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diagrams/colors10.xml" ContentType="application/vnd.openxmlformats-officedocument.drawingml.diagramColors+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60" r:id="rId1"/>
    <p:sldMasterId id="2147483672" r:id="rId2"/>
    <p:sldMasterId id="2147483683" r:id="rId3"/>
    <p:sldMasterId id="2147483693" r:id="rId4"/>
  </p:sldMasterIdLst>
  <p:notesMasterIdLst>
    <p:notesMasterId r:id="rId88"/>
  </p:notesMasterIdLst>
  <p:handoutMasterIdLst>
    <p:handoutMasterId r:id="rId89"/>
  </p:handoutMasterIdLst>
  <p:sldIdLst>
    <p:sldId id="832" r:id="rId5"/>
    <p:sldId id="937" r:id="rId6"/>
    <p:sldId id="938" r:id="rId7"/>
    <p:sldId id="939" r:id="rId8"/>
    <p:sldId id="941" r:id="rId9"/>
    <p:sldId id="942" r:id="rId10"/>
    <p:sldId id="943" r:id="rId11"/>
    <p:sldId id="944" r:id="rId12"/>
    <p:sldId id="945" r:id="rId13"/>
    <p:sldId id="946" r:id="rId14"/>
    <p:sldId id="947" r:id="rId15"/>
    <p:sldId id="948" r:id="rId16"/>
    <p:sldId id="950" r:id="rId17"/>
    <p:sldId id="949" r:id="rId18"/>
    <p:sldId id="910" r:id="rId19"/>
    <p:sldId id="911" r:id="rId20"/>
    <p:sldId id="912" r:id="rId21"/>
    <p:sldId id="913" r:id="rId22"/>
    <p:sldId id="916" r:id="rId23"/>
    <p:sldId id="914" r:id="rId24"/>
    <p:sldId id="951" r:id="rId25"/>
    <p:sldId id="952" r:id="rId26"/>
    <p:sldId id="954" r:id="rId27"/>
    <p:sldId id="955" r:id="rId28"/>
    <p:sldId id="956" r:id="rId29"/>
    <p:sldId id="957" r:id="rId30"/>
    <p:sldId id="958" r:id="rId31"/>
    <p:sldId id="959" r:id="rId32"/>
    <p:sldId id="960" r:id="rId33"/>
    <p:sldId id="961" r:id="rId34"/>
    <p:sldId id="962" r:id="rId35"/>
    <p:sldId id="963" r:id="rId36"/>
    <p:sldId id="854" r:id="rId37"/>
    <p:sldId id="965" r:id="rId38"/>
    <p:sldId id="966" r:id="rId39"/>
    <p:sldId id="967" r:id="rId40"/>
    <p:sldId id="968" r:id="rId41"/>
    <p:sldId id="969" r:id="rId42"/>
    <p:sldId id="970" r:id="rId43"/>
    <p:sldId id="971" r:id="rId44"/>
    <p:sldId id="972" r:id="rId45"/>
    <p:sldId id="973" r:id="rId46"/>
    <p:sldId id="974" r:id="rId47"/>
    <p:sldId id="975" r:id="rId48"/>
    <p:sldId id="976" r:id="rId49"/>
    <p:sldId id="977" r:id="rId50"/>
    <p:sldId id="979" r:id="rId51"/>
    <p:sldId id="978" r:id="rId52"/>
    <p:sldId id="867" r:id="rId53"/>
    <p:sldId id="868" r:id="rId54"/>
    <p:sldId id="980" r:id="rId55"/>
    <p:sldId id="981" r:id="rId56"/>
    <p:sldId id="871" r:id="rId57"/>
    <p:sldId id="872" r:id="rId58"/>
    <p:sldId id="982" r:id="rId59"/>
    <p:sldId id="983" r:id="rId60"/>
    <p:sldId id="875" r:id="rId61"/>
    <p:sldId id="876" r:id="rId62"/>
    <p:sldId id="984" r:id="rId63"/>
    <p:sldId id="985" r:id="rId64"/>
    <p:sldId id="986" r:id="rId65"/>
    <p:sldId id="987" r:id="rId66"/>
    <p:sldId id="988" r:id="rId67"/>
    <p:sldId id="989" r:id="rId68"/>
    <p:sldId id="992" r:id="rId69"/>
    <p:sldId id="990" r:id="rId70"/>
    <p:sldId id="991" r:id="rId71"/>
    <p:sldId id="993" r:id="rId72"/>
    <p:sldId id="994" r:id="rId73"/>
    <p:sldId id="995" r:id="rId74"/>
    <p:sldId id="996" r:id="rId75"/>
    <p:sldId id="997" r:id="rId76"/>
    <p:sldId id="998" r:id="rId77"/>
    <p:sldId id="999" r:id="rId78"/>
    <p:sldId id="1000" r:id="rId79"/>
    <p:sldId id="1001" r:id="rId80"/>
    <p:sldId id="1002" r:id="rId81"/>
    <p:sldId id="1003" r:id="rId82"/>
    <p:sldId id="1004" r:id="rId83"/>
    <p:sldId id="1005" r:id="rId84"/>
    <p:sldId id="1006" r:id="rId85"/>
    <p:sldId id="1007" r:id="rId86"/>
    <p:sldId id="902" r:id="rId87"/>
  </p:sldIdLst>
  <p:sldSz cx="12192000" cy="6858000"/>
  <p:notesSz cx="6794500" cy="45624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Varsayılan Bölüm" id="{A6729C22-2318-47D1-ADDA-BC079C88EEF9}">
          <p14:sldIdLst>
            <p14:sldId id="832"/>
            <p14:sldId id="937"/>
            <p14:sldId id="938"/>
            <p14:sldId id="939"/>
            <p14:sldId id="941"/>
            <p14:sldId id="942"/>
            <p14:sldId id="943"/>
            <p14:sldId id="944"/>
            <p14:sldId id="945"/>
            <p14:sldId id="946"/>
            <p14:sldId id="947"/>
            <p14:sldId id="948"/>
            <p14:sldId id="950"/>
            <p14:sldId id="949"/>
            <p14:sldId id="910"/>
            <p14:sldId id="911"/>
            <p14:sldId id="912"/>
            <p14:sldId id="913"/>
            <p14:sldId id="916"/>
            <p14:sldId id="914"/>
            <p14:sldId id="951"/>
            <p14:sldId id="952"/>
            <p14:sldId id="954"/>
            <p14:sldId id="955"/>
            <p14:sldId id="956"/>
            <p14:sldId id="957"/>
            <p14:sldId id="958"/>
            <p14:sldId id="959"/>
            <p14:sldId id="960"/>
            <p14:sldId id="961"/>
            <p14:sldId id="962"/>
            <p14:sldId id="963"/>
            <p14:sldId id="854"/>
            <p14:sldId id="965"/>
            <p14:sldId id="966"/>
            <p14:sldId id="967"/>
            <p14:sldId id="968"/>
            <p14:sldId id="969"/>
            <p14:sldId id="970"/>
            <p14:sldId id="971"/>
            <p14:sldId id="972"/>
            <p14:sldId id="973"/>
            <p14:sldId id="974"/>
            <p14:sldId id="975"/>
            <p14:sldId id="976"/>
            <p14:sldId id="977"/>
            <p14:sldId id="979"/>
            <p14:sldId id="978"/>
            <p14:sldId id="867"/>
            <p14:sldId id="868"/>
            <p14:sldId id="980"/>
            <p14:sldId id="981"/>
            <p14:sldId id="871"/>
            <p14:sldId id="872"/>
            <p14:sldId id="982"/>
            <p14:sldId id="983"/>
            <p14:sldId id="875"/>
            <p14:sldId id="876"/>
            <p14:sldId id="984"/>
            <p14:sldId id="985"/>
            <p14:sldId id="986"/>
            <p14:sldId id="987"/>
            <p14:sldId id="988"/>
            <p14:sldId id="989"/>
            <p14:sldId id="992"/>
            <p14:sldId id="990"/>
            <p14:sldId id="991"/>
            <p14:sldId id="993"/>
            <p14:sldId id="994"/>
            <p14:sldId id="995"/>
            <p14:sldId id="996"/>
            <p14:sldId id="997"/>
            <p14:sldId id="998"/>
            <p14:sldId id="999"/>
            <p14:sldId id="1000"/>
            <p14:sldId id="1001"/>
            <p14:sldId id="1002"/>
            <p14:sldId id="1003"/>
            <p14:sldId id="1004"/>
            <p14:sldId id="1005"/>
            <p14:sldId id="1006"/>
            <p14:sldId id="1007"/>
            <p14:sldId id="902"/>
          </p14:sldIdLst>
        </p14:section>
        <p14:section name="Başlıksız Bölüm" id="{C5264FF2-F839-48B5-B9F9-78CCA1A75802}">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trand Richet" initials="BR" lastIdx="20" clrIdx="0">
    <p:extLst>
      <p:ext uri="{19B8F6BF-5375-455C-9EA6-DF929625EA0E}">
        <p15:presenceInfo xmlns:p15="http://schemas.microsoft.com/office/powerpoint/2012/main" xmlns="" userId="Bertrand Rich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0A2A0"/>
    <a:srgbClr val="D20000"/>
    <a:srgbClr val="FF5050"/>
    <a:srgbClr val="FFFFFF"/>
    <a:srgbClr val="000091"/>
    <a:srgbClr val="FF99CC"/>
    <a:srgbClr val="FF66CC"/>
    <a:srgbClr val="FF4747"/>
    <a:srgbClr val="A5CD8B"/>
    <a:srgbClr val="A7CF8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3961" autoAdjust="0"/>
  </p:normalViewPr>
  <p:slideViewPr>
    <p:cSldViewPr snapToGrid="0">
      <p:cViewPr varScale="1">
        <p:scale>
          <a:sx n="109" d="100"/>
          <a:sy n="109" d="100"/>
        </p:scale>
        <p:origin x="-642" y="-8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094641-527C-4DD2-B68D-A42F877200B6}" type="doc">
      <dgm:prSet loTypeId="urn:microsoft.com/office/officeart/2008/layout/VerticalCurvedList" loCatId="list" qsTypeId="urn:microsoft.com/office/officeart/2005/8/quickstyle/3d1" qsCatId="3D" csTypeId="urn:microsoft.com/office/officeart/2005/8/colors/accent0_2" csCatId="mainScheme" phldr="1"/>
      <dgm:spPr/>
      <dgm:t>
        <a:bodyPr/>
        <a:lstStyle/>
        <a:p>
          <a:endParaRPr lang="tr-TR"/>
        </a:p>
      </dgm:t>
    </dgm:pt>
    <dgm:pt modelId="{F1402549-152D-4550-B16C-883A5A9C105D}">
      <dgm:prSet phldrT="[Metin]" custT="1"/>
      <dgm:spPr>
        <a:ln>
          <a:solidFill>
            <a:schemeClr val="tx1"/>
          </a:solidFill>
        </a:ln>
        <a:scene3d>
          <a:camera prst="orthographicFront">
            <a:rot lat="0" lon="0" rev="0"/>
          </a:camera>
          <a:lightRig rig="balanced" dir="t">
            <a:rot lat="0" lon="0" rev="8700000"/>
          </a:lightRig>
        </a:scene3d>
        <a:sp3d>
          <a:bevelT w="190500" h="38100"/>
        </a:sp3d>
      </dgm:spPr>
      <dgm:t>
        <a:bodyPr/>
        <a:lstStyle/>
        <a:p>
          <a:r>
            <a:rPr lang="tr-TR" sz="1600" b="1" dirty="0" smtClean="0">
              <a:solidFill>
                <a:schemeClr val="tx1"/>
              </a:solidFill>
              <a:latin typeface="Century Gothic" panose="020B0502020202020204" pitchFamily="34" charset="0"/>
            </a:rPr>
            <a:t>Okul temelli mesleki gelişim planında rehberlik görevi verilmesi uygundur. </a:t>
          </a:r>
          <a:endParaRPr lang="tr-TR" sz="1600" b="1" dirty="0">
            <a:solidFill>
              <a:schemeClr val="tx1"/>
            </a:solidFill>
            <a:latin typeface="Century Gothic" panose="020B0502020202020204" pitchFamily="34" charset="0"/>
          </a:endParaRPr>
        </a:p>
      </dgm:t>
    </dgm:pt>
    <dgm:pt modelId="{C98B0FB8-BA9E-45AB-A234-33F9C3545292}" type="parTrans" cxnId="{77196868-38FD-42FA-83EB-B9208D1BEDF1}">
      <dgm:prSet/>
      <dgm:spPr/>
      <dgm:t>
        <a:bodyPr/>
        <a:lstStyle/>
        <a:p>
          <a:endParaRPr lang="tr-TR"/>
        </a:p>
      </dgm:t>
    </dgm:pt>
    <dgm:pt modelId="{F8D1479A-3F27-47F0-AE6A-E5C3001DD79E}" type="sibTrans" cxnId="{77196868-38FD-42FA-83EB-B9208D1BEDF1}">
      <dgm:prSet/>
      <dgm:spPr/>
      <dgm:t>
        <a:bodyPr/>
        <a:lstStyle/>
        <a:p>
          <a:endParaRPr lang="tr-TR"/>
        </a:p>
      </dgm:t>
    </dgm:pt>
    <dgm:pt modelId="{7527F159-C205-450D-AFD2-F120EEE5F470}" type="pres">
      <dgm:prSet presAssocID="{26094641-527C-4DD2-B68D-A42F877200B6}" presName="Name0" presStyleCnt="0">
        <dgm:presLayoutVars>
          <dgm:chMax val="7"/>
          <dgm:chPref val="7"/>
          <dgm:dir/>
        </dgm:presLayoutVars>
      </dgm:prSet>
      <dgm:spPr/>
      <dgm:t>
        <a:bodyPr/>
        <a:lstStyle/>
        <a:p>
          <a:endParaRPr lang="tr-TR"/>
        </a:p>
      </dgm:t>
    </dgm:pt>
    <dgm:pt modelId="{D314A039-8AA5-45A5-A1BA-B4EB569AE7AF}" type="pres">
      <dgm:prSet presAssocID="{26094641-527C-4DD2-B68D-A42F877200B6}" presName="Name1" presStyleCnt="0"/>
      <dgm:spPr/>
      <dgm:t>
        <a:bodyPr/>
        <a:lstStyle/>
        <a:p>
          <a:endParaRPr lang="tr-TR"/>
        </a:p>
      </dgm:t>
    </dgm:pt>
    <dgm:pt modelId="{013D2434-8FC0-4796-8DD9-6E42C7CFBA04}" type="pres">
      <dgm:prSet presAssocID="{26094641-527C-4DD2-B68D-A42F877200B6}" presName="cycle" presStyleCnt="0"/>
      <dgm:spPr/>
      <dgm:t>
        <a:bodyPr/>
        <a:lstStyle/>
        <a:p>
          <a:endParaRPr lang="tr-TR"/>
        </a:p>
      </dgm:t>
    </dgm:pt>
    <dgm:pt modelId="{25EE3E71-8968-4169-92C7-A33144D5E69E}" type="pres">
      <dgm:prSet presAssocID="{26094641-527C-4DD2-B68D-A42F877200B6}" presName="srcNode" presStyleLbl="node1" presStyleIdx="0" presStyleCnt="1"/>
      <dgm:spPr/>
      <dgm:t>
        <a:bodyPr/>
        <a:lstStyle/>
        <a:p>
          <a:endParaRPr lang="tr-TR"/>
        </a:p>
      </dgm:t>
    </dgm:pt>
    <dgm:pt modelId="{3CD4C70A-737F-4BB0-A032-CE758E674303}" type="pres">
      <dgm:prSet presAssocID="{26094641-527C-4DD2-B68D-A42F877200B6}" presName="conn" presStyleLbl="parChTrans1D2" presStyleIdx="0" presStyleCnt="1"/>
      <dgm:spPr/>
      <dgm:t>
        <a:bodyPr/>
        <a:lstStyle/>
        <a:p>
          <a:endParaRPr lang="tr-TR"/>
        </a:p>
      </dgm:t>
    </dgm:pt>
    <dgm:pt modelId="{3025EE76-805F-4D5A-B2EA-29C867CB2C8B}" type="pres">
      <dgm:prSet presAssocID="{26094641-527C-4DD2-B68D-A42F877200B6}" presName="extraNode" presStyleLbl="node1" presStyleIdx="0" presStyleCnt="1"/>
      <dgm:spPr/>
      <dgm:t>
        <a:bodyPr/>
        <a:lstStyle/>
        <a:p>
          <a:endParaRPr lang="tr-TR"/>
        </a:p>
      </dgm:t>
    </dgm:pt>
    <dgm:pt modelId="{7B52B11F-4D84-49E7-BA72-824AE72AFCEE}" type="pres">
      <dgm:prSet presAssocID="{26094641-527C-4DD2-B68D-A42F877200B6}" presName="dstNode" presStyleLbl="node1" presStyleIdx="0" presStyleCnt="1"/>
      <dgm:spPr/>
      <dgm:t>
        <a:bodyPr/>
        <a:lstStyle/>
        <a:p>
          <a:endParaRPr lang="tr-TR"/>
        </a:p>
      </dgm:t>
    </dgm:pt>
    <dgm:pt modelId="{0479F309-9822-4826-8F0E-F18B6CBE4A2A}" type="pres">
      <dgm:prSet presAssocID="{F1402549-152D-4550-B16C-883A5A9C105D}" presName="text_1" presStyleLbl="node1" presStyleIdx="0" presStyleCnt="1">
        <dgm:presLayoutVars>
          <dgm:bulletEnabled val="1"/>
        </dgm:presLayoutVars>
      </dgm:prSet>
      <dgm:spPr/>
      <dgm:t>
        <a:bodyPr/>
        <a:lstStyle/>
        <a:p>
          <a:endParaRPr lang="tr-TR"/>
        </a:p>
      </dgm:t>
    </dgm:pt>
    <dgm:pt modelId="{410C6D77-CF97-4F7A-A40F-7EFC5B628E50}" type="pres">
      <dgm:prSet presAssocID="{F1402549-152D-4550-B16C-883A5A9C105D}" presName="accent_1" presStyleCnt="0"/>
      <dgm:spPr/>
      <dgm:t>
        <a:bodyPr/>
        <a:lstStyle/>
        <a:p>
          <a:endParaRPr lang="tr-TR"/>
        </a:p>
      </dgm:t>
    </dgm:pt>
    <dgm:pt modelId="{7669F54F-391B-4341-AB10-A6E03D63CB87}" type="pres">
      <dgm:prSet presAssocID="{F1402549-152D-4550-B16C-883A5A9C105D}" presName="accentRepeatNode" presStyleLbl="solidFgAcc1" presStyleIdx="0" presStyleCnt="1"/>
      <dgm:spPr>
        <a:ln>
          <a:solidFill>
            <a:schemeClr val="tx1"/>
          </a:solidFill>
        </a:ln>
        <a:scene3d>
          <a:camera prst="orthographicFront"/>
          <a:lightRig rig="flat" dir="t"/>
        </a:scene3d>
        <a:sp3d z="190500" extrusionH="12700" prstMaterial="plastic">
          <a:bevelT w="50800" h="50800" prst="angle"/>
        </a:sp3d>
      </dgm:spPr>
      <dgm:t>
        <a:bodyPr/>
        <a:lstStyle/>
        <a:p>
          <a:endParaRPr lang="tr-TR"/>
        </a:p>
      </dgm:t>
    </dgm:pt>
  </dgm:ptLst>
  <dgm:cxnLst>
    <dgm:cxn modelId="{75A4398F-3773-4BB9-B23D-D4737240EA6A}" type="presOf" srcId="{F1402549-152D-4550-B16C-883A5A9C105D}" destId="{0479F309-9822-4826-8F0E-F18B6CBE4A2A}" srcOrd="0" destOrd="0" presId="urn:microsoft.com/office/officeart/2008/layout/VerticalCurvedList"/>
    <dgm:cxn modelId="{4B7DBAEC-07ED-4F3E-BD1C-0762CA55053B}" type="presOf" srcId="{26094641-527C-4DD2-B68D-A42F877200B6}" destId="{7527F159-C205-450D-AFD2-F120EEE5F470}" srcOrd="0" destOrd="0" presId="urn:microsoft.com/office/officeart/2008/layout/VerticalCurvedList"/>
    <dgm:cxn modelId="{77196868-38FD-42FA-83EB-B9208D1BEDF1}" srcId="{26094641-527C-4DD2-B68D-A42F877200B6}" destId="{F1402549-152D-4550-B16C-883A5A9C105D}" srcOrd="0" destOrd="0" parTransId="{C98B0FB8-BA9E-45AB-A234-33F9C3545292}" sibTransId="{F8D1479A-3F27-47F0-AE6A-E5C3001DD79E}"/>
    <dgm:cxn modelId="{81356A16-A7A4-40EB-B00A-81211642A9D5}" type="presOf" srcId="{F8D1479A-3F27-47F0-AE6A-E5C3001DD79E}" destId="{3CD4C70A-737F-4BB0-A032-CE758E674303}" srcOrd="0" destOrd="0" presId="urn:microsoft.com/office/officeart/2008/layout/VerticalCurvedList"/>
    <dgm:cxn modelId="{E5324A56-794B-4E06-A42E-84387EE0828A}" type="presParOf" srcId="{7527F159-C205-450D-AFD2-F120EEE5F470}" destId="{D314A039-8AA5-45A5-A1BA-B4EB569AE7AF}" srcOrd="0" destOrd="0" presId="urn:microsoft.com/office/officeart/2008/layout/VerticalCurvedList"/>
    <dgm:cxn modelId="{26BDAE36-14E7-4ADB-B34A-6BE144E42495}" type="presParOf" srcId="{D314A039-8AA5-45A5-A1BA-B4EB569AE7AF}" destId="{013D2434-8FC0-4796-8DD9-6E42C7CFBA04}" srcOrd="0" destOrd="0" presId="urn:microsoft.com/office/officeart/2008/layout/VerticalCurvedList"/>
    <dgm:cxn modelId="{F1D49F62-678C-4259-8883-CBB58F83B58F}" type="presParOf" srcId="{013D2434-8FC0-4796-8DD9-6E42C7CFBA04}" destId="{25EE3E71-8968-4169-92C7-A33144D5E69E}" srcOrd="0" destOrd="0" presId="urn:microsoft.com/office/officeart/2008/layout/VerticalCurvedList"/>
    <dgm:cxn modelId="{9CF86FFB-ECAC-4803-9ED7-DCAF685ABE78}" type="presParOf" srcId="{013D2434-8FC0-4796-8DD9-6E42C7CFBA04}" destId="{3CD4C70A-737F-4BB0-A032-CE758E674303}" srcOrd="1" destOrd="0" presId="urn:microsoft.com/office/officeart/2008/layout/VerticalCurvedList"/>
    <dgm:cxn modelId="{58B33154-6257-4EF4-830A-D25E5717594C}" type="presParOf" srcId="{013D2434-8FC0-4796-8DD9-6E42C7CFBA04}" destId="{3025EE76-805F-4D5A-B2EA-29C867CB2C8B}" srcOrd="2" destOrd="0" presId="urn:microsoft.com/office/officeart/2008/layout/VerticalCurvedList"/>
    <dgm:cxn modelId="{52DD2121-26D3-4036-B1CD-D258A9B9674B}" type="presParOf" srcId="{013D2434-8FC0-4796-8DD9-6E42C7CFBA04}" destId="{7B52B11F-4D84-49E7-BA72-824AE72AFCEE}" srcOrd="3" destOrd="0" presId="urn:microsoft.com/office/officeart/2008/layout/VerticalCurvedList"/>
    <dgm:cxn modelId="{0E8922E8-2A16-491F-AA93-EFF071594B52}" type="presParOf" srcId="{D314A039-8AA5-45A5-A1BA-B4EB569AE7AF}" destId="{0479F309-9822-4826-8F0E-F18B6CBE4A2A}" srcOrd="1" destOrd="0" presId="urn:microsoft.com/office/officeart/2008/layout/VerticalCurvedList"/>
    <dgm:cxn modelId="{B842622E-F1C6-4A7F-8A42-946310B5216E}" type="presParOf" srcId="{D314A039-8AA5-45A5-A1BA-B4EB569AE7AF}" destId="{410C6D77-CF97-4F7A-A40F-7EFC5B628E50}" srcOrd="2" destOrd="0" presId="urn:microsoft.com/office/officeart/2008/layout/VerticalCurvedList"/>
    <dgm:cxn modelId="{4144041B-D256-4D69-9CB4-A3771B9F25F4}" type="presParOf" srcId="{410C6D77-CF97-4F7A-A40F-7EFC5B628E50}" destId="{7669F54F-391B-4341-AB10-A6E03D63CB87}"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094641-527C-4DD2-B68D-A42F877200B6}" type="doc">
      <dgm:prSet loTypeId="urn:microsoft.com/office/officeart/2008/layout/VerticalCurvedList" loCatId="list" qsTypeId="urn:microsoft.com/office/officeart/2005/8/quickstyle/3d1" qsCatId="3D" csTypeId="urn:microsoft.com/office/officeart/2005/8/colors/accent0_2" csCatId="mainScheme" phldr="1"/>
      <dgm:spPr/>
      <dgm:t>
        <a:bodyPr/>
        <a:lstStyle/>
        <a:p>
          <a:endParaRPr lang="tr-TR"/>
        </a:p>
      </dgm:t>
    </dgm:pt>
    <dgm:pt modelId="{F1402549-152D-4550-B16C-883A5A9C105D}">
      <dgm:prSet phldrT="[Metin]" custT="1"/>
      <dgm:spPr>
        <a:ln>
          <a:solidFill>
            <a:schemeClr val="tx1"/>
          </a:solidFill>
        </a:ln>
        <a:scene3d>
          <a:camera prst="orthographicFront">
            <a:rot lat="0" lon="0" rev="0"/>
          </a:camera>
          <a:lightRig rig="balanced" dir="t">
            <a:rot lat="0" lon="0" rev="8700000"/>
          </a:lightRig>
        </a:scene3d>
        <a:sp3d>
          <a:bevelT w="190500" h="38100"/>
        </a:sp3d>
      </dgm:spPr>
      <dgm:t>
        <a:bodyPr/>
        <a:lstStyle/>
        <a:p>
          <a:r>
            <a:rPr lang="tr-TR" sz="2000" b="1" dirty="0" smtClean="0">
              <a:solidFill>
                <a:schemeClr val="tx1"/>
              </a:solidFill>
              <a:latin typeface="Century Gothic" panose="020B0502020202020204" pitchFamily="34" charset="0"/>
            </a:rPr>
            <a:t>Tüm İzleme Alanlarında Mesleki Gelişim İhtiyacı Vardır</a:t>
          </a:r>
          <a:r>
            <a:rPr lang="nn-NO" sz="2000" b="1" dirty="0" smtClean="0">
              <a:solidFill>
                <a:schemeClr val="tx1"/>
              </a:solidFill>
              <a:latin typeface="Century Gothic" panose="020B0502020202020204" pitchFamily="34" charset="0"/>
            </a:rPr>
            <a:t>.</a:t>
          </a:r>
          <a:r>
            <a:rPr lang="tr-TR" sz="2000" b="1" dirty="0" smtClean="0">
              <a:solidFill>
                <a:schemeClr val="tx1"/>
              </a:solidFill>
              <a:latin typeface="Century Gothic" panose="020B0502020202020204" pitchFamily="34" charset="0"/>
            </a:rPr>
            <a:t> </a:t>
          </a:r>
          <a:endParaRPr lang="tr-TR" sz="2000" b="1" dirty="0">
            <a:solidFill>
              <a:schemeClr val="tx1"/>
            </a:solidFill>
            <a:latin typeface="Century Gothic" panose="020B0502020202020204" pitchFamily="34" charset="0"/>
          </a:endParaRPr>
        </a:p>
      </dgm:t>
    </dgm:pt>
    <dgm:pt modelId="{C98B0FB8-BA9E-45AB-A234-33F9C3545292}" type="parTrans" cxnId="{77196868-38FD-42FA-83EB-B9208D1BEDF1}">
      <dgm:prSet/>
      <dgm:spPr/>
      <dgm:t>
        <a:bodyPr/>
        <a:lstStyle/>
        <a:p>
          <a:endParaRPr lang="tr-TR"/>
        </a:p>
      </dgm:t>
    </dgm:pt>
    <dgm:pt modelId="{F8D1479A-3F27-47F0-AE6A-E5C3001DD79E}" type="sibTrans" cxnId="{77196868-38FD-42FA-83EB-B9208D1BEDF1}">
      <dgm:prSet/>
      <dgm:spPr/>
      <dgm:t>
        <a:bodyPr/>
        <a:lstStyle/>
        <a:p>
          <a:endParaRPr lang="tr-TR"/>
        </a:p>
      </dgm:t>
    </dgm:pt>
    <dgm:pt modelId="{7527F159-C205-450D-AFD2-F120EEE5F470}" type="pres">
      <dgm:prSet presAssocID="{26094641-527C-4DD2-B68D-A42F877200B6}" presName="Name0" presStyleCnt="0">
        <dgm:presLayoutVars>
          <dgm:chMax val="7"/>
          <dgm:chPref val="7"/>
          <dgm:dir/>
        </dgm:presLayoutVars>
      </dgm:prSet>
      <dgm:spPr/>
      <dgm:t>
        <a:bodyPr/>
        <a:lstStyle/>
        <a:p>
          <a:endParaRPr lang="tr-TR"/>
        </a:p>
      </dgm:t>
    </dgm:pt>
    <dgm:pt modelId="{D314A039-8AA5-45A5-A1BA-B4EB569AE7AF}" type="pres">
      <dgm:prSet presAssocID="{26094641-527C-4DD2-B68D-A42F877200B6}" presName="Name1" presStyleCnt="0"/>
      <dgm:spPr/>
      <dgm:t>
        <a:bodyPr/>
        <a:lstStyle/>
        <a:p>
          <a:endParaRPr lang="tr-TR"/>
        </a:p>
      </dgm:t>
    </dgm:pt>
    <dgm:pt modelId="{013D2434-8FC0-4796-8DD9-6E42C7CFBA04}" type="pres">
      <dgm:prSet presAssocID="{26094641-527C-4DD2-B68D-A42F877200B6}" presName="cycle" presStyleCnt="0"/>
      <dgm:spPr/>
      <dgm:t>
        <a:bodyPr/>
        <a:lstStyle/>
        <a:p>
          <a:endParaRPr lang="tr-TR"/>
        </a:p>
      </dgm:t>
    </dgm:pt>
    <dgm:pt modelId="{25EE3E71-8968-4169-92C7-A33144D5E69E}" type="pres">
      <dgm:prSet presAssocID="{26094641-527C-4DD2-B68D-A42F877200B6}" presName="srcNode" presStyleLbl="node1" presStyleIdx="0" presStyleCnt="1"/>
      <dgm:spPr/>
      <dgm:t>
        <a:bodyPr/>
        <a:lstStyle/>
        <a:p>
          <a:endParaRPr lang="tr-TR"/>
        </a:p>
      </dgm:t>
    </dgm:pt>
    <dgm:pt modelId="{3CD4C70A-737F-4BB0-A032-CE758E674303}" type="pres">
      <dgm:prSet presAssocID="{26094641-527C-4DD2-B68D-A42F877200B6}" presName="conn" presStyleLbl="parChTrans1D2" presStyleIdx="0" presStyleCnt="1"/>
      <dgm:spPr/>
      <dgm:t>
        <a:bodyPr/>
        <a:lstStyle/>
        <a:p>
          <a:endParaRPr lang="tr-TR"/>
        </a:p>
      </dgm:t>
    </dgm:pt>
    <dgm:pt modelId="{3025EE76-805F-4D5A-B2EA-29C867CB2C8B}" type="pres">
      <dgm:prSet presAssocID="{26094641-527C-4DD2-B68D-A42F877200B6}" presName="extraNode" presStyleLbl="node1" presStyleIdx="0" presStyleCnt="1"/>
      <dgm:spPr/>
      <dgm:t>
        <a:bodyPr/>
        <a:lstStyle/>
        <a:p>
          <a:endParaRPr lang="tr-TR"/>
        </a:p>
      </dgm:t>
    </dgm:pt>
    <dgm:pt modelId="{7B52B11F-4D84-49E7-BA72-824AE72AFCEE}" type="pres">
      <dgm:prSet presAssocID="{26094641-527C-4DD2-B68D-A42F877200B6}" presName="dstNode" presStyleLbl="node1" presStyleIdx="0" presStyleCnt="1"/>
      <dgm:spPr/>
      <dgm:t>
        <a:bodyPr/>
        <a:lstStyle/>
        <a:p>
          <a:endParaRPr lang="tr-TR"/>
        </a:p>
      </dgm:t>
    </dgm:pt>
    <dgm:pt modelId="{0479F309-9822-4826-8F0E-F18B6CBE4A2A}" type="pres">
      <dgm:prSet presAssocID="{F1402549-152D-4550-B16C-883A5A9C105D}" presName="text_1" presStyleLbl="node1" presStyleIdx="0" presStyleCnt="1" custScaleY="143105">
        <dgm:presLayoutVars>
          <dgm:bulletEnabled val="1"/>
        </dgm:presLayoutVars>
      </dgm:prSet>
      <dgm:spPr/>
      <dgm:t>
        <a:bodyPr/>
        <a:lstStyle/>
        <a:p>
          <a:endParaRPr lang="tr-TR"/>
        </a:p>
      </dgm:t>
    </dgm:pt>
    <dgm:pt modelId="{410C6D77-CF97-4F7A-A40F-7EFC5B628E50}" type="pres">
      <dgm:prSet presAssocID="{F1402549-152D-4550-B16C-883A5A9C105D}" presName="accent_1" presStyleCnt="0"/>
      <dgm:spPr/>
      <dgm:t>
        <a:bodyPr/>
        <a:lstStyle/>
        <a:p>
          <a:endParaRPr lang="tr-TR"/>
        </a:p>
      </dgm:t>
    </dgm:pt>
    <dgm:pt modelId="{7669F54F-391B-4341-AB10-A6E03D63CB87}" type="pres">
      <dgm:prSet presAssocID="{F1402549-152D-4550-B16C-883A5A9C105D}" presName="accentRepeatNode" presStyleLbl="solidFgAcc1" presStyleIdx="0" presStyleCnt="1"/>
      <dgm:spPr>
        <a:ln>
          <a:solidFill>
            <a:schemeClr val="tx1"/>
          </a:solidFill>
        </a:ln>
        <a:scene3d>
          <a:camera prst="orthographicFront"/>
          <a:lightRig rig="flat" dir="t"/>
        </a:scene3d>
        <a:sp3d z="190500" extrusionH="12700" prstMaterial="plastic">
          <a:bevelT w="50800" h="50800" prst="angle"/>
        </a:sp3d>
      </dgm:spPr>
      <dgm:t>
        <a:bodyPr/>
        <a:lstStyle/>
        <a:p>
          <a:endParaRPr lang="tr-TR"/>
        </a:p>
      </dgm:t>
    </dgm:pt>
  </dgm:ptLst>
  <dgm:cxnLst>
    <dgm:cxn modelId="{75A4398F-3773-4BB9-B23D-D4737240EA6A}" type="presOf" srcId="{F1402549-152D-4550-B16C-883A5A9C105D}" destId="{0479F309-9822-4826-8F0E-F18B6CBE4A2A}" srcOrd="0" destOrd="0" presId="urn:microsoft.com/office/officeart/2008/layout/VerticalCurvedList"/>
    <dgm:cxn modelId="{4B7DBAEC-07ED-4F3E-BD1C-0762CA55053B}" type="presOf" srcId="{26094641-527C-4DD2-B68D-A42F877200B6}" destId="{7527F159-C205-450D-AFD2-F120EEE5F470}" srcOrd="0" destOrd="0" presId="urn:microsoft.com/office/officeart/2008/layout/VerticalCurvedList"/>
    <dgm:cxn modelId="{77196868-38FD-42FA-83EB-B9208D1BEDF1}" srcId="{26094641-527C-4DD2-B68D-A42F877200B6}" destId="{F1402549-152D-4550-B16C-883A5A9C105D}" srcOrd="0" destOrd="0" parTransId="{C98B0FB8-BA9E-45AB-A234-33F9C3545292}" sibTransId="{F8D1479A-3F27-47F0-AE6A-E5C3001DD79E}"/>
    <dgm:cxn modelId="{81356A16-A7A4-40EB-B00A-81211642A9D5}" type="presOf" srcId="{F8D1479A-3F27-47F0-AE6A-E5C3001DD79E}" destId="{3CD4C70A-737F-4BB0-A032-CE758E674303}" srcOrd="0" destOrd="0" presId="urn:microsoft.com/office/officeart/2008/layout/VerticalCurvedList"/>
    <dgm:cxn modelId="{E5324A56-794B-4E06-A42E-84387EE0828A}" type="presParOf" srcId="{7527F159-C205-450D-AFD2-F120EEE5F470}" destId="{D314A039-8AA5-45A5-A1BA-B4EB569AE7AF}" srcOrd="0" destOrd="0" presId="urn:microsoft.com/office/officeart/2008/layout/VerticalCurvedList"/>
    <dgm:cxn modelId="{26BDAE36-14E7-4ADB-B34A-6BE144E42495}" type="presParOf" srcId="{D314A039-8AA5-45A5-A1BA-B4EB569AE7AF}" destId="{013D2434-8FC0-4796-8DD9-6E42C7CFBA04}" srcOrd="0" destOrd="0" presId="urn:microsoft.com/office/officeart/2008/layout/VerticalCurvedList"/>
    <dgm:cxn modelId="{F1D49F62-678C-4259-8883-CBB58F83B58F}" type="presParOf" srcId="{013D2434-8FC0-4796-8DD9-6E42C7CFBA04}" destId="{25EE3E71-8968-4169-92C7-A33144D5E69E}" srcOrd="0" destOrd="0" presId="urn:microsoft.com/office/officeart/2008/layout/VerticalCurvedList"/>
    <dgm:cxn modelId="{9CF86FFB-ECAC-4803-9ED7-DCAF685ABE78}" type="presParOf" srcId="{013D2434-8FC0-4796-8DD9-6E42C7CFBA04}" destId="{3CD4C70A-737F-4BB0-A032-CE758E674303}" srcOrd="1" destOrd="0" presId="urn:microsoft.com/office/officeart/2008/layout/VerticalCurvedList"/>
    <dgm:cxn modelId="{58B33154-6257-4EF4-830A-D25E5717594C}" type="presParOf" srcId="{013D2434-8FC0-4796-8DD9-6E42C7CFBA04}" destId="{3025EE76-805F-4D5A-B2EA-29C867CB2C8B}" srcOrd="2" destOrd="0" presId="urn:microsoft.com/office/officeart/2008/layout/VerticalCurvedList"/>
    <dgm:cxn modelId="{52DD2121-26D3-4036-B1CD-D258A9B9674B}" type="presParOf" srcId="{013D2434-8FC0-4796-8DD9-6E42C7CFBA04}" destId="{7B52B11F-4D84-49E7-BA72-824AE72AFCEE}" srcOrd="3" destOrd="0" presId="urn:microsoft.com/office/officeart/2008/layout/VerticalCurvedList"/>
    <dgm:cxn modelId="{0E8922E8-2A16-491F-AA93-EFF071594B52}" type="presParOf" srcId="{D314A039-8AA5-45A5-A1BA-B4EB569AE7AF}" destId="{0479F309-9822-4826-8F0E-F18B6CBE4A2A}" srcOrd="1" destOrd="0" presId="urn:microsoft.com/office/officeart/2008/layout/VerticalCurvedList"/>
    <dgm:cxn modelId="{B842622E-F1C6-4A7F-8A42-946310B5216E}" type="presParOf" srcId="{D314A039-8AA5-45A5-A1BA-B4EB569AE7AF}" destId="{410C6D77-CF97-4F7A-A40F-7EFC5B628E50}" srcOrd="2" destOrd="0" presId="urn:microsoft.com/office/officeart/2008/layout/VerticalCurvedList"/>
    <dgm:cxn modelId="{4144041B-D256-4D69-9CB4-A3771B9F25F4}" type="presParOf" srcId="{410C6D77-CF97-4F7A-A40F-7EFC5B628E50}" destId="{7669F54F-391B-4341-AB10-A6E03D63CB87}"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094641-527C-4DD2-B68D-A42F877200B6}" type="doc">
      <dgm:prSet loTypeId="urn:microsoft.com/office/officeart/2008/layout/VerticalCurvedList" loCatId="list" qsTypeId="urn:microsoft.com/office/officeart/2005/8/quickstyle/3d1" qsCatId="3D" csTypeId="urn:microsoft.com/office/officeart/2005/8/colors/accent0_2" csCatId="mainScheme" phldr="1"/>
      <dgm:spPr/>
      <dgm:t>
        <a:bodyPr/>
        <a:lstStyle/>
        <a:p>
          <a:endParaRPr lang="tr-TR"/>
        </a:p>
      </dgm:t>
    </dgm:pt>
    <dgm:pt modelId="{F1402549-152D-4550-B16C-883A5A9C105D}">
      <dgm:prSet phldrT="[Metin]" custT="1"/>
      <dgm:spPr>
        <a:ln>
          <a:solidFill>
            <a:schemeClr val="tx1"/>
          </a:solidFill>
        </a:ln>
        <a:scene3d>
          <a:camera prst="orthographicFront">
            <a:rot lat="0" lon="0" rev="0"/>
          </a:camera>
          <a:lightRig rig="balanced" dir="t">
            <a:rot lat="0" lon="0" rev="8700000"/>
          </a:lightRig>
        </a:scene3d>
        <a:sp3d>
          <a:bevelT w="190500" h="38100"/>
        </a:sp3d>
      </dgm:spPr>
      <dgm:t>
        <a:bodyPr/>
        <a:lstStyle/>
        <a:p>
          <a:r>
            <a:rPr lang="tr-TR" sz="2000" b="1" dirty="0" smtClean="0">
              <a:solidFill>
                <a:schemeClr val="tx1"/>
              </a:solidFill>
              <a:latin typeface="Century Gothic" panose="020B0502020202020204" pitchFamily="34" charset="0"/>
            </a:rPr>
            <a:t>Başarı belgesi verilmesi uygundur</a:t>
          </a:r>
          <a:r>
            <a:rPr lang="nn-NO" sz="2000" b="1" dirty="0" smtClean="0">
              <a:solidFill>
                <a:schemeClr val="tx1"/>
              </a:solidFill>
              <a:latin typeface="Century Gothic" panose="020B0502020202020204" pitchFamily="34" charset="0"/>
            </a:rPr>
            <a:t>.</a:t>
          </a:r>
          <a:r>
            <a:rPr lang="tr-TR" sz="2000" b="1" dirty="0" smtClean="0">
              <a:solidFill>
                <a:schemeClr val="tx1"/>
              </a:solidFill>
              <a:latin typeface="Century Gothic" panose="020B0502020202020204" pitchFamily="34" charset="0"/>
            </a:rPr>
            <a:t> </a:t>
          </a:r>
          <a:endParaRPr lang="tr-TR" sz="2000" b="1" dirty="0">
            <a:solidFill>
              <a:schemeClr val="tx1"/>
            </a:solidFill>
            <a:latin typeface="Century Gothic" panose="020B0502020202020204" pitchFamily="34" charset="0"/>
          </a:endParaRPr>
        </a:p>
      </dgm:t>
    </dgm:pt>
    <dgm:pt modelId="{C98B0FB8-BA9E-45AB-A234-33F9C3545292}" type="parTrans" cxnId="{77196868-38FD-42FA-83EB-B9208D1BEDF1}">
      <dgm:prSet/>
      <dgm:spPr/>
      <dgm:t>
        <a:bodyPr/>
        <a:lstStyle/>
        <a:p>
          <a:endParaRPr lang="tr-TR"/>
        </a:p>
      </dgm:t>
    </dgm:pt>
    <dgm:pt modelId="{F8D1479A-3F27-47F0-AE6A-E5C3001DD79E}" type="sibTrans" cxnId="{77196868-38FD-42FA-83EB-B9208D1BEDF1}">
      <dgm:prSet/>
      <dgm:spPr/>
      <dgm:t>
        <a:bodyPr/>
        <a:lstStyle/>
        <a:p>
          <a:endParaRPr lang="tr-TR"/>
        </a:p>
      </dgm:t>
    </dgm:pt>
    <dgm:pt modelId="{7527F159-C205-450D-AFD2-F120EEE5F470}" type="pres">
      <dgm:prSet presAssocID="{26094641-527C-4DD2-B68D-A42F877200B6}" presName="Name0" presStyleCnt="0">
        <dgm:presLayoutVars>
          <dgm:chMax val="7"/>
          <dgm:chPref val="7"/>
          <dgm:dir/>
        </dgm:presLayoutVars>
      </dgm:prSet>
      <dgm:spPr/>
      <dgm:t>
        <a:bodyPr/>
        <a:lstStyle/>
        <a:p>
          <a:endParaRPr lang="tr-TR"/>
        </a:p>
      </dgm:t>
    </dgm:pt>
    <dgm:pt modelId="{D314A039-8AA5-45A5-A1BA-B4EB569AE7AF}" type="pres">
      <dgm:prSet presAssocID="{26094641-527C-4DD2-B68D-A42F877200B6}" presName="Name1" presStyleCnt="0"/>
      <dgm:spPr/>
      <dgm:t>
        <a:bodyPr/>
        <a:lstStyle/>
        <a:p>
          <a:endParaRPr lang="tr-TR"/>
        </a:p>
      </dgm:t>
    </dgm:pt>
    <dgm:pt modelId="{013D2434-8FC0-4796-8DD9-6E42C7CFBA04}" type="pres">
      <dgm:prSet presAssocID="{26094641-527C-4DD2-B68D-A42F877200B6}" presName="cycle" presStyleCnt="0"/>
      <dgm:spPr/>
      <dgm:t>
        <a:bodyPr/>
        <a:lstStyle/>
        <a:p>
          <a:endParaRPr lang="tr-TR"/>
        </a:p>
      </dgm:t>
    </dgm:pt>
    <dgm:pt modelId="{25EE3E71-8968-4169-92C7-A33144D5E69E}" type="pres">
      <dgm:prSet presAssocID="{26094641-527C-4DD2-B68D-A42F877200B6}" presName="srcNode" presStyleLbl="node1" presStyleIdx="0" presStyleCnt="1"/>
      <dgm:spPr/>
      <dgm:t>
        <a:bodyPr/>
        <a:lstStyle/>
        <a:p>
          <a:endParaRPr lang="tr-TR"/>
        </a:p>
      </dgm:t>
    </dgm:pt>
    <dgm:pt modelId="{3CD4C70A-737F-4BB0-A032-CE758E674303}" type="pres">
      <dgm:prSet presAssocID="{26094641-527C-4DD2-B68D-A42F877200B6}" presName="conn" presStyleLbl="parChTrans1D2" presStyleIdx="0" presStyleCnt="1"/>
      <dgm:spPr/>
      <dgm:t>
        <a:bodyPr/>
        <a:lstStyle/>
        <a:p>
          <a:endParaRPr lang="tr-TR"/>
        </a:p>
      </dgm:t>
    </dgm:pt>
    <dgm:pt modelId="{3025EE76-805F-4D5A-B2EA-29C867CB2C8B}" type="pres">
      <dgm:prSet presAssocID="{26094641-527C-4DD2-B68D-A42F877200B6}" presName="extraNode" presStyleLbl="node1" presStyleIdx="0" presStyleCnt="1"/>
      <dgm:spPr/>
      <dgm:t>
        <a:bodyPr/>
        <a:lstStyle/>
        <a:p>
          <a:endParaRPr lang="tr-TR"/>
        </a:p>
      </dgm:t>
    </dgm:pt>
    <dgm:pt modelId="{7B52B11F-4D84-49E7-BA72-824AE72AFCEE}" type="pres">
      <dgm:prSet presAssocID="{26094641-527C-4DD2-B68D-A42F877200B6}" presName="dstNode" presStyleLbl="node1" presStyleIdx="0" presStyleCnt="1"/>
      <dgm:spPr/>
      <dgm:t>
        <a:bodyPr/>
        <a:lstStyle/>
        <a:p>
          <a:endParaRPr lang="tr-TR"/>
        </a:p>
      </dgm:t>
    </dgm:pt>
    <dgm:pt modelId="{0479F309-9822-4826-8F0E-F18B6CBE4A2A}" type="pres">
      <dgm:prSet presAssocID="{F1402549-152D-4550-B16C-883A5A9C105D}" presName="text_1" presStyleLbl="node1" presStyleIdx="0" presStyleCnt="1">
        <dgm:presLayoutVars>
          <dgm:bulletEnabled val="1"/>
        </dgm:presLayoutVars>
      </dgm:prSet>
      <dgm:spPr/>
      <dgm:t>
        <a:bodyPr/>
        <a:lstStyle/>
        <a:p>
          <a:endParaRPr lang="tr-TR"/>
        </a:p>
      </dgm:t>
    </dgm:pt>
    <dgm:pt modelId="{410C6D77-CF97-4F7A-A40F-7EFC5B628E50}" type="pres">
      <dgm:prSet presAssocID="{F1402549-152D-4550-B16C-883A5A9C105D}" presName="accent_1" presStyleCnt="0"/>
      <dgm:spPr/>
      <dgm:t>
        <a:bodyPr/>
        <a:lstStyle/>
        <a:p>
          <a:endParaRPr lang="tr-TR"/>
        </a:p>
      </dgm:t>
    </dgm:pt>
    <dgm:pt modelId="{7669F54F-391B-4341-AB10-A6E03D63CB87}" type="pres">
      <dgm:prSet presAssocID="{F1402549-152D-4550-B16C-883A5A9C105D}" presName="accentRepeatNode" presStyleLbl="solidFgAcc1" presStyleIdx="0" presStyleCnt="1"/>
      <dgm:spPr>
        <a:ln>
          <a:solidFill>
            <a:schemeClr val="tx1"/>
          </a:solidFill>
        </a:ln>
        <a:scene3d>
          <a:camera prst="orthographicFront"/>
          <a:lightRig rig="flat" dir="t"/>
        </a:scene3d>
        <a:sp3d z="190500" extrusionH="12700" prstMaterial="plastic">
          <a:bevelT w="50800" h="50800" prst="angle"/>
        </a:sp3d>
      </dgm:spPr>
      <dgm:t>
        <a:bodyPr/>
        <a:lstStyle/>
        <a:p>
          <a:endParaRPr lang="tr-TR"/>
        </a:p>
      </dgm:t>
    </dgm:pt>
  </dgm:ptLst>
  <dgm:cxnLst>
    <dgm:cxn modelId="{75A4398F-3773-4BB9-B23D-D4737240EA6A}" type="presOf" srcId="{F1402549-152D-4550-B16C-883A5A9C105D}" destId="{0479F309-9822-4826-8F0E-F18B6CBE4A2A}" srcOrd="0" destOrd="0" presId="urn:microsoft.com/office/officeart/2008/layout/VerticalCurvedList"/>
    <dgm:cxn modelId="{4B7DBAEC-07ED-4F3E-BD1C-0762CA55053B}" type="presOf" srcId="{26094641-527C-4DD2-B68D-A42F877200B6}" destId="{7527F159-C205-450D-AFD2-F120EEE5F470}" srcOrd="0" destOrd="0" presId="urn:microsoft.com/office/officeart/2008/layout/VerticalCurvedList"/>
    <dgm:cxn modelId="{77196868-38FD-42FA-83EB-B9208D1BEDF1}" srcId="{26094641-527C-4DD2-B68D-A42F877200B6}" destId="{F1402549-152D-4550-B16C-883A5A9C105D}" srcOrd="0" destOrd="0" parTransId="{C98B0FB8-BA9E-45AB-A234-33F9C3545292}" sibTransId="{F8D1479A-3F27-47F0-AE6A-E5C3001DD79E}"/>
    <dgm:cxn modelId="{81356A16-A7A4-40EB-B00A-81211642A9D5}" type="presOf" srcId="{F8D1479A-3F27-47F0-AE6A-E5C3001DD79E}" destId="{3CD4C70A-737F-4BB0-A032-CE758E674303}" srcOrd="0" destOrd="0" presId="urn:microsoft.com/office/officeart/2008/layout/VerticalCurvedList"/>
    <dgm:cxn modelId="{E5324A56-794B-4E06-A42E-84387EE0828A}" type="presParOf" srcId="{7527F159-C205-450D-AFD2-F120EEE5F470}" destId="{D314A039-8AA5-45A5-A1BA-B4EB569AE7AF}" srcOrd="0" destOrd="0" presId="urn:microsoft.com/office/officeart/2008/layout/VerticalCurvedList"/>
    <dgm:cxn modelId="{26BDAE36-14E7-4ADB-B34A-6BE144E42495}" type="presParOf" srcId="{D314A039-8AA5-45A5-A1BA-B4EB569AE7AF}" destId="{013D2434-8FC0-4796-8DD9-6E42C7CFBA04}" srcOrd="0" destOrd="0" presId="urn:microsoft.com/office/officeart/2008/layout/VerticalCurvedList"/>
    <dgm:cxn modelId="{F1D49F62-678C-4259-8883-CBB58F83B58F}" type="presParOf" srcId="{013D2434-8FC0-4796-8DD9-6E42C7CFBA04}" destId="{25EE3E71-8968-4169-92C7-A33144D5E69E}" srcOrd="0" destOrd="0" presId="urn:microsoft.com/office/officeart/2008/layout/VerticalCurvedList"/>
    <dgm:cxn modelId="{9CF86FFB-ECAC-4803-9ED7-DCAF685ABE78}" type="presParOf" srcId="{013D2434-8FC0-4796-8DD9-6E42C7CFBA04}" destId="{3CD4C70A-737F-4BB0-A032-CE758E674303}" srcOrd="1" destOrd="0" presId="urn:microsoft.com/office/officeart/2008/layout/VerticalCurvedList"/>
    <dgm:cxn modelId="{58B33154-6257-4EF4-830A-D25E5717594C}" type="presParOf" srcId="{013D2434-8FC0-4796-8DD9-6E42C7CFBA04}" destId="{3025EE76-805F-4D5A-B2EA-29C867CB2C8B}" srcOrd="2" destOrd="0" presId="urn:microsoft.com/office/officeart/2008/layout/VerticalCurvedList"/>
    <dgm:cxn modelId="{52DD2121-26D3-4036-B1CD-D258A9B9674B}" type="presParOf" srcId="{013D2434-8FC0-4796-8DD9-6E42C7CFBA04}" destId="{7B52B11F-4D84-49E7-BA72-824AE72AFCEE}" srcOrd="3" destOrd="0" presId="urn:microsoft.com/office/officeart/2008/layout/VerticalCurvedList"/>
    <dgm:cxn modelId="{0E8922E8-2A16-491F-AA93-EFF071594B52}" type="presParOf" srcId="{D314A039-8AA5-45A5-A1BA-B4EB569AE7AF}" destId="{0479F309-9822-4826-8F0E-F18B6CBE4A2A}" srcOrd="1" destOrd="0" presId="urn:microsoft.com/office/officeart/2008/layout/VerticalCurvedList"/>
    <dgm:cxn modelId="{B842622E-F1C6-4A7F-8A42-946310B5216E}" type="presParOf" srcId="{D314A039-8AA5-45A5-A1BA-B4EB569AE7AF}" destId="{410C6D77-CF97-4F7A-A40F-7EFC5B628E50}" srcOrd="2" destOrd="0" presId="urn:microsoft.com/office/officeart/2008/layout/VerticalCurvedList"/>
    <dgm:cxn modelId="{4144041B-D256-4D69-9CB4-A3771B9F25F4}" type="presParOf" srcId="{410C6D77-CF97-4F7A-A40F-7EFC5B628E50}" destId="{7669F54F-391B-4341-AB10-A6E03D63CB87}" srcOrd="0" destOrd="0" presId="urn:microsoft.com/office/officeart/2008/layout/VerticalCurvedList"/>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6094641-527C-4DD2-B68D-A42F877200B6}" type="doc">
      <dgm:prSet loTypeId="urn:microsoft.com/office/officeart/2008/layout/VerticalCurvedList" loCatId="list" qsTypeId="urn:microsoft.com/office/officeart/2005/8/quickstyle/3d1" qsCatId="3D" csTypeId="urn:microsoft.com/office/officeart/2005/8/colors/accent0_2" csCatId="mainScheme" phldr="1"/>
      <dgm:spPr/>
      <dgm:t>
        <a:bodyPr/>
        <a:lstStyle/>
        <a:p>
          <a:endParaRPr lang="tr-TR"/>
        </a:p>
      </dgm:t>
    </dgm:pt>
    <dgm:pt modelId="{F1402549-152D-4550-B16C-883A5A9C105D}">
      <dgm:prSet phldrT="[Metin]" custT="1"/>
      <dgm:spPr>
        <a:ln>
          <a:solidFill>
            <a:schemeClr val="tx1"/>
          </a:solidFill>
        </a:ln>
        <a:scene3d>
          <a:camera prst="orthographicFront">
            <a:rot lat="0" lon="0" rev="0"/>
          </a:camera>
          <a:lightRig rig="balanced" dir="t">
            <a:rot lat="0" lon="0" rev="8700000"/>
          </a:lightRig>
        </a:scene3d>
        <a:sp3d>
          <a:bevelT w="190500" h="38100"/>
        </a:sp3d>
      </dgm:spPr>
      <dgm:t>
        <a:bodyPr/>
        <a:lstStyle/>
        <a:p>
          <a:r>
            <a:rPr lang="tr-TR" sz="2000" b="1" dirty="0" smtClean="0">
              <a:solidFill>
                <a:schemeClr val="tx1"/>
              </a:solidFill>
              <a:latin typeface="Century Gothic" panose="020B0502020202020204" pitchFamily="34" charset="0"/>
            </a:rPr>
            <a:t>Hizmet içi eğitim programına alınmalıdır</a:t>
          </a:r>
          <a:r>
            <a:rPr lang="nn-NO" sz="2000" b="1" dirty="0" smtClean="0">
              <a:solidFill>
                <a:schemeClr val="tx1"/>
              </a:solidFill>
              <a:latin typeface="Century Gothic" panose="020B0502020202020204" pitchFamily="34" charset="0"/>
            </a:rPr>
            <a:t>.</a:t>
          </a:r>
          <a:r>
            <a:rPr lang="tr-TR" sz="2000" b="1" dirty="0" smtClean="0">
              <a:solidFill>
                <a:schemeClr val="tx1"/>
              </a:solidFill>
              <a:latin typeface="Century Gothic" panose="020B0502020202020204" pitchFamily="34" charset="0"/>
            </a:rPr>
            <a:t> </a:t>
          </a:r>
          <a:endParaRPr lang="tr-TR" sz="2000" b="1" dirty="0">
            <a:solidFill>
              <a:schemeClr val="tx1"/>
            </a:solidFill>
            <a:latin typeface="Century Gothic" panose="020B0502020202020204" pitchFamily="34" charset="0"/>
          </a:endParaRPr>
        </a:p>
      </dgm:t>
    </dgm:pt>
    <dgm:pt modelId="{C98B0FB8-BA9E-45AB-A234-33F9C3545292}" type="parTrans" cxnId="{77196868-38FD-42FA-83EB-B9208D1BEDF1}">
      <dgm:prSet/>
      <dgm:spPr/>
      <dgm:t>
        <a:bodyPr/>
        <a:lstStyle/>
        <a:p>
          <a:endParaRPr lang="tr-TR"/>
        </a:p>
      </dgm:t>
    </dgm:pt>
    <dgm:pt modelId="{F8D1479A-3F27-47F0-AE6A-E5C3001DD79E}" type="sibTrans" cxnId="{77196868-38FD-42FA-83EB-B9208D1BEDF1}">
      <dgm:prSet/>
      <dgm:spPr/>
      <dgm:t>
        <a:bodyPr/>
        <a:lstStyle/>
        <a:p>
          <a:endParaRPr lang="tr-TR"/>
        </a:p>
      </dgm:t>
    </dgm:pt>
    <dgm:pt modelId="{7527F159-C205-450D-AFD2-F120EEE5F470}" type="pres">
      <dgm:prSet presAssocID="{26094641-527C-4DD2-B68D-A42F877200B6}" presName="Name0" presStyleCnt="0">
        <dgm:presLayoutVars>
          <dgm:chMax val="7"/>
          <dgm:chPref val="7"/>
          <dgm:dir/>
        </dgm:presLayoutVars>
      </dgm:prSet>
      <dgm:spPr/>
      <dgm:t>
        <a:bodyPr/>
        <a:lstStyle/>
        <a:p>
          <a:endParaRPr lang="tr-TR"/>
        </a:p>
      </dgm:t>
    </dgm:pt>
    <dgm:pt modelId="{D314A039-8AA5-45A5-A1BA-B4EB569AE7AF}" type="pres">
      <dgm:prSet presAssocID="{26094641-527C-4DD2-B68D-A42F877200B6}" presName="Name1" presStyleCnt="0"/>
      <dgm:spPr/>
      <dgm:t>
        <a:bodyPr/>
        <a:lstStyle/>
        <a:p>
          <a:endParaRPr lang="tr-TR"/>
        </a:p>
      </dgm:t>
    </dgm:pt>
    <dgm:pt modelId="{013D2434-8FC0-4796-8DD9-6E42C7CFBA04}" type="pres">
      <dgm:prSet presAssocID="{26094641-527C-4DD2-B68D-A42F877200B6}" presName="cycle" presStyleCnt="0"/>
      <dgm:spPr/>
      <dgm:t>
        <a:bodyPr/>
        <a:lstStyle/>
        <a:p>
          <a:endParaRPr lang="tr-TR"/>
        </a:p>
      </dgm:t>
    </dgm:pt>
    <dgm:pt modelId="{25EE3E71-8968-4169-92C7-A33144D5E69E}" type="pres">
      <dgm:prSet presAssocID="{26094641-527C-4DD2-B68D-A42F877200B6}" presName="srcNode" presStyleLbl="node1" presStyleIdx="0" presStyleCnt="1"/>
      <dgm:spPr/>
      <dgm:t>
        <a:bodyPr/>
        <a:lstStyle/>
        <a:p>
          <a:endParaRPr lang="tr-TR"/>
        </a:p>
      </dgm:t>
    </dgm:pt>
    <dgm:pt modelId="{3CD4C70A-737F-4BB0-A032-CE758E674303}" type="pres">
      <dgm:prSet presAssocID="{26094641-527C-4DD2-B68D-A42F877200B6}" presName="conn" presStyleLbl="parChTrans1D2" presStyleIdx="0" presStyleCnt="1"/>
      <dgm:spPr/>
      <dgm:t>
        <a:bodyPr/>
        <a:lstStyle/>
        <a:p>
          <a:endParaRPr lang="tr-TR"/>
        </a:p>
      </dgm:t>
    </dgm:pt>
    <dgm:pt modelId="{3025EE76-805F-4D5A-B2EA-29C867CB2C8B}" type="pres">
      <dgm:prSet presAssocID="{26094641-527C-4DD2-B68D-A42F877200B6}" presName="extraNode" presStyleLbl="node1" presStyleIdx="0" presStyleCnt="1"/>
      <dgm:spPr/>
      <dgm:t>
        <a:bodyPr/>
        <a:lstStyle/>
        <a:p>
          <a:endParaRPr lang="tr-TR"/>
        </a:p>
      </dgm:t>
    </dgm:pt>
    <dgm:pt modelId="{7B52B11F-4D84-49E7-BA72-824AE72AFCEE}" type="pres">
      <dgm:prSet presAssocID="{26094641-527C-4DD2-B68D-A42F877200B6}" presName="dstNode" presStyleLbl="node1" presStyleIdx="0" presStyleCnt="1"/>
      <dgm:spPr/>
      <dgm:t>
        <a:bodyPr/>
        <a:lstStyle/>
        <a:p>
          <a:endParaRPr lang="tr-TR"/>
        </a:p>
      </dgm:t>
    </dgm:pt>
    <dgm:pt modelId="{0479F309-9822-4826-8F0E-F18B6CBE4A2A}" type="pres">
      <dgm:prSet presAssocID="{F1402549-152D-4550-B16C-883A5A9C105D}" presName="text_1" presStyleLbl="node1" presStyleIdx="0" presStyleCnt="1">
        <dgm:presLayoutVars>
          <dgm:bulletEnabled val="1"/>
        </dgm:presLayoutVars>
      </dgm:prSet>
      <dgm:spPr/>
      <dgm:t>
        <a:bodyPr/>
        <a:lstStyle/>
        <a:p>
          <a:endParaRPr lang="tr-TR"/>
        </a:p>
      </dgm:t>
    </dgm:pt>
    <dgm:pt modelId="{410C6D77-CF97-4F7A-A40F-7EFC5B628E50}" type="pres">
      <dgm:prSet presAssocID="{F1402549-152D-4550-B16C-883A5A9C105D}" presName="accent_1" presStyleCnt="0"/>
      <dgm:spPr/>
      <dgm:t>
        <a:bodyPr/>
        <a:lstStyle/>
        <a:p>
          <a:endParaRPr lang="tr-TR"/>
        </a:p>
      </dgm:t>
    </dgm:pt>
    <dgm:pt modelId="{7669F54F-391B-4341-AB10-A6E03D63CB87}" type="pres">
      <dgm:prSet presAssocID="{F1402549-152D-4550-B16C-883A5A9C105D}" presName="accentRepeatNode" presStyleLbl="solidFgAcc1" presStyleIdx="0" presStyleCnt="1"/>
      <dgm:spPr>
        <a:ln>
          <a:solidFill>
            <a:schemeClr val="tx1"/>
          </a:solidFill>
        </a:ln>
        <a:scene3d>
          <a:camera prst="orthographicFront"/>
          <a:lightRig rig="flat" dir="t"/>
        </a:scene3d>
        <a:sp3d z="190500" extrusionH="12700" prstMaterial="plastic">
          <a:bevelT w="50800" h="50800" prst="angle"/>
        </a:sp3d>
      </dgm:spPr>
      <dgm:t>
        <a:bodyPr/>
        <a:lstStyle/>
        <a:p>
          <a:endParaRPr lang="tr-TR"/>
        </a:p>
      </dgm:t>
    </dgm:pt>
  </dgm:ptLst>
  <dgm:cxnLst>
    <dgm:cxn modelId="{75A4398F-3773-4BB9-B23D-D4737240EA6A}" type="presOf" srcId="{F1402549-152D-4550-B16C-883A5A9C105D}" destId="{0479F309-9822-4826-8F0E-F18B6CBE4A2A}" srcOrd="0" destOrd="0" presId="urn:microsoft.com/office/officeart/2008/layout/VerticalCurvedList"/>
    <dgm:cxn modelId="{4B7DBAEC-07ED-4F3E-BD1C-0762CA55053B}" type="presOf" srcId="{26094641-527C-4DD2-B68D-A42F877200B6}" destId="{7527F159-C205-450D-AFD2-F120EEE5F470}" srcOrd="0" destOrd="0" presId="urn:microsoft.com/office/officeart/2008/layout/VerticalCurvedList"/>
    <dgm:cxn modelId="{77196868-38FD-42FA-83EB-B9208D1BEDF1}" srcId="{26094641-527C-4DD2-B68D-A42F877200B6}" destId="{F1402549-152D-4550-B16C-883A5A9C105D}" srcOrd="0" destOrd="0" parTransId="{C98B0FB8-BA9E-45AB-A234-33F9C3545292}" sibTransId="{F8D1479A-3F27-47F0-AE6A-E5C3001DD79E}"/>
    <dgm:cxn modelId="{81356A16-A7A4-40EB-B00A-81211642A9D5}" type="presOf" srcId="{F8D1479A-3F27-47F0-AE6A-E5C3001DD79E}" destId="{3CD4C70A-737F-4BB0-A032-CE758E674303}" srcOrd="0" destOrd="0" presId="urn:microsoft.com/office/officeart/2008/layout/VerticalCurvedList"/>
    <dgm:cxn modelId="{E5324A56-794B-4E06-A42E-84387EE0828A}" type="presParOf" srcId="{7527F159-C205-450D-AFD2-F120EEE5F470}" destId="{D314A039-8AA5-45A5-A1BA-B4EB569AE7AF}" srcOrd="0" destOrd="0" presId="urn:microsoft.com/office/officeart/2008/layout/VerticalCurvedList"/>
    <dgm:cxn modelId="{26BDAE36-14E7-4ADB-B34A-6BE144E42495}" type="presParOf" srcId="{D314A039-8AA5-45A5-A1BA-B4EB569AE7AF}" destId="{013D2434-8FC0-4796-8DD9-6E42C7CFBA04}" srcOrd="0" destOrd="0" presId="urn:microsoft.com/office/officeart/2008/layout/VerticalCurvedList"/>
    <dgm:cxn modelId="{F1D49F62-678C-4259-8883-CBB58F83B58F}" type="presParOf" srcId="{013D2434-8FC0-4796-8DD9-6E42C7CFBA04}" destId="{25EE3E71-8968-4169-92C7-A33144D5E69E}" srcOrd="0" destOrd="0" presId="urn:microsoft.com/office/officeart/2008/layout/VerticalCurvedList"/>
    <dgm:cxn modelId="{9CF86FFB-ECAC-4803-9ED7-DCAF685ABE78}" type="presParOf" srcId="{013D2434-8FC0-4796-8DD9-6E42C7CFBA04}" destId="{3CD4C70A-737F-4BB0-A032-CE758E674303}" srcOrd="1" destOrd="0" presId="urn:microsoft.com/office/officeart/2008/layout/VerticalCurvedList"/>
    <dgm:cxn modelId="{58B33154-6257-4EF4-830A-D25E5717594C}" type="presParOf" srcId="{013D2434-8FC0-4796-8DD9-6E42C7CFBA04}" destId="{3025EE76-805F-4D5A-B2EA-29C867CB2C8B}" srcOrd="2" destOrd="0" presId="urn:microsoft.com/office/officeart/2008/layout/VerticalCurvedList"/>
    <dgm:cxn modelId="{52DD2121-26D3-4036-B1CD-D258A9B9674B}" type="presParOf" srcId="{013D2434-8FC0-4796-8DD9-6E42C7CFBA04}" destId="{7B52B11F-4D84-49E7-BA72-824AE72AFCEE}" srcOrd="3" destOrd="0" presId="urn:microsoft.com/office/officeart/2008/layout/VerticalCurvedList"/>
    <dgm:cxn modelId="{0E8922E8-2A16-491F-AA93-EFF071594B52}" type="presParOf" srcId="{D314A039-8AA5-45A5-A1BA-B4EB569AE7AF}" destId="{0479F309-9822-4826-8F0E-F18B6CBE4A2A}" srcOrd="1" destOrd="0" presId="urn:microsoft.com/office/officeart/2008/layout/VerticalCurvedList"/>
    <dgm:cxn modelId="{B842622E-F1C6-4A7F-8A42-946310B5216E}" type="presParOf" srcId="{D314A039-8AA5-45A5-A1BA-B4EB569AE7AF}" destId="{410C6D77-CF97-4F7A-A40F-7EFC5B628E50}" srcOrd="2" destOrd="0" presId="urn:microsoft.com/office/officeart/2008/layout/VerticalCurvedList"/>
    <dgm:cxn modelId="{4144041B-D256-4D69-9CB4-A3771B9F25F4}" type="presParOf" srcId="{410C6D77-CF97-4F7A-A40F-7EFC5B628E50}" destId="{7669F54F-391B-4341-AB10-A6E03D63CB87}" srcOrd="0" destOrd="0" presId="urn:microsoft.com/office/officeart/2008/layout/VerticalCurvedList"/>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094641-527C-4DD2-B68D-A42F877200B6}" type="doc">
      <dgm:prSet loTypeId="urn:microsoft.com/office/officeart/2008/layout/VerticalCurvedList" loCatId="list" qsTypeId="urn:microsoft.com/office/officeart/2005/8/quickstyle/3d1" qsCatId="3D" csTypeId="urn:microsoft.com/office/officeart/2005/8/colors/accent0_2" csCatId="mainScheme" phldr="1"/>
      <dgm:spPr/>
      <dgm:t>
        <a:bodyPr/>
        <a:lstStyle/>
        <a:p>
          <a:endParaRPr lang="tr-TR"/>
        </a:p>
      </dgm:t>
    </dgm:pt>
    <dgm:pt modelId="{F1402549-152D-4550-B16C-883A5A9C105D}">
      <dgm:prSet phldrT="[Metin]" custT="1"/>
      <dgm:spPr>
        <a:ln>
          <a:solidFill>
            <a:schemeClr val="tx1"/>
          </a:solidFill>
        </a:ln>
        <a:scene3d>
          <a:camera prst="orthographicFront">
            <a:rot lat="0" lon="0" rev="0"/>
          </a:camera>
          <a:lightRig rig="balanced" dir="t">
            <a:rot lat="0" lon="0" rev="8700000"/>
          </a:lightRig>
        </a:scene3d>
        <a:sp3d>
          <a:bevelT w="190500" h="38100"/>
        </a:sp3d>
      </dgm:spPr>
      <dgm:t>
        <a:bodyPr/>
        <a:lstStyle/>
        <a:p>
          <a:r>
            <a:rPr lang="nn-NO" sz="1800" b="1" dirty="0" smtClean="0">
              <a:solidFill>
                <a:schemeClr val="tx1"/>
              </a:solidFill>
              <a:latin typeface="Century Gothic" panose="020B0502020202020204" pitchFamily="34" charset="0"/>
            </a:rPr>
            <a:t>Okul temelli mesleki gelişim programına alınmalıdır.</a:t>
          </a:r>
          <a:r>
            <a:rPr lang="tr-TR" sz="1800" b="1" dirty="0" smtClean="0">
              <a:solidFill>
                <a:schemeClr val="tx1"/>
              </a:solidFill>
              <a:latin typeface="Century Gothic" panose="020B0502020202020204" pitchFamily="34" charset="0"/>
            </a:rPr>
            <a:t> </a:t>
          </a:r>
          <a:endParaRPr lang="tr-TR" sz="1800" b="1" dirty="0">
            <a:solidFill>
              <a:schemeClr val="tx1"/>
            </a:solidFill>
            <a:latin typeface="Century Gothic" panose="020B0502020202020204" pitchFamily="34" charset="0"/>
          </a:endParaRPr>
        </a:p>
      </dgm:t>
    </dgm:pt>
    <dgm:pt modelId="{C98B0FB8-BA9E-45AB-A234-33F9C3545292}" type="parTrans" cxnId="{77196868-38FD-42FA-83EB-B9208D1BEDF1}">
      <dgm:prSet/>
      <dgm:spPr/>
      <dgm:t>
        <a:bodyPr/>
        <a:lstStyle/>
        <a:p>
          <a:endParaRPr lang="tr-TR"/>
        </a:p>
      </dgm:t>
    </dgm:pt>
    <dgm:pt modelId="{F8D1479A-3F27-47F0-AE6A-E5C3001DD79E}" type="sibTrans" cxnId="{77196868-38FD-42FA-83EB-B9208D1BEDF1}">
      <dgm:prSet/>
      <dgm:spPr/>
      <dgm:t>
        <a:bodyPr/>
        <a:lstStyle/>
        <a:p>
          <a:endParaRPr lang="tr-TR"/>
        </a:p>
      </dgm:t>
    </dgm:pt>
    <dgm:pt modelId="{7527F159-C205-450D-AFD2-F120EEE5F470}" type="pres">
      <dgm:prSet presAssocID="{26094641-527C-4DD2-B68D-A42F877200B6}" presName="Name0" presStyleCnt="0">
        <dgm:presLayoutVars>
          <dgm:chMax val="7"/>
          <dgm:chPref val="7"/>
          <dgm:dir/>
        </dgm:presLayoutVars>
      </dgm:prSet>
      <dgm:spPr/>
      <dgm:t>
        <a:bodyPr/>
        <a:lstStyle/>
        <a:p>
          <a:endParaRPr lang="tr-TR"/>
        </a:p>
      </dgm:t>
    </dgm:pt>
    <dgm:pt modelId="{D314A039-8AA5-45A5-A1BA-B4EB569AE7AF}" type="pres">
      <dgm:prSet presAssocID="{26094641-527C-4DD2-B68D-A42F877200B6}" presName="Name1" presStyleCnt="0"/>
      <dgm:spPr/>
      <dgm:t>
        <a:bodyPr/>
        <a:lstStyle/>
        <a:p>
          <a:endParaRPr lang="tr-TR"/>
        </a:p>
      </dgm:t>
    </dgm:pt>
    <dgm:pt modelId="{013D2434-8FC0-4796-8DD9-6E42C7CFBA04}" type="pres">
      <dgm:prSet presAssocID="{26094641-527C-4DD2-B68D-A42F877200B6}" presName="cycle" presStyleCnt="0"/>
      <dgm:spPr/>
      <dgm:t>
        <a:bodyPr/>
        <a:lstStyle/>
        <a:p>
          <a:endParaRPr lang="tr-TR"/>
        </a:p>
      </dgm:t>
    </dgm:pt>
    <dgm:pt modelId="{25EE3E71-8968-4169-92C7-A33144D5E69E}" type="pres">
      <dgm:prSet presAssocID="{26094641-527C-4DD2-B68D-A42F877200B6}" presName="srcNode" presStyleLbl="node1" presStyleIdx="0" presStyleCnt="1"/>
      <dgm:spPr/>
      <dgm:t>
        <a:bodyPr/>
        <a:lstStyle/>
        <a:p>
          <a:endParaRPr lang="tr-TR"/>
        </a:p>
      </dgm:t>
    </dgm:pt>
    <dgm:pt modelId="{3CD4C70A-737F-4BB0-A032-CE758E674303}" type="pres">
      <dgm:prSet presAssocID="{26094641-527C-4DD2-B68D-A42F877200B6}" presName="conn" presStyleLbl="parChTrans1D2" presStyleIdx="0" presStyleCnt="1"/>
      <dgm:spPr/>
      <dgm:t>
        <a:bodyPr/>
        <a:lstStyle/>
        <a:p>
          <a:endParaRPr lang="tr-TR"/>
        </a:p>
      </dgm:t>
    </dgm:pt>
    <dgm:pt modelId="{3025EE76-805F-4D5A-B2EA-29C867CB2C8B}" type="pres">
      <dgm:prSet presAssocID="{26094641-527C-4DD2-B68D-A42F877200B6}" presName="extraNode" presStyleLbl="node1" presStyleIdx="0" presStyleCnt="1"/>
      <dgm:spPr/>
      <dgm:t>
        <a:bodyPr/>
        <a:lstStyle/>
        <a:p>
          <a:endParaRPr lang="tr-TR"/>
        </a:p>
      </dgm:t>
    </dgm:pt>
    <dgm:pt modelId="{7B52B11F-4D84-49E7-BA72-824AE72AFCEE}" type="pres">
      <dgm:prSet presAssocID="{26094641-527C-4DD2-B68D-A42F877200B6}" presName="dstNode" presStyleLbl="node1" presStyleIdx="0" presStyleCnt="1"/>
      <dgm:spPr/>
      <dgm:t>
        <a:bodyPr/>
        <a:lstStyle/>
        <a:p>
          <a:endParaRPr lang="tr-TR"/>
        </a:p>
      </dgm:t>
    </dgm:pt>
    <dgm:pt modelId="{0479F309-9822-4826-8F0E-F18B6CBE4A2A}" type="pres">
      <dgm:prSet presAssocID="{F1402549-152D-4550-B16C-883A5A9C105D}" presName="text_1" presStyleLbl="node1" presStyleIdx="0" presStyleCnt="1">
        <dgm:presLayoutVars>
          <dgm:bulletEnabled val="1"/>
        </dgm:presLayoutVars>
      </dgm:prSet>
      <dgm:spPr/>
      <dgm:t>
        <a:bodyPr/>
        <a:lstStyle/>
        <a:p>
          <a:endParaRPr lang="tr-TR"/>
        </a:p>
      </dgm:t>
    </dgm:pt>
    <dgm:pt modelId="{410C6D77-CF97-4F7A-A40F-7EFC5B628E50}" type="pres">
      <dgm:prSet presAssocID="{F1402549-152D-4550-B16C-883A5A9C105D}" presName="accent_1" presStyleCnt="0"/>
      <dgm:spPr/>
      <dgm:t>
        <a:bodyPr/>
        <a:lstStyle/>
        <a:p>
          <a:endParaRPr lang="tr-TR"/>
        </a:p>
      </dgm:t>
    </dgm:pt>
    <dgm:pt modelId="{7669F54F-391B-4341-AB10-A6E03D63CB87}" type="pres">
      <dgm:prSet presAssocID="{F1402549-152D-4550-B16C-883A5A9C105D}" presName="accentRepeatNode" presStyleLbl="solidFgAcc1" presStyleIdx="0" presStyleCnt="1"/>
      <dgm:spPr>
        <a:ln>
          <a:solidFill>
            <a:schemeClr val="tx1"/>
          </a:solidFill>
        </a:ln>
        <a:scene3d>
          <a:camera prst="orthographicFront"/>
          <a:lightRig rig="flat" dir="t"/>
        </a:scene3d>
        <a:sp3d z="190500" extrusionH="12700" prstMaterial="plastic">
          <a:bevelT w="50800" h="50800" prst="angle"/>
        </a:sp3d>
      </dgm:spPr>
      <dgm:t>
        <a:bodyPr/>
        <a:lstStyle/>
        <a:p>
          <a:endParaRPr lang="tr-TR"/>
        </a:p>
      </dgm:t>
    </dgm:pt>
  </dgm:ptLst>
  <dgm:cxnLst>
    <dgm:cxn modelId="{75A4398F-3773-4BB9-B23D-D4737240EA6A}" type="presOf" srcId="{F1402549-152D-4550-B16C-883A5A9C105D}" destId="{0479F309-9822-4826-8F0E-F18B6CBE4A2A}" srcOrd="0" destOrd="0" presId="urn:microsoft.com/office/officeart/2008/layout/VerticalCurvedList"/>
    <dgm:cxn modelId="{4B7DBAEC-07ED-4F3E-BD1C-0762CA55053B}" type="presOf" srcId="{26094641-527C-4DD2-B68D-A42F877200B6}" destId="{7527F159-C205-450D-AFD2-F120EEE5F470}" srcOrd="0" destOrd="0" presId="urn:microsoft.com/office/officeart/2008/layout/VerticalCurvedList"/>
    <dgm:cxn modelId="{77196868-38FD-42FA-83EB-B9208D1BEDF1}" srcId="{26094641-527C-4DD2-B68D-A42F877200B6}" destId="{F1402549-152D-4550-B16C-883A5A9C105D}" srcOrd="0" destOrd="0" parTransId="{C98B0FB8-BA9E-45AB-A234-33F9C3545292}" sibTransId="{F8D1479A-3F27-47F0-AE6A-E5C3001DD79E}"/>
    <dgm:cxn modelId="{81356A16-A7A4-40EB-B00A-81211642A9D5}" type="presOf" srcId="{F8D1479A-3F27-47F0-AE6A-E5C3001DD79E}" destId="{3CD4C70A-737F-4BB0-A032-CE758E674303}" srcOrd="0" destOrd="0" presId="urn:microsoft.com/office/officeart/2008/layout/VerticalCurvedList"/>
    <dgm:cxn modelId="{E5324A56-794B-4E06-A42E-84387EE0828A}" type="presParOf" srcId="{7527F159-C205-450D-AFD2-F120EEE5F470}" destId="{D314A039-8AA5-45A5-A1BA-B4EB569AE7AF}" srcOrd="0" destOrd="0" presId="urn:microsoft.com/office/officeart/2008/layout/VerticalCurvedList"/>
    <dgm:cxn modelId="{26BDAE36-14E7-4ADB-B34A-6BE144E42495}" type="presParOf" srcId="{D314A039-8AA5-45A5-A1BA-B4EB569AE7AF}" destId="{013D2434-8FC0-4796-8DD9-6E42C7CFBA04}" srcOrd="0" destOrd="0" presId="urn:microsoft.com/office/officeart/2008/layout/VerticalCurvedList"/>
    <dgm:cxn modelId="{F1D49F62-678C-4259-8883-CBB58F83B58F}" type="presParOf" srcId="{013D2434-8FC0-4796-8DD9-6E42C7CFBA04}" destId="{25EE3E71-8968-4169-92C7-A33144D5E69E}" srcOrd="0" destOrd="0" presId="urn:microsoft.com/office/officeart/2008/layout/VerticalCurvedList"/>
    <dgm:cxn modelId="{9CF86FFB-ECAC-4803-9ED7-DCAF685ABE78}" type="presParOf" srcId="{013D2434-8FC0-4796-8DD9-6E42C7CFBA04}" destId="{3CD4C70A-737F-4BB0-A032-CE758E674303}" srcOrd="1" destOrd="0" presId="urn:microsoft.com/office/officeart/2008/layout/VerticalCurvedList"/>
    <dgm:cxn modelId="{58B33154-6257-4EF4-830A-D25E5717594C}" type="presParOf" srcId="{013D2434-8FC0-4796-8DD9-6E42C7CFBA04}" destId="{3025EE76-805F-4D5A-B2EA-29C867CB2C8B}" srcOrd="2" destOrd="0" presId="urn:microsoft.com/office/officeart/2008/layout/VerticalCurvedList"/>
    <dgm:cxn modelId="{52DD2121-26D3-4036-B1CD-D258A9B9674B}" type="presParOf" srcId="{013D2434-8FC0-4796-8DD9-6E42C7CFBA04}" destId="{7B52B11F-4D84-49E7-BA72-824AE72AFCEE}" srcOrd="3" destOrd="0" presId="urn:microsoft.com/office/officeart/2008/layout/VerticalCurvedList"/>
    <dgm:cxn modelId="{0E8922E8-2A16-491F-AA93-EFF071594B52}" type="presParOf" srcId="{D314A039-8AA5-45A5-A1BA-B4EB569AE7AF}" destId="{0479F309-9822-4826-8F0E-F18B6CBE4A2A}" srcOrd="1" destOrd="0" presId="urn:microsoft.com/office/officeart/2008/layout/VerticalCurvedList"/>
    <dgm:cxn modelId="{B842622E-F1C6-4A7F-8A42-946310B5216E}" type="presParOf" srcId="{D314A039-8AA5-45A5-A1BA-B4EB569AE7AF}" destId="{410C6D77-CF97-4F7A-A40F-7EFC5B628E50}" srcOrd="2" destOrd="0" presId="urn:microsoft.com/office/officeart/2008/layout/VerticalCurvedList"/>
    <dgm:cxn modelId="{4144041B-D256-4D69-9CB4-A3771B9F25F4}" type="presParOf" srcId="{410C6D77-CF97-4F7A-A40F-7EFC5B628E50}" destId="{7669F54F-391B-4341-AB10-A6E03D63CB87}"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094641-527C-4DD2-B68D-A42F877200B6}" type="doc">
      <dgm:prSet loTypeId="urn:microsoft.com/office/officeart/2008/layout/VerticalCurvedList" loCatId="list" qsTypeId="urn:microsoft.com/office/officeart/2005/8/quickstyle/3d1" qsCatId="3D" csTypeId="urn:microsoft.com/office/officeart/2005/8/colors/accent0_2" csCatId="mainScheme" phldr="1"/>
      <dgm:spPr/>
      <dgm:t>
        <a:bodyPr/>
        <a:lstStyle/>
        <a:p>
          <a:endParaRPr lang="tr-TR"/>
        </a:p>
      </dgm:t>
    </dgm:pt>
    <dgm:pt modelId="{F1402549-152D-4550-B16C-883A5A9C105D}">
      <dgm:prSet phldrT="[Metin]" custT="1"/>
      <dgm:spPr>
        <a:ln>
          <a:solidFill>
            <a:schemeClr val="tx1"/>
          </a:solidFill>
        </a:ln>
        <a:scene3d>
          <a:camera prst="orthographicFront">
            <a:rot lat="0" lon="0" rev="0"/>
          </a:camera>
          <a:lightRig rig="balanced" dir="t">
            <a:rot lat="0" lon="0" rev="8700000"/>
          </a:lightRig>
        </a:scene3d>
        <a:sp3d>
          <a:bevelT w="190500" h="38100"/>
        </a:sp3d>
      </dgm:spPr>
      <dgm:t>
        <a:bodyPr/>
        <a:lstStyle/>
        <a:p>
          <a:r>
            <a:rPr lang="nn-NO" sz="1800" b="1" dirty="0" smtClean="0">
              <a:solidFill>
                <a:schemeClr val="tx1"/>
              </a:solidFill>
              <a:latin typeface="Century Gothic" panose="020B0502020202020204" pitchFamily="34" charset="0"/>
            </a:rPr>
            <a:t>Okul temelli mesleki gelişim programına alınmalıdır.</a:t>
          </a:r>
          <a:r>
            <a:rPr lang="tr-TR" sz="1800" b="1" dirty="0" smtClean="0">
              <a:solidFill>
                <a:schemeClr val="tx1"/>
              </a:solidFill>
              <a:latin typeface="Century Gothic" panose="020B0502020202020204" pitchFamily="34" charset="0"/>
            </a:rPr>
            <a:t> </a:t>
          </a:r>
          <a:endParaRPr lang="tr-TR" sz="1800" b="1" dirty="0">
            <a:solidFill>
              <a:schemeClr val="tx1"/>
            </a:solidFill>
            <a:latin typeface="Century Gothic" panose="020B0502020202020204" pitchFamily="34" charset="0"/>
          </a:endParaRPr>
        </a:p>
      </dgm:t>
    </dgm:pt>
    <dgm:pt modelId="{C98B0FB8-BA9E-45AB-A234-33F9C3545292}" type="parTrans" cxnId="{77196868-38FD-42FA-83EB-B9208D1BEDF1}">
      <dgm:prSet/>
      <dgm:spPr/>
      <dgm:t>
        <a:bodyPr/>
        <a:lstStyle/>
        <a:p>
          <a:endParaRPr lang="tr-TR"/>
        </a:p>
      </dgm:t>
    </dgm:pt>
    <dgm:pt modelId="{F8D1479A-3F27-47F0-AE6A-E5C3001DD79E}" type="sibTrans" cxnId="{77196868-38FD-42FA-83EB-B9208D1BEDF1}">
      <dgm:prSet/>
      <dgm:spPr/>
      <dgm:t>
        <a:bodyPr/>
        <a:lstStyle/>
        <a:p>
          <a:endParaRPr lang="tr-TR"/>
        </a:p>
      </dgm:t>
    </dgm:pt>
    <dgm:pt modelId="{7527F159-C205-450D-AFD2-F120EEE5F470}" type="pres">
      <dgm:prSet presAssocID="{26094641-527C-4DD2-B68D-A42F877200B6}" presName="Name0" presStyleCnt="0">
        <dgm:presLayoutVars>
          <dgm:chMax val="7"/>
          <dgm:chPref val="7"/>
          <dgm:dir/>
        </dgm:presLayoutVars>
      </dgm:prSet>
      <dgm:spPr/>
      <dgm:t>
        <a:bodyPr/>
        <a:lstStyle/>
        <a:p>
          <a:endParaRPr lang="tr-TR"/>
        </a:p>
      </dgm:t>
    </dgm:pt>
    <dgm:pt modelId="{D314A039-8AA5-45A5-A1BA-B4EB569AE7AF}" type="pres">
      <dgm:prSet presAssocID="{26094641-527C-4DD2-B68D-A42F877200B6}" presName="Name1" presStyleCnt="0"/>
      <dgm:spPr/>
      <dgm:t>
        <a:bodyPr/>
        <a:lstStyle/>
        <a:p>
          <a:endParaRPr lang="tr-TR"/>
        </a:p>
      </dgm:t>
    </dgm:pt>
    <dgm:pt modelId="{013D2434-8FC0-4796-8DD9-6E42C7CFBA04}" type="pres">
      <dgm:prSet presAssocID="{26094641-527C-4DD2-B68D-A42F877200B6}" presName="cycle" presStyleCnt="0"/>
      <dgm:spPr/>
      <dgm:t>
        <a:bodyPr/>
        <a:lstStyle/>
        <a:p>
          <a:endParaRPr lang="tr-TR"/>
        </a:p>
      </dgm:t>
    </dgm:pt>
    <dgm:pt modelId="{25EE3E71-8968-4169-92C7-A33144D5E69E}" type="pres">
      <dgm:prSet presAssocID="{26094641-527C-4DD2-B68D-A42F877200B6}" presName="srcNode" presStyleLbl="node1" presStyleIdx="0" presStyleCnt="1"/>
      <dgm:spPr/>
      <dgm:t>
        <a:bodyPr/>
        <a:lstStyle/>
        <a:p>
          <a:endParaRPr lang="tr-TR"/>
        </a:p>
      </dgm:t>
    </dgm:pt>
    <dgm:pt modelId="{3CD4C70A-737F-4BB0-A032-CE758E674303}" type="pres">
      <dgm:prSet presAssocID="{26094641-527C-4DD2-B68D-A42F877200B6}" presName="conn" presStyleLbl="parChTrans1D2" presStyleIdx="0" presStyleCnt="1"/>
      <dgm:spPr/>
      <dgm:t>
        <a:bodyPr/>
        <a:lstStyle/>
        <a:p>
          <a:endParaRPr lang="tr-TR"/>
        </a:p>
      </dgm:t>
    </dgm:pt>
    <dgm:pt modelId="{3025EE76-805F-4D5A-B2EA-29C867CB2C8B}" type="pres">
      <dgm:prSet presAssocID="{26094641-527C-4DD2-B68D-A42F877200B6}" presName="extraNode" presStyleLbl="node1" presStyleIdx="0" presStyleCnt="1"/>
      <dgm:spPr/>
      <dgm:t>
        <a:bodyPr/>
        <a:lstStyle/>
        <a:p>
          <a:endParaRPr lang="tr-TR"/>
        </a:p>
      </dgm:t>
    </dgm:pt>
    <dgm:pt modelId="{7B52B11F-4D84-49E7-BA72-824AE72AFCEE}" type="pres">
      <dgm:prSet presAssocID="{26094641-527C-4DD2-B68D-A42F877200B6}" presName="dstNode" presStyleLbl="node1" presStyleIdx="0" presStyleCnt="1"/>
      <dgm:spPr/>
      <dgm:t>
        <a:bodyPr/>
        <a:lstStyle/>
        <a:p>
          <a:endParaRPr lang="tr-TR"/>
        </a:p>
      </dgm:t>
    </dgm:pt>
    <dgm:pt modelId="{0479F309-9822-4826-8F0E-F18B6CBE4A2A}" type="pres">
      <dgm:prSet presAssocID="{F1402549-152D-4550-B16C-883A5A9C105D}" presName="text_1" presStyleLbl="node1" presStyleIdx="0" presStyleCnt="1">
        <dgm:presLayoutVars>
          <dgm:bulletEnabled val="1"/>
        </dgm:presLayoutVars>
      </dgm:prSet>
      <dgm:spPr/>
      <dgm:t>
        <a:bodyPr/>
        <a:lstStyle/>
        <a:p>
          <a:endParaRPr lang="tr-TR"/>
        </a:p>
      </dgm:t>
    </dgm:pt>
    <dgm:pt modelId="{410C6D77-CF97-4F7A-A40F-7EFC5B628E50}" type="pres">
      <dgm:prSet presAssocID="{F1402549-152D-4550-B16C-883A5A9C105D}" presName="accent_1" presStyleCnt="0"/>
      <dgm:spPr/>
      <dgm:t>
        <a:bodyPr/>
        <a:lstStyle/>
        <a:p>
          <a:endParaRPr lang="tr-TR"/>
        </a:p>
      </dgm:t>
    </dgm:pt>
    <dgm:pt modelId="{7669F54F-391B-4341-AB10-A6E03D63CB87}" type="pres">
      <dgm:prSet presAssocID="{F1402549-152D-4550-B16C-883A5A9C105D}" presName="accentRepeatNode" presStyleLbl="solidFgAcc1" presStyleIdx="0" presStyleCnt="1"/>
      <dgm:spPr>
        <a:ln>
          <a:solidFill>
            <a:schemeClr val="tx1"/>
          </a:solidFill>
        </a:ln>
        <a:scene3d>
          <a:camera prst="orthographicFront"/>
          <a:lightRig rig="flat" dir="t"/>
        </a:scene3d>
        <a:sp3d z="190500" extrusionH="12700" prstMaterial="plastic">
          <a:bevelT w="50800" h="50800" prst="angle"/>
        </a:sp3d>
      </dgm:spPr>
      <dgm:t>
        <a:bodyPr/>
        <a:lstStyle/>
        <a:p>
          <a:endParaRPr lang="tr-TR"/>
        </a:p>
      </dgm:t>
    </dgm:pt>
  </dgm:ptLst>
  <dgm:cxnLst>
    <dgm:cxn modelId="{75A4398F-3773-4BB9-B23D-D4737240EA6A}" type="presOf" srcId="{F1402549-152D-4550-B16C-883A5A9C105D}" destId="{0479F309-9822-4826-8F0E-F18B6CBE4A2A}" srcOrd="0" destOrd="0" presId="urn:microsoft.com/office/officeart/2008/layout/VerticalCurvedList"/>
    <dgm:cxn modelId="{4B7DBAEC-07ED-4F3E-BD1C-0762CA55053B}" type="presOf" srcId="{26094641-527C-4DD2-B68D-A42F877200B6}" destId="{7527F159-C205-450D-AFD2-F120EEE5F470}" srcOrd="0" destOrd="0" presId="urn:microsoft.com/office/officeart/2008/layout/VerticalCurvedList"/>
    <dgm:cxn modelId="{77196868-38FD-42FA-83EB-B9208D1BEDF1}" srcId="{26094641-527C-4DD2-B68D-A42F877200B6}" destId="{F1402549-152D-4550-B16C-883A5A9C105D}" srcOrd="0" destOrd="0" parTransId="{C98B0FB8-BA9E-45AB-A234-33F9C3545292}" sibTransId="{F8D1479A-3F27-47F0-AE6A-E5C3001DD79E}"/>
    <dgm:cxn modelId="{81356A16-A7A4-40EB-B00A-81211642A9D5}" type="presOf" srcId="{F8D1479A-3F27-47F0-AE6A-E5C3001DD79E}" destId="{3CD4C70A-737F-4BB0-A032-CE758E674303}" srcOrd="0" destOrd="0" presId="urn:microsoft.com/office/officeart/2008/layout/VerticalCurvedList"/>
    <dgm:cxn modelId="{E5324A56-794B-4E06-A42E-84387EE0828A}" type="presParOf" srcId="{7527F159-C205-450D-AFD2-F120EEE5F470}" destId="{D314A039-8AA5-45A5-A1BA-B4EB569AE7AF}" srcOrd="0" destOrd="0" presId="urn:microsoft.com/office/officeart/2008/layout/VerticalCurvedList"/>
    <dgm:cxn modelId="{26BDAE36-14E7-4ADB-B34A-6BE144E42495}" type="presParOf" srcId="{D314A039-8AA5-45A5-A1BA-B4EB569AE7AF}" destId="{013D2434-8FC0-4796-8DD9-6E42C7CFBA04}" srcOrd="0" destOrd="0" presId="urn:microsoft.com/office/officeart/2008/layout/VerticalCurvedList"/>
    <dgm:cxn modelId="{F1D49F62-678C-4259-8883-CBB58F83B58F}" type="presParOf" srcId="{013D2434-8FC0-4796-8DD9-6E42C7CFBA04}" destId="{25EE3E71-8968-4169-92C7-A33144D5E69E}" srcOrd="0" destOrd="0" presId="urn:microsoft.com/office/officeart/2008/layout/VerticalCurvedList"/>
    <dgm:cxn modelId="{9CF86FFB-ECAC-4803-9ED7-DCAF685ABE78}" type="presParOf" srcId="{013D2434-8FC0-4796-8DD9-6E42C7CFBA04}" destId="{3CD4C70A-737F-4BB0-A032-CE758E674303}" srcOrd="1" destOrd="0" presId="urn:microsoft.com/office/officeart/2008/layout/VerticalCurvedList"/>
    <dgm:cxn modelId="{58B33154-6257-4EF4-830A-D25E5717594C}" type="presParOf" srcId="{013D2434-8FC0-4796-8DD9-6E42C7CFBA04}" destId="{3025EE76-805F-4D5A-B2EA-29C867CB2C8B}" srcOrd="2" destOrd="0" presId="urn:microsoft.com/office/officeart/2008/layout/VerticalCurvedList"/>
    <dgm:cxn modelId="{52DD2121-26D3-4036-B1CD-D258A9B9674B}" type="presParOf" srcId="{013D2434-8FC0-4796-8DD9-6E42C7CFBA04}" destId="{7B52B11F-4D84-49E7-BA72-824AE72AFCEE}" srcOrd="3" destOrd="0" presId="urn:microsoft.com/office/officeart/2008/layout/VerticalCurvedList"/>
    <dgm:cxn modelId="{0E8922E8-2A16-491F-AA93-EFF071594B52}" type="presParOf" srcId="{D314A039-8AA5-45A5-A1BA-B4EB569AE7AF}" destId="{0479F309-9822-4826-8F0E-F18B6CBE4A2A}" srcOrd="1" destOrd="0" presId="urn:microsoft.com/office/officeart/2008/layout/VerticalCurvedList"/>
    <dgm:cxn modelId="{B842622E-F1C6-4A7F-8A42-946310B5216E}" type="presParOf" srcId="{D314A039-8AA5-45A5-A1BA-B4EB569AE7AF}" destId="{410C6D77-CF97-4F7A-A40F-7EFC5B628E50}" srcOrd="2" destOrd="0" presId="urn:microsoft.com/office/officeart/2008/layout/VerticalCurvedList"/>
    <dgm:cxn modelId="{4144041B-D256-4D69-9CB4-A3771B9F25F4}" type="presParOf" srcId="{410C6D77-CF97-4F7A-A40F-7EFC5B628E50}" destId="{7669F54F-391B-4341-AB10-A6E03D63CB87}"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094641-527C-4DD2-B68D-A42F877200B6}" type="doc">
      <dgm:prSet loTypeId="urn:microsoft.com/office/officeart/2008/layout/VerticalCurvedList" loCatId="list" qsTypeId="urn:microsoft.com/office/officeart/2005/8/quickstyle/3d1" qsCatId="3D" csTypeId="urn:microsoft.com/office/officeart/2005/8/colors/accent0_2" csCatId="mainScheme" phldr="1"/>
      <dgm:spPr/>
      <dgm:t>
        <a:bodyPr/>
        <a:lstStyle/>
        <a:p>
          <a:endParaRPr lang="tr-TR"/>
        </a:p>
      </dgm:t>
    </dgm:pt>
    <dgm:pt modelId="{F1402549-152D-4550-B16C-883A5A9C105D}">
      <dgm:prSet phldrT="[Metin]" custT="1"/>
      <dgm:spPr>
        <a:ln>
          <a:solidFill>
            <a:schemeClr val="tx1"/>
          </a:solidFill>
        </a:ln>
        <a:scene3d>
          <a:camera prst="orthographicFront">
            <a:rot lat="0" lon="0" rev="0"/>
          </a:camera>
          <a:lightRig rig="balanced" dir="t">
            <a:rot lat="0" lon="0" rev="8700000"/>
          </a:lightRig>
        </a:scene3d>
        <a:sp3d>
          <a:bevelT w="190500" h="38100"/>
        </a:sp3d>
      </dgm:spPr>
      <dgm:t>
        <a:bodyPr/>
        <a:lstStyle/>
        <a:p>
          <a:r>
            <a:rPr lang="tr-TR" sz="1800" b="1" dirty="0" smtClean="0">
              <a:solidFill>
                <a:schemeClr val="tx1"/>
              </a:solidFill>
              <a:latin typeface="Century Gothic" panose="020B0502020202020204" pitchFamily="34" charset="0"/>
            </a:rPr>
            <a:t>Hizmet içi eğitim programına alınmalıdır</a:t>
          </a:r>
          <a:r>
            <a:rPr lang="nn-NO" sz="1800" b="1" dirty="0" smtClean="0">
              <a:solidFill>
                <a:schemeClr val="tx1"/>
              </a:solidFill>
              <a:latin typeface="Century Gothic" panose="020B0502020202020204" pitchFamily="34" charset="0"/>
            </a:rPr>
            <a:t>.</a:t>
          </a:r>
          <a:r>
            <a:rPr lang="tr-TR" sz="1800" b="1" dirty="0" smtClean="0">
              <a:solidFill>
                <a:schemeClr val="tx1"/>
              </a:solidFill>
              <a:latin typeface="Century Gothic" panose="020B0502020202020204" pitchFamily="34" charset="0"/>
            </a:rPr>
            <a:t> </a:t>
          </a:r>
          <a:endParaRPr lang="tr-TR" sz="1800" b="1" dirty="0">
            <a:solidFill>
              <a:schemeClr val="tx1"/>
            </a:solidFill>
            <a:latin typeface="Century Gothic" panose="020B0502020202020204" pitchFamily="34" charset="0"/>
          </a:endParaRPr>
        </a:p>
      </dgm:t>
    </dgm:pt>
    <dgm:pt modelId="{C98B0FB8-BA9E-45AB-A234-33F9C3545292}" type="parTrans" cxnId="{77196868-38FD-42FA-83EB-B9208D1BEDF1}">
      <dgm:prSet/>
      <dgm:spPr/>
      <dgm:t>
        <a:bodyPr/>
        <a:lstStyle/>
        <a:p>
          <a:endParaRPr lang="tr-TR"/>
        </a:p>
      </dgm:t>
    </dgm:pt>
    <dgm:pt modelId="{F8D1479A-3F27-47F0-AE6A-E5C3001DD79E}" type="sibTrans" cxnId="{77196868-38FD-42FA-83EB-B9208D1BEDF1}">
      <dgm:prSet/>
      <dgm:spPr/>
      <dgm:t>
        <a:bodyPr/>
        <a:lstStyle/>
        <a:p>
          <a:endParaRPr lang="tr-TR"/>
        </a:p>
      </dgm:t>
    </dgm:pt>
    <dgm:pt modelId="{7527F159-C205-450D-AFD2-F120EEE5F470}" type="pres">
      <dgm:prSet presAssocID="{26094641-527C-4DD2-B68D-A42F877200B6}" presName="Name0" presStyleCnt="0">
        <dgm:presLayoutVars>
          <dgm:chMax val="7"/>
          <dgm:chPref val="7"/>
          <dgm:dir/>
        </dgm:presLayoutVars>
      </dgm:prSet>
      <dgm:spPr/>
      <dgm:t>
        <a:bodyPr/>
        <a:lstStyle/>
        <a:p>
          <a:endParaRPr lang="tr-TR"/>
        </a:p>
      </dgm:t>
    </dgm:pt>
    <dgm:pt modelId="{D314A039-8AA5-45A5-A1BA-B4EB569AE7AF}" type="pres">
      <dgm:prSet presAssocID="{26094641-527C-4DD2-B68D-A42F877200B6}" presName="Name1" presStyleCnt="0"/>
      <dgm:spPr/>
      <dgm:t>
        <a:bodyPr/>
        <a:lstStyle/>
        <a:p>
          <a:endParaRPr lang="tr-TR"/>
        </a:p>
      </dgm:t>
    </dgm:pt>
    <dgm:pt modelId="{013D2434-8FC0-4796-8DD9-6E42C7CFBA04}" type="pres">
      <dgm:prSet presAssocID="{26094641-527C-4DD2-B68D-A42F877200B6}" presName="cycle" presStyleCnt="0"/>
      <dgm:spPr/>
      <dgm:t>
        <a:bodyPr/>
        <a:lstStyle/>
        <a:p>
          <a:endParaRPr lang="tr-TR"/>
        </a:p>
      </dgm:t>
    </dgm:pt>
    <dgm:pt modelId="{25EE3E71-8968-4169-92C7-A33144D5E69E}" type="pres">
      <dgm:prSet presAssocID="{26094641-527C-4DD2-B68D-A42F877200B6}" presName="srcNode" presStyleLbl="node1" presStyleIdx="0" presStyleCnt="1"/>
      <dgm:spPr/>
      <dgm:t>
        <a:bodyPr/>
        <a:lstStyle/>
        <a:p>
          <a:endParaRPr lang="tr-TR"/>
        </a:p>
      </dgm:t>
    </dgm:pt>
    <dgm:pt modelId="{3CD4C70A-737F-4BB0-A032-CE758E674303}" type="pres">
      <dgm:prSet presAssocID="{26094641-527C-4DD2-B68D-A42F877200B6}" presName="conn" presStyleLbl="parChTrans1D2" presStyleIdx="0" presStyleCnt="1"/>
      <dgm:spPr/>
      <dgm:t>
        <a:bodyPr/>
        <a:lstStyle/>
        <a:p>
          <a:endParaRPr lang="tr-TR"/>
        </a:p>
      </dgm:t>
    </dgm:pt>
    <dgm:pt modelId="{3025EE76-805F-4D5A-B2EA-29C867CB2C8B}" type="pres">
      <dgm:prSet presAssocID="{26094641-527C-4DD2-B68D-A42F877200B6}" presName="extraNode" presStyleLbl="node1" presStyleIdx="0" presStyleCnt="1"/>
      <dgm:spPr/>
      <dgm:t>
        <a:bodyPr/>
        <a:lstStyle/>
        <a:p>
          <a:endParaRPr lang="tr-TR"/>
        </a:p>
      </dgm:t>
    </dgm:pt>
    <dgm:pt modelId="{7B52B11F-4D84-49E7-BA72-824AE72AFCEE}" type="pres">
      <dgm:prSet presAssocID="{26094641-527C-4DD2-B68D-A42F877200B6}" presName="dstNode" presStyleLbl="node1" presStyleIdx="0" presStyleCnt="1"/>
      <dgm:spPr/>
      <dgm:t>
        <a:bodyPr/>
        <a:lstStyle/>
        <a:p>
          <a:endParaRPr lang="tr-TR"/>
        </a:p>
      </dgm:t>
    </dgm:pt>
    <dgm:pt modelId="{0479F309-9822-4826-8F0E-F18B6CBE4A2A}" type="pres">
      <dgm:prSet presAssocID="{F1402549-152D-4550-B16C-883A5A9C105D}" presName="text_1" presStyleLbl="node1" presStyleIdx="0" presStyleCnt="1">
        <dgm:presLayoutVars>
          <dgm:bulletEnabled val="1"/>
        </dgm:presLayoutVars>
      </dgm:prSet>
      <dgm:spPr/>
      <dgm:t>
        <a:bodyPr/>
        <a:lstStyle/>
        <a:p>
          <a:endParaRPr lang="tr-TR"/>
        </a:p>
      </dgm:t>
    </dgm:pt>
    <dgm:pt modelId="{410C6D77-CF97-4F7A-A40F-7EFC5B628E50}" type="pres">
      <dgm:prSet presAssocID="{F1402549-152D-4550-B16C-883A5A9C105D}" presName="accent_1" presStyleCnt="0"/>
      <dgm:spPr/>
      <dgm:t>
        <a:bodyPr/>
        <a:lstStyle/>
        <a:p>
          <a:endParaRPr lang="tr-TR"/>
        </a:p>
      </dgm:t>
    </dgm:pt>
    <dgm:pt modelId="{7669F54F-391B-4341-AB10-A6E03D63CB87}" type="pres">
      <dgm:prSet presAssocID="{F1402549-152D-4550-B16C-883A5A9C105D}" presName="accentRepeatNode" presStyleLbl="solidFgAcc1" presStyleIdx="0" presStyleCnt="1"/>
      <dgm:spPr>
        <a:ln>
          <a:solidFill>
            <a:schemeClr val="tx1"/>
          </a:solidFill>
        </a:ln>
        <a:scene3d>
          <a:camera prst="orthographicFront"/>
          <a:lightRig rig="flat" dir="t"/>
        </a:scene3d>
        <a:sp3d z="190500" extrusionH="12700" prstMaterial="plastic">
          <a:bevelT w="50800" h="50800" prst="angle"/>
        </a:sp3d>
      </dgm:spPr>
      <dgm:t>
        <a:bodyPr/>
        <a:lstStyle/>
        <a:p>
          <a:endParaRPr lang="tr-TR"/>
        </a:p>
      </dgm:t>
    </dgm:pt>
  </dgm:ptLst>
  <dgm:cxnLst>
    <dgm:cxn modelId="{75A4398F-3773-4BB9-B23D-D4737240EA6A}" type="presOf" srcId="{F1402549-152D-4550-B16C-883A5A9C105D}" destId="{0479F309-9822-4826-8F0E-F18B6CBE4A2A}" srcOrd="0" destOrd="0" presId="urn:microsoft.com/office/officeart/2008/layout/VerticalCurvedList"/>
    <dgm:cxn modelId="{4B7DBAEC-07ED-4F3E-BD1C-0762CA55053B}" type="presOf" srcId="{26094641-527C-4DD2-B68D-A42F877200B6}" destId="{7527F159-C205-450D-AFD2-F120EEE5F470}" srcOrd="0" destOrd="0" presId="urn:microsoft.com/office/officeart/2008/layout/VerticalCurvedList"/>
    <dgm:cxn modelId="{77196868-38FD-42FA-83EB-B9208D1BEDF1}" srcId="{26094641-527C-4DD2-B68D-A42F877200B6}" destId="{F1402549-152D-4550-B16C-883A5A9C105D}" srcOrd="0" destOrd="0" parTransId="{C98B0FB8-BA9E-45AB-A234-33F9C3545292}" sibTransId="{F8D1479A-3F27-47F0-AE6A-E5C3001DD79E}"/>
    <dgm:cxn modelId="{81356A16-A7A4-40EB-B00A-81211642A9D5}" type="presOf" srcId="{F8D1479A-3F27-47F0-AE6A-E5C3001DD79E}" destId="{3CD4C70A-737F-4BB0-A032-CE758E674303}" srcOrd="0" destOrd="0" presId="urn:microsoft.com/office/officeart/2008/layout/VerticalCurvedList"/>
    <dgm:cxn modelId="{E5324A56-794B-4E06-A42E-84387EE0828A}" type="presParOf" srcId="{7527F159-C205-450D-AFD2-F120EEE5F470}" destId="{D314A039-8AA5-45A5-A1BA-B4EB569AE7AF}" srcOrd="0" destOrd="0" presId="urn:microsoft.com/office/officeart/2008/layout/VerticalCurvedList"/>
    <dgm:cxn modelId="{26BDAE36-14E7-4ADB-B34A-6BE144E42495}" type="presParOf" srcId="{D314A039-8AA5-45A5-A1BA-B4EB569AE7AF}" destId="{013D2434-8FC0-4796-8DD9-6E42C7CFBA04}" srcOrd="0" destOrd="0" presId="urn:microsoft.com/office/officeart/2008/layout/VerticalCurvedList"/>
    <dgm:cxn modelId="{F1D49F62-678C-4259-8883-CBB58F83B58F}" type="presParOf" srcId="{013D2434-8FC0-4796-8DD9-6E42C7CFBA04}" destId="{25EE3E71-8968-4169-92C7-A33144D5E69E}" srcOrd="0" destOrd="0" presId="urn:microsoft.com/office/officeart/2008/layout/VerticalCurvedList"/>
    <dgm:cxn modelId="{9CF86FFB-ECAC-4803-9ED7-DCAF685ABE78}" type="presParOf" srcId="{013D2434-8FC0-4796-8DD9-6E42C7CFBA04}" destId="{3CD4C70A-737F-4BB0-A032-CE758E674303}" srcOrd="1" destOrd="0" presId="urn:microsoft.com/office/officeart/2008/layout/VerticalCurvedList"/>
    <dgm:cxn modelId="{58B33154-6257-4EF4-830A-D25E5717594C}" type="presParOf" srcId="{013D2434-8FC0-4796-8DD9-6E42C7CFBA04}" destId="{3025EE76-805F-4D5A-B2EA-29C867CB2C8B}" srcOrd="2" destOrd="0" presId="urn:microsoft.com/office/officeart/2008/layout/VerticalCurvedList"/>
    <dgm:cxn modelId="{52DD2121-26D3-4036-B1CD-D258A9B9674B}" type="presParOf" srcId="{013D2434-8FC0-4796-8DD9-6E42C7CFBA04}" destId="{7B52B11F-4D84-49E7-BA72-824AE72AFCEE}" srcOrd="3" destOrd="0" presId="urn:microsoft.com/office/officeart/2008/layout/VerticalCurvedList"/>
    <dgm:cxn modelId="{0E8922E8-2A16-491F-AA93-EFF071594B52}" type="presParOf" srcId="{D314A039-8AA5-45A5-A1BA-B4EB569AE7AF}" destId="{0479F309-9822-4826-8F0E-F18B6CBE4A2A}" srcOrd="1" destOrd="0" presId="urn:microsoft.com/office/officeart/2008/layout/VerticalCurvedList"/>
    <dgm:cxn modelId="{B842622E-F1C6-4A7F-8A42-946310B5216E}" type="presParOf" srcId="{D314A039-8AA5-45A5-A1BA-B4EB569AE7AF}" destId="{410C6D77-CF97-4F7A-A40F-7EFC5B628E50}" srcOrd="2" destOrd="0" presId="urn:microsoft.com/office/officeart/2008/layout/VerticalCurvedList"/>
    <dgm:cxn modelId="{4144041B-D256-4D69-9CB4-A3771B9F25F4}" type="presParOf" srcId="{410C6D77-CF97-4F7A-A40F-7EFC5B628E50}" destId="{7669F54F-391B-4341-AB10-A6E03D63CB87}" srcOrd="0" destOrd="0" presId="urn:microsoft.com/office/officeart/2008/layout/VerticalCurvedList"/>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094641-527C-4DD2-B68D-A42F877200B6}" type="doc">
      <dgm:prSet loTypeId="urn:microsoft.com/office/officeart/2008/layout/VerticalCurvedList" loCatId="list" qsTypeId="urn:microsoft.com/office/officeart/2005/8/quickstyle/3d1" qsCatId="3D" csTypeId="urn:microsoft.com/office/officeart/2005/8/colors/accent0_2" csCatId="mainScheme" phldr="1"/>
      <dgm:spPr/>
      <dgm:t>
        <a:bodyPr/>
        <a:lstStyle/>
        <a:p>
          <a:endParaRPr lang="tr-TR"/>
        </a:p>
      </dgm:t>
    </dgm:pt>
    <dgm:pt modelId="{F1402549-152D-4550-B16C-883A5A9C105D}">
      <dgm:prSet phldrT="[Metin]" custT="1"/>
      <dgm:spPr>
        <a:ln>
          <a:solidFill>
            <a:schemeClr val="tx1"/>
          </a:solidFill>
        </a:ln>
        <a:scene3d>
          <a:camera prst="orthographicFront">
            <a:rot lat="0" lon="0" rev="0"/>
          </a:camera>
          <a:lightRig rig="balanced" dir="t">
            <a:rot lat="0" lon="0" rev="8700000"/>
          </a:lightRig>
        </a:scene3d>
        <a:sp3d>
          <a:bevelT w="190500" h="38100"/>
        </a:sp3d>
      </dgm:spPr>
      <dgm:t>
        <a:bodyPr/>
        <a:lstStyle/>
        <a:p>
          <a:r>
            <a:rPr lang="tr-TR" sz="1800" b="1" dirty="0" smtClean="0">
              <a:solidFill>
                <a:schemeClr val="tx1"/>
              </a:solidFill>
              <a:latin typeface="Century Gothic" panose="020B0502020202020204" pitchFamily="34" charset="0"/>
            </a:rPr>
            <a:t>Başarı belgesi ile ödüllendirilmesi uygundur</a:t>
          </a:r>
          <a:r>
            <a:rPr lang="nn-NO" sz="1800" b="1" dirty="0" smtClean="0">
              <a:solidFill>
                <a:schemeClr val="tx1"/>
              </a:solidFill>
              <a:latin typeface="Century Gothic" panose="020B0502020202020204" pitchFamily="34" charset="0"/>
            </a:rPr>
            <a:t>.</a:t>
          </a:r>
          <a:r>
            <a:rPr lang="tr-TR" sz="1800" b="1" dirty="0" smtClean="0">
              <a:solidFill>
                <a:schemeClr val="tx1"/>
              </a:solidFill>
              <a:latin typeface="Century Gothic" panose="020B0502020202020204" pitchFamily="34" charset="0"/>
            </a:rPr>
            <a:t> </a:t>
          </a:r>
          <a:endParaRPr lang="tr-TR" sz="1800" b="1" dirty="0">
            <a:solidFill>
              <a:schemeClr val="tx1"/>
            </a:solidFill>
            <a:latin typeface="Century Gothic" panose="020B0502020202020204" pitchFamily="34" charset="0"/>
          </a:endParaRPr>
        </a:p>
      </dgm:t>
    </dgm:pt>
    <dgm:pt modelId="{C98B0FB8-BA9E-45AB-A234-33F9C3545292}" type="parTrans" cxnId="{77196868-38FD-42FA-83EB-B9208D1BEDF1}">
      <dgm:prSet/>
      <dgm:spPr/>
      <dgm:t>
        <a:bodyPr/>
        <a:lstStyle/>
        <a:p>
          <a:endParaRPr lang="tr-TR"/>
        </a:p>
      </dgm:t>
    </dgm:pt>
    <dgm:pt modelId="{F8D1479A-3F27-47F0-AE6A-E5C3001DD79E}" type="sibTrans" cxnId="{77196868-38FD-42FA-83EB-B9208D1BEDF1}">
      <dgm:prSet/>
      <dgm:spPr/>
      <dgm:t>
        <a:bodyPr/>
        <a:lstStyle/>
        <a:p>
          <a:endParaRPr lang="tr-TR"/>
        </a:p>
      </dgm:t>
    </dgm:pt>
    <dgm:pt modelId="{7527F159-C205-450D-AFD2-F120EEE5F470}" type="pres">
      <dgm:prSet presAssocID="{26094641-527C-4DD2-B68D-A42F877200B6}" presName="Name0" presStyleCnt="0">
        <dgm:presLayoutVars>
          <dgm:chMax val="7"/>
          <dgm:chPref val="7"/>
          <dgm:dir/>
        </dgm:presLayoutVars>
      </dgm:prSet>
      <dgm:spPr/>
      <dgm:t>
        <a:bodyPr/>
        <a:lstStyle/>
        <a:p>
          <a:endParaRPr lang="tr-TR"/>
        </a:p>
      </dgm:t>
    </dgm:pt>
    <dgm:pt modelId="{D314A039-8AA5-45A5-A1BA-B4EB569AE7AF}" type="pres">
      <dgm:prSet presAssocID="{26094641-527C-4DD2-B68D-A42F877200B6}" presName="Name1" presStyleCnt="0"/>
      <dgm:spPr/>
      <dgm:t>
        <a:bodyPr/>
        <a:lstStyle/>
        <a:p>
          <a:endParaRPr lang="tr-TR"/>
        </a:p>
      </dgm:t>
    </dgm:pt>
    <dgm:pt modelId="{013D2434-8FC0-4796-8DD9-6E42C7CFBA04}" type="pres">
      <dgm:prSet presAssocID="{26094641-527C-4DD2-B68D-A42F877200B6}" presName="cycle" presStyleCnt="0"/>
      <dgm:spPr/>
      <dgm:t>
        <a:bodyPr/>
        <a:lstStyle/>
        <a:p>
          <a:endParaRPr lang="tr-TR"/>
        </a:p>
      </dgm:t>
    </dgm:pt>
    <dgm:pt modelId="{25EE3E71-8968-4169-92C7-A33144D5E69E}" type="pres">
      <dgm:prSet presAssocID="{26094641-527C-4DD2-B68D-A42F877200B6}" presName="srcNode" presStyleLbl="node1" presStyleIdx="0" presStyleCnt="1"/>
      <dgm:spPr/>
      <dgm:t>
        <a:bodyPr/>
        <a:lstStyle/>
        <a:p>
          <a:endParaRPr lang="tr-TR"/>
        </a:p>
      </dgm:t>
    </dgm:pt>
    <dgm:pt modelId="{3CD4C70A-737F-4BB0-A032-CE758E674303}" type="pres">
      <dgm:prSet presAssocID="{26094641-527C-4DD2-B68D-A42F877200B6}" presName="conn" presStyleLbl="parChTrans1D2" presStyleIdx="0" presStyleCnt="1"/>
      <dgm:spPr/>
      <dgm:t>
        <a:bodyPr/>
        <a:lstStyle/>
        <a:p>
          <a:endParaRPr lang="tr-TR"/>
        </a:p>
      </dgm:t>
    </dgm:pt>
    <dgm:pt modelId="{3025EE76-805F-4D5A-B2EA-29C867CB2C8B}" type="pres">
      <dgm:prSet presAssocID="{26094641-527C-4DD2-B68D-A42F877200B6}" presName="extraNode" presStyleLbl="node1" presStyleIdx="0" presStyleCnt="1"/>
      <dgm:spPr/>
      <dgm:t>
        <a:bodyPr/>
        <a:lstStyle/>
        <a:p>
          <a:endParaRPr lang="tr-TR"/>
        </a:p>
      </dgm:t>
    </dgm:pt>
    <dgm:pt modelId="{7B52B11F-4D84-49E7-BA72-824AE72AFCEE}" type="pres">
      <dgm:prSet presAssocID="{26094641-527C-4DD2-B68D-A42F877200B6}" presName="dstNode" presStyleLbl="node1" presStyleIdx="0" presStyleCnt="1"/>
      <dgm:spPr/>
      <dgm:t>
        <a:bodyPr/>
        <a:lstStyle/>
        <a:p>
          <a:endParaRPr lang="tr-TR"/>
        </a:p>
      </dgm:t>
    </dgm:pt>
    <dgm:pt modelId="{0479F309-9822-4826-8F0E-F18B6CBE4A2A}" type="pres">
      <dgm:prSet presAssocID="{F1402549-152D-4550-B16C-883A5A9C105D}" presName="text_1" presStyleLbl="node1" presStyleIdx="0" presStyleCnt="1">
        <dgm:presLayoutVars>
          <dgm:bulletEnabled val="1"/>
        </dgm:presLayoutVars>
      </dgm:prSet>
      <dgm:spPr/>
      <dgm:t>
        <a:bodyPr/>
        <a:lstStyle/>
        <a:p>
          <a:endParaRPr lang="tr-TR"/>
        </a:p>
      </dgm:t>
    </dgm:pt>
    <dgm:pt modelId="{410C6D77-CF97-4F7A-A40F-7EFC5B628E50}" type="pres">
      <dgm:prSet presAssocID="{F1402549-152D-4550-B16C-883A5A9C105D}" presName="accent_1" presStyleCnt="0"/>
      <dgm:spPr/>
      <dgm:t>
        <a:bodyPr/>
        <a:lstStyle/>
        <a:p>
          <a:endParaRPr lang="tr-TR"/>
        </a:p>
      </dgm:t>
    </dgm:pt>
    <dgm:pt modelId="{7669F54F-391B-4341-AB10-A6E03D63CB87}" type="pres">
      <dgm:prSet presAssocID="{F1402549-152D-4550-B16C-883A5A9C105D}" presName="accentRepeatNode" presStyleLbl="solidFgAcc1" presStyleIdx="0" presStyleCnt="1"/>
      <dgm:spPr>
        <a:ln>
          <a:solidFill>
            <a:schemeClr val="tx1"/>
          </a:solidFill>
        </a:ln>
        <a:scene3d>
          <a:camera prst="orthographicFront"/>
          <a:lightRig rig="flat" dir="t"/>
        </a:scene3d>
        <a:sp3d z="190500" extrusionH="12700" prstMaterial="plastic">
          <a:bevelT w="50800" h="50800" prst="angle"/>
        </a:sp3d>
      </dgm:spPr>
      <dgm:t>
        <a:bodyPr/>
        <a:lstStyle/>
        <a:p>
          <a:endParaRPr lang="tr-TR"/>
        </a:p>
      </dgm:t>
    </dgm:pt>
  </dgm:ptLst>
  <dgm:cxnLst>
    <dgm:cxn modelId="{75A4398F-3773-4BB9-B23D-D4737240EA6A}" type="presOf" srcId="{F1402549-152D-4550-B16C-883A5A9C105D}" destId="{0479F309-9822-4826-8F0E-F18B6CBE4A2A}" srcOrd="0" destOrd="0" presId="urn:microsoft.com/office/officeart/2008/layout/VerticalCurvedList"/>
    <dgm:cxn modelId="{4B7DBAEC-07ED-4F3E-BD1C-0762CA55053B}" type="presOf" srcId="{26094641-527C-4DD2-B68D-A42F877200B6}" destId="{7527F159-C205-450D-AFD2-F120EEE5F470}" srcOrd="0" destOrd="0" presId="urn:microsoft.com/office/officeart/2008/layout/VerticalCurvedList"/>
    <dgm:cxn modelId="{77196868-38FD-42FA-83EB-B9208D1BEDF1}" srcId="{26094641-527C-4DD2-B68D-A42F877200B6}" destId="{F1402549-152D-4550-B16C-883A5A9C105D}" srcOrd="0" destOrd="0" parTransId="{C98B0FB8-BA9E-45AB-A234-33F9C3545292}" sibTransId="{F8D1479A-3F27-47F0-AE6A-E5C3001DD79E}"/>
    <dgm:cxn modelId="{81356A16-A7A4-40EB-B00A-81211642A9D5}" type="presOf" srcId="{F8D1479A-3F27-47F0-AE6A-E5C3001DD79E}" destId="{3CD4C70A-737F-4BB0-A032-CE758E674303}" srcOrd="0" destOrd="0" presId="urn:microsoft.com/office/officeart/2008/layout/VerticalCurvedList"/>
    <dgm:cxn modelId="{E5324A56-794B-4E06-A42E-84387EE0828A}" type="presParOf" srcId="{7527F159-C205-450D-AFD2-F120EEE5F470}" destId="{D314A039-8AA5-45A5-A1BA-B4EB569AE7AF}" srcOrd="0" destOrd="0" presId="urn:microsoft.com/office/officeart/2008/layout/VerticalCurvedList"/>
    <dgm:cxn modelId="{26BDAE36-14E7-4ADB-B34A-6BE144E42495}" type="presParOf" srcId="{D314A039-8AA5-45A5-A1BA-B4EB569AE7AF}" destId="{013D2434-8FC0-4796-8DD9-6E42C7CFBA04}" srcOrd="0" destOrd="0" presId="urn:microsoft.com/office/officeart/2008/layout/VerticalCurvedList"/>
    <dgm:cxn modelId="{F1D49F62-678C-4259-8883-CBB58F83B58F}" type="presParOf" srcId="{013D2434-8FC0-4796-8DD9-6E42C7CFBA04}" destId="{25EE3E71-8968-4169-92C7-A33144D5E69E}" srcOrd="0" destOrd="0" presId="urn:microsoft.com/office/officeart/2008/layout/VerticalCurvedList"/>
    <dgm:cxn modelId="{9CF86FFB-ECAC-4803-9ED7-DCAF685ABE78}" type="presParOf" srcId="{013D2434-8FC0-4796-8DD9-6E42C7CFBA04}" destId="{3CD4C70A-737F-4BB0-A032-CE758E674303}" srcOrd="1" destOrd="0" presId="urn:microsoft.com/office/officeart/2008/layout/VerticalCurvedList"/>
    <dgm:cxn modelId="{58B33154-6257-4EF4-830A-D25E5717594C}" type="presParOf" srcId="{013D2434-8FC0-4796-8DD9-6E42C7CFBA04}" destId="{3025EE76-805F-4D5A-B2EA-29C867CB2C8B}" srcOrd="2" destOrd="0" presId="urn:microsoft.com/office/officeart/2008/layout/VerticalCurvedList"/>
    <dgm:cxn modelId="{52DD2121-26D3-4036-B1CD-D258A9B9674B}" type="presParOf" srcId="{013D2434-8FC0-4796-8DD9-6E42C7CFBA04}" destId="{7B52B11F-4D84-49E7-BA72-824AE72AFCEE}" srcOrd="3" destOrd="0" presId="urn:microsoft.com/office/officeart/2008/layout/VerticalCurvedList"/>
    <dgm:cxn modelId="{0E8922E8-2A16-491F-AA93-EFF071594B52}" type="presParOf" srcId="{D314A039-8AA5-45A5-A1BA-B4EB569AE7AF}" destId="{0479F309-9822-4826-8F0E-F18B6CBE4A2A}" srcOrd="1" destOrd="0" presId="urn:microsoft.com/office/officeart/2008/layout/VerticalCurvedList"/>
    <dgm:cxn modelId="{B842622E-F1C6-4A7F-8A42-946310B5216E}" type="presParOf" srcId="{D314A039-8AA5-45A5-A1BA-B4EB569AE7AF}" destId="{410C6D77-CF97-4F7A-A40F-7EFC5B628E50}" srcOrd="2" destOrd="0" presId="urn:microsoft.com/office/officeart/2008/layout/VerticalCurvedList"/>
    <dgm:cxn modelId="{4144041B-D256-4D69-9CB4-A3771B9F25F4}" type="presParOf" srcId="{410C6D77-CF97-4F7A-A40F-7EFC5B628E50}" destId="{7669F54F-391B-4341-AB10-A6E03D63CB87}"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094641-527C-4DD2-B68D-A42F877200B6}" type="doc">
      <dgm:prSet loTypeId="urn:microsoft.com/office/officeart/2008/layout/VerticalCurvedList" loCatId="list" qsTypeId="urn:microsoft.com/office/officeart/2005/8/quickstyle/3d1" qsCatId="3D" csTypeId="urn:microsoft.com/office/officeart/2005/8/colors/accent0_2" csCatId="mainScheme" phldr="1"/>
      <dgm:spPr/>
      <dgm:t>
        <a:bodyPr/>
        <a:lstStyle/>
        <a:p>
          <a:endParaRPr lang="tr-TR"/>
        </a:p>
      </dgm:t>
    </dgm:pt>
    <dgm:pt modelId="{F1402549-152D-4550-B16C-883A5A9C105D}">
      <dgm:prSet phldrT="[Metin]" custT="1"/>
      <dgm:spPr>
        <a:ln>
          <a:solidFill>
            <a:schemeClr val="tx1"/>
          </a:solidFill>
        </a:ln>
        <a:scene3d>
          <a:camera prst="orthographicFront">
            <a:rot lat="0" lon="0" rev="0"/>
          </a:camera>
          <a:lightRig rig="balanced" dir="t">
            <a:rot lat="0" lon="0" rev="8700000"/>
          </a:lightRig>
        </a:scene3d>
        <a:sp3d>
          <a:bevelT w="190500" h="38100"/>
        </a:sp3d>
      </dgm:spPr>
      <dgm:t>
        <a:bodyPr/>
        <a:lstStyle/>
        <a:p>
          <a:r>
            <a:rPr lang="tr-TR" sz="1800" b="1" dirty="0" smtClean="0">
              <a:solidFill>
                <a:schemeClr val="tx1"/>
              </a:solidFill>
              <a:latin typeface="Century Gothic" panose="020B0502020202020204" pitchFamily="34" charset="0"/>
            </a:rPr>
            <a:t>Hakkında Onaylı ders denetimi yapılmalıdır</a:t>
          </a:r>
          <a:r>
            <a:rPr lang="nn-NO" sz="1800" b="1" dirty="0" smtClean="0">
              <a:solidFill>
                <a:schemeClr val="tx1"/>
              </a:solidFill>
              <a:latin typeface="Century Gothic" panose="020B0502020202020204" pitchFamily="34" charset="0"/>
            </a:rPr>
            <a:t>.</a:t>
          </a:r>
          <a:r>
            <a:rPr lang="tr-TR" sz="1800" b="1" dirty="0" smtClean="0">
              <a:solidFill>
                <a:schemeClr val="tx1"/>
              </a:solidFill>
              <a:latin typeface="Century Gothic" panose="020B0502020202020204" pitchFamily="34" charset="0"/>
            </a:rPr>
            <a:t> </a:t>
          </a:r>
          <a:endParaRPr lang="tr-TR" sz="1800" b="1" dirty="0">
            <a:solidFill>
              <a:schemeClr val="tx1"/>
            </a:solidFill>
            <a:latin typeface="Century Gothic" panose="020B0502020202020204" pitchFamily="34" charset="0"/>
          </a:endParaRPr>
        </a:p>
      </dgm:t>
    </dgm:pt>
    <dgm:pt modelId="{C98B0FB8-BA9E-45AB-A234-33F9C3545292}" type="parTrans" cxnId="{77196868-38FD-42FA-83EB-B9208D1BEDF1}">
      <dgm:prSet/>
      <dgm:spPr/>
      <dgm:t>
        <a:bodyPr/>
        <a:lstStyle/>
        <a:p>
          <a:endParaRPr lang="tr-TR"/>
        </a:p>
      </dgm:t>
    </dgm:pt>
    <dgm:pt modelId="{F8D1479A-3F27-47F0-AE6A-E5C3001DD79E}" type="sibTrans" cxnId="{77196868-38FD-42FA-83EB-B9208D1BEDF1}">
      <dgm:prSet/>
      <dgm:spPr/>
      <dgm:t>
        <a:bodyPr/>
        <a:lstStyle/>
        <a:p>
          <a:endParaRPr lang="tr-TR"/>
        </a:p>
      </dgm:t>
    </dgm:pt>
    <dgm:pt modelId="{7527F159-C205-450D-AFD2-F120EEE5F470}" type="pres">
      <dgm:prSet presAssocID="{26094641-527C-4DD2-B68D-A42F877200B6}" presName="Name0" presStyleCnt="0">
        <dgm:presLayoutVars>
          <dgm:chMax val="7"/>
          <dgm:chPref val="7"/>
          <dgm:dir/>
        </dgm:presLayoutVars>
      </dgm:prSet>
      <dgm:spPr/>
      <dgm:t>
        <a:bodyPr/>
        <a:lstStyle/>
        <a:p>
          <a:endParaRPr lang="tr-TR"/>
        </a:p>
      </dgm:t>
    </dgm:pt>
    <dgm:pt modelId="{D314A039-8AA5-45A5-A1BA-B4EB569AE7AF}" type="pres">
      <dgm:prSet presAssocID="{26094641-527C-4DD2-B68D-A42F877200B6}" presName="Name1" presStyleCnt="0"/>
      <dgm:spPr/>
      <dgm:t>
        <a:bodyPr/>
        <a:lstStyle/>
        <a:p>
          <a:endParaRPr lang="tr-TR"/>
        </a:p>
      </dgm:t>
    </dgm:pt>
    <dgm:pt modelId="{013D2434-8FC0-4796-8DD9-6E42C7CFBA04}" type="pres">
      <dgm:prSet presAssocID="{26094641-527C-4DD2-B68D-A42F877200B6}" presName="cycle" presStyleCnt="0"/>
      <dgm:spPr/>
      <dgm:t>
        <a:bodyPr/>
        <a:lstStyle/>
        <a:p>
          <a:endParaRPr lang="tr-TR"/>
        </a:p>
      </dgm:t>
    </dgm:pt>
    <dgm:pt modelId="{25EE3E71-8968-4169-92C7-A33144D5E69E}" type="pres">
      <dgm:prSet presAssocID="{26094641-527C-4DD2-B68D-A42F877200B6}" presName="srcNode" presStyleLbl="node1" presStyleIdx="0" presStyleCnt="1"/>
      <dgm:spPr/>
      <dgm:t>
        <a:bodyPr/>
        <a:lstStyle/>
        <a:p>
          <a:endParaRPr lang="tr-TR"/>
        </a:p>
      </dgm:t>
    </dgm:pt>
    <dgm:pt modelId="{3CD4C70A-737F-4BB0-A032-CE758E674303}" type="pres">
      <dgm:prSet presAssocID="{26094641-527C-4DD2-B68D-A42F877200B6}" presName="conn" presStyleLbl="parChTrans1D2" presStyleIdx="0" presStyleCnt="1"/>
      <dgm:spPr/>
      <dgm:t>
        <a:bodyPr/>
        <a:lstStyle/>
        <a:p>
          <a:endParaRPr lang="tr-TR"/>
        </a:p>
      </dgm:t>
    </dgm:pt>
    <dgm:pt modelId="{3025EE76-805F-4D5A-B2EA-29C867CB2C8B}" type="pres">
      <dgm:prSet presAssocID="{26094641-527C-4DD2-B68D-A42F877200B6}" presName="extraNode" presStyleLbl="node1" presStyleIdx="0" presStyleCnt="1"/>
      <dgm:spPr/>
      <dgm:t>
        <a:bodyPr/>
        <a:lstStyle/>
        <a:p>
          <a:endParaRPr lang="tr-TR"/>
        </a:p>
      </dgm:t>
    </dgm:pt>
    <dgm:pt modelId="{7B52B11F-4D84-49E7-BA72-824AE72AFCEE}" type="pres">
      <dgm:prSet presAssocID="{26094641-527C-4DD2-B68D-A42F877200B6}" presName="dstNode" presStyleLbl="node1" presStyleIdx="0" presStyleCnt="1"/>
      <dgm:spPr/>
      <dgm:t>
        <a:bodyPr/>
        <a:lstStyle/>
        <a:p>
          <a:endParaRPr lang="tr-TR"/>
        </a:p>
      </dgm:t>
    </dgm:pt>
    <dgm:pt modelId="{0479F309-9822-4826-8F0E-F18B6CBE4A2A}" type="pres">
      <dgm:prSet presAssocID="{F1402549-152D-4550-B16C-883A5A9C105D}" presName="text_1" presStyleLbl="node1" presStyleIdx="0" presStyleCnt="1">
        <dgm:presLayoutVars>
          <dgm:bulletEnabled val="1"/>
        </dgm:presLayoutVars>
      </dgm:prSet>
      <dgm:spPr/>
      <dgm:t>
        <a:bodyPr/>
        <a:lstStyle/>
        <a:p>
          <a:endParaRPr lang="tr-TR"/>
        </a:p>
      </dgm:t>
    </dgm:pt>
    <dgm:pt modelId="{410C6D77-CF97-4F7A-A40F-7EFC5B628E50}" type="pres">
      <dgm:prSet presAssocID="{F1402549-152D-4550-B16C-883A5A9C105D}" presName="accent_1" presStyleCnt="0"/>
      <dgm:spPr/>
      <dgm:t>
        <a:bodyPr/>
        <a:lstStyle/>
        <a:p>
          <a:endParaRPr lang="tr-TR"/>
        </a:p>
      </dgm:t>
    </dgm:pt>
    <dgm:pt modelId="{7669F54F-391B-4341-AB10-A6E03D63CB87}" type="pres">
      <dgm:prSet presAssocID="{F1402549-152D-4550-B16C-883A5A9C105D}" presName="accentRepeatNode" presStyleLbl="solidFgAcc1" presStyleIdx="0" presStyleCnt="1"/>
      <dgm:spPr>
        <a:ln>
          <a:solidFill>
            <a:schemeClr val="tx1"/>
          </a:solidFill>
        </a:ln>
        <a:scene3d>
          <a:camera prst="orthographicFront"/>
          <a:lightRig rig="flat" dir="t"/>
        </a:scene3d>
        <a:sp3d z="190500" extrusionH="12700" prstMaterial="plastic">
          <a:bevelT w="50800" h="50800" prst="angle"/>
        </a:sp3d>
      </dgm:spPr>
      <dgm:t>
        <a:bodyPr/>
        <a:lstStyle/>
        <a:p>
          <a:endParaRPr lang="tr-TR"/>
        </a:p>
      </dgm:t>
    </dgm:pt>
  </dgm:ptLst>
  <dgm:cxnLst>
    <dgm:cxn modelId="{75A4398F-3773-4BB9-B23D-D4737240EA6A}" type="presOf" srcId="{F1402549-152D-4550-B16C-883A5A9C105D}" destId="{0479F309-9822-4826-8F0E-F18B6CBE4A2A}" srcOrd="0" destOrd="0" presId="urn:microsoft.com/office/officeart/2008/layout/VerticalCurvedList"/>
    <dgm:cxn modelId="{4B7DBAEC-07ED-4F3E-BD1C-0762CA55053B}" type="presOf" srcId="{26094641-527C-4DD2-B68D-A42F877200B6}" destId="{7527F159-C205-450D-AFD2-F120EEE5F470}" srcOrd="0" destOrd="0" presId="urn:microsoft.com/office/officeart/2008/layout/VerticalCurvedList"/>
    <dgm:cxn modelId="{77196868-38FD-42FA-83EB-B9208D1BEDF1}" srcId="{26094641-527C-4DD2-B68D-A42F877200B6}" destId="{F1402549-152D-4550-B16C-883A5A9C105D}" srcOrd="0" destOrd="0" parTransId="{C98B0FB8-BA9E-45AB-A234-33F9C3545292}" sibTransId="{F8D1479A-3F27-47F0-AE6A-E5C3001DD79E}"/>
    <dgm:cxn modelId="{81356A16-A7A4-40EB-B00A-81211642A9D5}" type="presOf" srcId="{F8D1479A-3F27-47F0-AE6A-E5C3001DD79E}" destId="{3CD4C70A-737F-4BB0-A032-CE758E674303}" srcOrd="0" destOrd="0" presId="urn:microsoft.com/office/officeart/2008/layout/VerticalCurvedList"/>
    <dgm:cxn modelId="{E5324A56-794B-4E06-A42E-84387EE0828A}" type="presParOf" srcId="{7527F159-C205-450D-AFD2-F120EEE5F470}" destId="{D314A039-8AA5-45A5-A1BA-B4EB569AE7AF}" srcOrd="0" destOrd="0" presId="urn:microsoft.com/office/officeart/2008/layout/VerticalCurvedList"/>
    <dgm:cxn modelId="{26BDAE36-14E7-4ADB-B34A-6BE144E42495}" type="presParOf" srcId="{D314A039-8AA5-45A5-A1BA-B4EB569AE7AF}" destId="{013D2434-8FC0-4796-8DD9-6E42C7CFBA04}" srcOrd="0" destOrd="0" presId="urn:microsoft.com/office/officeart/2008/layout/VerticalCurvedList"/>
    <dgm:cxn modelId="{F1D49F62-678C-4259-8883-CBB58F83B58F}" type="presParOf" srcId="{013D2434-8FC0-4796-8DD9-6E42C7CFBA04}" destId="{25EE3E71-8968-4169-92C7-A33144D5E69E}" srcOrd="0" destOrd="0" presId="urn:microsoft.com/office/officeart/2008/layout/VerticalCurvedList"/>
    <dgm:cxn modelId="{9CF86FFB-ECAC-4803-9ED7-DCAF685ABE78}" type="presParOf" srcId="{013D2434-8FC0-4796-8DD9-6E42C7CFBA04}" destId="{3CD4C70A-737F-4BB0-A032-CE758E674303}" srcOrd="1" destOrd="0" presId="urn:microsoft.com/office/officeart/2008/layout/VerticalCurvedList"/>
    <dgm:cxn modelId="{58B33154-6257-4EF4-830A-D25E5717594C}" type="presParOf" srcId="{013D2434-8FC0-4796-8DD9-6E42C7CFBA04}" destId="{3025EE76-805F-4D5A-B2EA-29C867CB2C8B}" srcOrd="2" destOrd="0" presId="urn:microsoft.com/office/officeart/2008/layout/VerticalCurvedList"/>
    <dgm:cxn modelId="{52DD2121-26D3-4036-B1CD-D258A9B9674B}" type="presParOf" srcId="{013D2434-8FC0-4796-8DD9-6E42C7CFBA04}" destId="{7B52B11F-4D84-49E7-BA72-824AE72AFCEE}" srcOrd="3" destOrd="0" presId="urn:microsoft.com/office/officeart/2008/layout/VerticalCurvedList"/>
    <dgm:cxn modelId="{0E8922E8-2A16-491F-AA93-EFF071594B52}" type="presParOf" srcId="{D314A039-8AA5-45A5-A1BA-B4EB569AE7AF}" destId="{0479F309-9822-4826-8F0E-F18B6CBE4A2A}" srcOrd="1" destOrd="0" presId="urn:microsoft.com/office/officeart/2008/layout/VerticalCurvedList"/>
    <dgm:cxn modelId="{B842622E-F1C6-4A7F-8A42-946310B5216E}" type="presParOf" srcId="{D314A039-8AA5-45A5-A1BA-B4EB569AE7AF}" destId="{410C6D77-CF97-4F7A-A40F-7EFC5B628E50}" srcOrd="2" destOrd="0" presId="urn:microsoft.com/office/officeart/2008/layout/VerticalCurvedList"/>
    <dgm:cxn modelId="{4144041B-D256-4D69-9CB4-A3771B9F25F4}" type="presParOf" srcId="{410C6D77-CF97-4F7A-A40F-7EFC5B628E50}" destId="{7669F54F-391B-4341-AB10-A6E03D63CB87}"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094641-527C-4DD2-B68D-A42F877200B6}" type="doc">
      <dgm:prSet loTypeId="urn:microsoft.com/office/officeart/2008/layout/VerticalCurvedList" loCatId="list" qsTypeId="urn:microsoft.com/office/officeart/2005/8/quickstyle/3d1" qsCatId="3D" csTypeId="urn:microsoft.com/office/officeart/2005/8/colors/accent0_2" csCatId="mainScheme" phldr="1"/>
      <dgm:spPr/>
      <dgm:t>
        <a:bodyPr/>
        <a:lstStyle/>
        <a:p>
          <a:endParaRPr lang="tr-TR"/>
        </a:p>
      </dgm:t>
    </dgm:pt>
    <dgm:pt modelId="{F1402549-152D-4550-B16C-883A5A9C105D}">
      <dgm:prSet phldrT="[Metin]" custT="1"/>
      <dgm:spPr>
        <a:ln>
          <a:solidFill>
            <a:schemeClr val="tx1"/>
          </a:solidFill>
        </a:ln>
        <a:scene3d>
          <a:camera prst="orthographicFront">
            <a:rot lat="0" lon="0" rev="0"/>
          </a:camera>
          <a:lightRig rig="balanced" dir="t">
            <a:rot lat="0" lon="0" rev="8700000"/>
          </a:lightRig>
        </a:scene3d>
        <a:sp3d>
          <a:bevelT w="190500" h="38100"/>
        </a:sp3d>
      </dgm:spPr>
      <dgm:t>
        <a:bodyPr/>
        <a:lstStyle/>
        <a:p>
          <a:r>
            <a:rPr lang="tr-TR" sz="2000" b="1" dirty="0" smtClean="0">
              <a:solidFill>
                <a:schemeClr val="tx1"/>
              </a:solidFill>
              <a:latin typeface="Century Gothic" panose="020B0502020202020204" pitchFamily="34" charset="0"/>
            </a:rPr>
            <a:t>Tüm izleme alanlarında mesleki gelişimi yeterlidir</a:t>
          </a:r>
          <a:r>
            <a:rPr lang="nn-NO" sz="2000" b="1" dirty="0" smtClean="0">
              <a:solidFill>
                <a:schemeClr val="tx1"/>
              </a:solidFill>
              <a:latin typeface="Century Gothic" panose="020B0502020202020204" pitchFamily="34" charset="0"/>
            </a:rPr>
            <a:t>.</a:t>
          </a:r>
          <a:r>
            <a:rPr lang="tr-TR" sz="2000" b="1" dirty="0" smtClean="0">
              <a:solidFill>
                <a:schemeClr val="tx1"/>
              </a:solidFill>
              <a:latin typeface="Century Gothic" panose="020B0502020202020204" pitchFamily="34" charset="0"/>
            </a:rPr>
            <a:t> </a:t>
          </a:r>
          <a:endParaRPr lang="tr-TR" sz="2000" b="1" dirty="0">
            <a:solidFill>
              <a:schemeClr val="tx1"/>
            </a:solidFill>
            <a:latin typeface="Century Gothic" panose="020B0502020202020204" pitchFamily="34" charset="0"/>
          </a:endParaRPr>
        </a:p>
      </dgm:t>
    </dgm:pt>
    <dgm:pt modelId="{C98B0FB8-BA9E-45AB-A234-33F9C3545292}" type="parTrans" cxnId="{77196868-38FD-42FA-83EB-B9208D1BEDF1}">
      <dgm:prSet/>
      <dgm:spPr/>
      <dgm:t>
        <a:bodyPr/>
        <a:lstStyle/>
        <a:p>
          <a:endParaRPr lang="tr-TR"/>
        </a:p>
      </dgm:t>
    </dgm:pt>
    <dgm:pt modelId="{F8D1479A-3F27-47F0-AE6A-E5C3001DD79E}" type="sibTrans" cxnId="{77196868-38FD-42FA-83EB-B9208D1BEDF1}">
      <dgm:prSet/>
      <dgm:spPr/>
      <dgm:t>
        <a:bodyPr/>
        <a:lstStyle/>
        <a:p>
          <a:endParaRPr lang="tr-TR"/>
        </a:p>
      </dgm:t>
    </dgm:pt>
    <dgm:pt modelId="{7527F159-C205-450D-AFD2-F120EEE5F470}" type="pres">
      <dgm:prSet presAssocID="{26094641-527C-4DD2-B68D-A42F877200B6}" presName="Name0" presStyleCnt="0">
        <dgm:presLayoutVars>
          <dgm:chMax val="7"/>
          <dgm:chPref val="7"/>
          <dgm:dir/>
        </dgm:presLayoutVars>
      </dgm:prSet>
      <dgm:spPr/>
      <dgm:t>
        <a:bodyPr/>
        <a:lstStyle/>
        <a:p>
          <a:endParaRPr lang="tr-TR"/>
        </a:p>
      </dgm:t>
    </dgm:pt>
    <dgm:pt modelId="{D314A039-8AA5-45A5-A1BA-B4EB569AE7AF}" type="pres">
      <dgm:prSet presAssocID="{26094641-527C-4DD2-B68D-A42F877200B6}" presName="Name1" presStyleCnt="0"/>
      <dgm:spPr/>
      <dgm:t>
        <a:bodyPr/>
        <a:lstStyle/>
        <a:p>
          <a:endParaRPr lang="tr-TR"/>
        </a:p>
      </dgm:t>
    </dgm:pt>
    <dgm:pt modelId="{013D2434-8FC0-4796-8DD9-6E42C7CFBA04}" type="pres">
      <dgm:prSet presAssocID="{26094641-527C-4DD2-B68D-A42F877200B6}" presName="cycle" presStyleCnt="0"/>
      <dgm:spPr/>
      <dgm:t>
        <a:bodyPr/>
        <a:lstStyle/>
        <a:p>
          <a:endParaRPr lang="tr-TR"/>
        </a:p>
      </dgm:t>
    </dgm:pt>
    <dgm:pt modelId="{25EE3E71-8968-4169-92C7-A33144D5E69E}" type="pres">
      <dgm:prSet presAssocID="{26094641-527C-4DD2-B68D-A42F877200B6}" presName="srcNode" presStyleLbl="node1" presStyleIdx="0" presStyleCnt="1"/>
      <dgm:spPr/>
      <dgm:t>
        <a:bodyPr/>
        <a:lstStyle/>
        <a:p>
          <a:endParaRPr lang="tr-TR"/>
        </a:p>
      </dgm:t>
    </dgm:pt>
    <dgm:pt modelId="{3CD4C70A-737F-4BB0-A032-CE758E674303}" type="pres">
      <dgm:prSet presAssocID="{26094641-527C-4DD2-B68D-A42F877200B6}" presName="conn" presStyleLbl="parChTrans1D2" presStyleIdx="0" presStyleCnt="1"/>
      <dgm:spPr/>
      <dgm:t>
        <a:bodyPr/>
        <a:lstStyle/>
        <a:p>
          <a:endParaRPr lang="tr-TR"/>
        </a:p>
      </dgm:t>
    </dgm:pt>
    <dgm:pt modelId="{3025EE76-805F-4D5A-B2EA-29C867CB2C8B}" type="pres">
      <dgm:prSet presAssocID="{26094641-527C-4DD2-B68D-A42F877200B6}" presName="extraNode" presStyleLbl="node1" presStyleIdx="0" presStyleCnt="1"/>
      <dgm:spPr/>
      <dgm:t>
        <a:bodyPr/>
        <a:lstStyle/>
        <a:p>
          <a:endParaRPr lang="tr-TR"/>
        </a:p>
      </dgm:t>
    </dgm:pt>
    <dgm:pt modelId="{7B52B11F-4D84-49E7-BA72-824AE72AFCEE}" type="pres">
      <dgm:prSet presAssocID="{26094641-527C-4DD2-B68D-A42F877200B6}" presName="dstNode" presStyleLbl="node1" presStyleIdx="0" presStyleCnt="1"/>
      <dgm:spPr/>
      <dgm:t>
        <a:bodyPr/>
        <a:lstStyle/>
        <a:p>
          <a:endParaRPr lang="tr-TR"/>
        </a:p>
      </dgm:t>
    </dgm:pt>
    <dgm:pt modelId="{0479F309-9822-4826-8F0E-F18B6CBE4A2A}" type="pres">
      <dgm:prSet presAssocID="{F1402549-152D-4550-B16C-883A5A9C105D}" presName="text_1" presStyleLbl="node1" presStyleIdx="0" presStyleCnt="1">
        <dgm:presLayoutVars>
          <dgm:bulletEnabled val="1"/>
        </dgm:presLayoutVars>
      </dgm:prSet>
      <dgm:spPr/>
      <dgm:t>
        <a:bodyPr/>
        <a:lstStyle/>
        <a:p>
          <a:endParaRPr lang="tr-TR"/>
        </a:p>
      </dgm:t>
    </dgm:pt>
    <dgm:pt modelId="{410C6D77-CF97-4F7A-A40F-7EFC5B628E50}" type="pres">
      <dgm:prSet presAssocID="{F1402549-152D-4550-B16C-883A5A9C105D}" presName="accent_1" presStyleCnt="0"/>
      <dgm:spPr/>
      <dgm:t>
        <a:bodyPr/>
        <a:lstStyle/>
        <a:p>
          <a:endParaRPr lang="tr-TR"/>
        </a:p>
      </dgm:t>
    </dgm:pt>
    <dgm:pt modelId="{7669F54F-391B-4341-AB10-A6E03D63CB87}" type="pres">
      <dgm:prSet presAssocID="{F1402549-152D-4550-B16C-883A5A9C105D}" presName="accentRepeatNode" presStyleLbl="solidFgAcc1" presStyleIdx="0" presStyleCnt="1"/>
      <dgm:spPr>
        <a:ln>
          <a:solidFill>
            <a:schemeClr val="tx1"/>
          </a:solidFill>
        </a:ln>
        <a:scene3d>
          <a:camera prst="orthographicFront"/>
          <a:lightRig rig="flat" dir="t"/>
        </a:scene3d>
        <a:sp3d z="190500" extrusionH="12700" prstMaterial="plastic">
          <a:bevelT w="50800" h="50800" prst="angle"/>
        </a:sp3d>
      </dgm:spPr>
      <dgm:t>
        <a:bodyPr/>
        <a:lstStyle/>
        <a:p>
          <a:endParaRPr lang="tr-TR"/>
        </a:p>
      </dgm:t>
    </dgm:pt>
  </dgm:ptLst>
  <dgm:cxnLst>
    <dgm:cxn modelId="{75A4398F-3773-4BB9-B23D-D4737240EA6A}" type="presOf" srcId="{F1402549-152D-4550-B16C-883A5A9C105D}" destId="{0479F309-9822-4826-8F0E-F18B6CBE4A2A}" srcOrd="0" destOrd="0" presId="urn:microsoft.com/office/officeart/2008/layout/VerticalCurvedList"/>
    <dgm:cxn modelId="{4B7DBAEC-07ED-4F3E-BD1C-0762CA55053B}" type="presOf" srcId="{26094641-527C-4DD2-B68D-A42F877200B6}" destId="{7527F159-C205-450D-AFD2-F120EEE5F470}" srcOrd="0" destOrd="0" presId="urn:microsoft.com/office/officeart/2008/layout/VerticalCurvedList"/>
    <dgm:cxn modelId="{77196868-38FD-42FA-83EB-B9208D1BEDF1}" srcId="{26094641-527C-4DD2-B68D-A42F877200B6}" destId="{F1402549-152D-4550-B16C-883A5A9C105D}" srcOrd="0" destOrd="0" parTransId="{C98B0FB8-BA9E-45AB-A234-33F9C3545292}" sibTransId="{F8D1479A-3F27-47F0-AE6A-E5C3001DD79E}"/>
    <dgm:cxn modelId="{81356A16-A7A4-40EB-B00A-81211642A9D5}" type="presOf" srcId="{F8D1479A-3F27-47F0-AE6A-E5C3001DD79E}" destId="{3CD4C70A-737F-4BB0-A032-CE758E674303}" srcOrd="0" destOrd="0" presId="urn:microsoft.com/office/officeart/2008/layout/VerticalCurvedList"/>
    <dgm:cxn modelId="{E5324A56-794B-4E06-A42E-84387EE0828A}" type="presParOf" srcId="{7527F159-C205-450D-AFD2-F120EEE5F470}" destId="{D314A039-8AA5-45A5-A1BA-B4EB569AE7AF}" srcOrd="0" destOrd="0" presId="urn:microsoft.com/office/officeart/2008/layout/VerticalCurvedList"/>
    <dgm:cxn modelId="{26BDAE36-14E7-4ADB-B34A-6BE144E42495}" type="presParOf" srcId="{D314A039-8AA5-45A5-A1BA-B4EB569AE7AF}" destId="{013D2434-8FC0-4796-8DD9-6E42C7CFBA04}" srcOrd="0" destOrd="0" presId="urn:microsoft.com/office/officeart/2008/layout/VerticalCurvedList"/>
    <dgm:cxn modelId="{F1D49F62-678C-4259-8883-CBB58F83B58F}" type="presParOf" srcId="{013D2434-8FC0-4796-8DD9-6E42C7CFBA04}" destId="{25EE3E71-8968-4169-92C7-A33144D5E69E}" srcOrd="0" destOrd="0" presId="urn:microsoft.com/office/officeart/2008/layout/VerticalCurvedList"/>
    <dgm:cxn modelId="{9CF86FFB-ECAC-4803-9ED7-DCAF685ABE78}" type="presParOf" srcId="{013D2434-8FC0-4796-8DD9-6E42C7CFBA04}" destId="{3CD4C70A-737F-4BB0-A032-CE758E674303}" srcOrd="1" destOrd="0" presId="urn:microsoft.com/office/officeart/2008/layout/VerticalCurvedList"/>
    <dgm:cxn modelId="{58B33154-6257-4EF4-830A-D25E5717594C}" type="presParOf" srcId="{013D2434-8FC0-4796-8DD9-6E42C7CFBA04}" destId="{3025EE76-805F-4D5A-B2EA-29C867CB2C8B}" srcOrd="2" destOrd="0" presId="urn:microsoft.com/office/officeart/2008/layout/VerticalCurvedList"/>
    <dgm:cxn modelId="{52DD2121-26D3-4036-B1CD-D258A9B9674B}" type="presParOf" srcId="{013D2434-8FC0-4796-8DD9-6E42C7CFBA04}" destId="{7B52B11F-4D84-49E7-BA72-824AE72AFCEE}" srcOrd="3" destOrd="0" presId="urn:microsoft.com/office/officeart/2008/layout/VerticalCurvedList"/>
    <dgm:cxn modelId="{0E8922E8-2A16-491F-AA93-EFF071594B52}" type="presParOf" srcId="{D314A039-8AA5-45A5-A1BA-B4EB569AE7AF}" destId="{0479F309-9822-4826-8F0E-F18B6CBE4A2A}" srcOrd="1" destOrd="0" presId="urn:microsoft.com/office/officeart/2008/layout/VerticalCurvedList"/>
    <dgm:cxn modelId="{B842622E-F1C6-4A7F-8A42-946310B5216E}" type="presParOf" srcId="{D314A039-8AA5-45A5-A1BA-B4EB569AE7AF}" destId="{410C6D77-CF97-4F7A-A40F-7EFC5B628E50}" srcOrd="2" destOrd="0" presId="urn:microsoft.com/office/officeart/2008/layout/VerticalCurvedList"/>
    <dgm:cxn modelId="{4144041B-D256-4D69-9CB4-A3771B9F25F4}" type="presParOf" srcId="{410C6D77-CF97-4F7A-A40F-7EFC5B628E50}" destId="{7669F54F-391B-4341-AB10-A6E03D63CB87}"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094641-527C-4DD2-B68D-A42F877200B6}" type="doc">
      <dgm:prSet loTypeId="urn:microsoft.com/office/officeart/2008/layout/VerticalCurvedList" loCatId="list" qsTypeId="urn:microsoft.com/office/officeart/2005/8/quickstyle/3d1" qsCatId="3D" csTypeId="urn:microsoft.com/office/officeart/2005/8/colors/accent0_2" csCatId="mainScheme" phldr="1"/>
      <dgm:spPr/>
      <dgm:t>
        <a:bodyPr/>
        <a:lstStyle/>
        <a:p>
          <a:endParaRPr lang="tr-TR"/>
        </a:p>
      </dgm:t>
    </dgm:pt>
    <dgm:pt modelId="{F1402549-152D-4550-B16C-883A5A9C105D}">
      <dgm:prSet phldrT="[Metin]" custT="1"/>
      <dgm:spPr>
        <a:ln>
          <a:solidFill>
            <a:schemeClr val="tx1"/>
          </a:solidFill>
        </a:ln>
        <a:scene3d>
          <a:camera prst="orthographicFront">
            <a:rot lat="0" lon="0" rev="0"/>
          </a:camera>
          <a:lightRig rig="balanced" dir="t">
            <a:rot lat="0" lon="0" rev="8700000"/>
          </a:lightRig>
        </a:scene3d>
        <a:sp3d>
          <a:bevelT w="190500" h="38100"/>
        </a:sp3d>
      </dgm:spPr>
      <dgm:t>
        <a:bodyPr/>
        <a:lstStyle/>
        <a:p>
          <a:r>
            <a:rPr lang="tr-TR" sz="2000" b="1" dirty="0" smtClean="0">
              <a:solidFill>
                <a:schemeClr val="tx1"/>
              </a:solidFill>
              <a:latin typeface="Century Gothic" panose="020B0502020202020204" pitchFamily="34" charset="0"/>
            </a:rPr>
            <a:t>Tüm izleme alanlarında mesleki gelişimi yeterlidir</a:t>
          </a:r>
          <a:r>
            <a:rPr lang="nn-NO" sz="2000" b="1" dirty="0" smtClean="0">
              <a:solidFill>
                <a:schemeClr val="tx1"/>
              </a:solidFill>
              <a:latin typeface="Century Gothic" panose="020B0502020202020204" pitchFamily="34" charset="0"/>
            </a:rPr>
            <a:t>.</a:t>
          </a:r>
          <a:r>
            <a:rPr lang="tr-TR" sz="2000" b="1" dirty="0" smtClean="0">
              <a:solidFill>
                <a:schemeClr val="tx1"/>
              </a:solidFill>
              <a:latin typeface="Century Gothic" panose="020B0502020202020204" pitchFamily="34" charset="0"/>
            </a:rPr>
            <a:t> </a:t>
          </a:r>
          <a:endParaRPr lang="tr-TR" sz="2000" b="1" dirty="0">
            <a:solidFill>
              <a:schemeClr val="tx1"/>
            </a:solidFill>
            <a:latin typeface="Century Gothic" panose="020B0502020202020204" pitchFamily="34" charset="0"/>
          </a:endParaRPr>
        </a:p>
      </dgm:t>
    </dgm:pt>
    <dgm:pt modelId="{C98B0FB8-BA9E-45AB-A234-33F9C3545292}" type="parTrans" cxnId="{77196868-38FD-42FA-83EB-B9208D1BEDF1}">
      <dgm:prSet/>
      <dgm:spPr/>
      <dgm:t>
        <a:bodyPr/>
        <a:lstStyle/>
        <a:p>
          <a:endParaRPr lang="tr-TR"/>
        </a:p>
      </dgm:t>
    </dgm:pt>
    <dgm:pt modelId="{F8D1479A-3F27-47F0-AE6A-E5C3001DD79E}" type="sibTrans" cxnId="{77196868-38FD-42FA-83EB-B9208D1BEDF1}">
      <dgm:prSet/>
      <dgm:spPr/>
      <dgm:t>
        <a:bodyPr/>
        <a:lstStyle/>
        <a:p>
          <a:endParaRPr lang="tr-TR"/>
        </a:p>
      </dgm:t>
    </dgm:pt>
    <dgm:pt modelId="{7527F159-C205-450D-AFD2-F120EEE5F470}" type="pres">
      <dgm:prSet presAssocID="{26094641-527C-4DD2-B68D-A42F877200B6}" presName="Name0" presStyleCnt="0">
        <dgm:presLayoutVars>
          <dgm:chMax val="7"/>
          <dgm:chPref val="7"/>
          <dgm:dir/>
        </dgm:presLayoutVars>
      </dgm:prSet>
      <dgm:spPr/>
      <dgm:t>
        <a:bodyPr/>
        <a:lstStyle/>
        <a:p>
          <a:endParaRPr lang="tr-TR"/>
        </a:p>
      </dgm:t>
    </dgm:pt>
    <dgm:pt modelId="{D314A039-8AA5-45A5-A1BA-B4EB569AE7AF}" type="pres">
      <dgm:prSet presAssocID="{26094641-527C-4DD2-B68D-A42F877200B6}" presName="Name1" presStyleCnt="0"/>
      <dgm:spPr/>
      <dgm:t>
        <a:bodyPr/>
        <a:lstStyle/>
        <a:p>
          <a:endParaRPr lang="tr-TR"/>
        </a:p>
      </dgm:t>
    </dgm:pt>
    <dgm:pt modelId="{013D2434-8FC0-4796-8DD9-6E42C7CFBA04}" type="pres">
      <dgm:prSet presAssocID="{26094641-527C-4DD2-B68D-A42F877200B6}" presName="cycle" presStyleCnt="0"/>
      <dgm:spPr/>
      <dgm:t>
        <a:bodyPr/>
        <a:lstStyle/>
        <a:p>
          <a:endParaRPr lang="tr-TR"/>
        </a:p>
      </dgm:t>
    </dgm:pt>
    <dgm:pt modelId="{25EE3E71-8968-4169-92C7-A33144D5E69E}" type="pres">
      <dgm:prSet presAssocID="{26094641-527C-4DD2-B68D-A42F877200B6}" presName="srcNode" presStyleLbl="node1" presStyleIdx="0" presStyleCnt="1"/>
      <dgm:spPr/>
      <dgm:t>
        <a:bodyPr/>
        <a:lstStyle/>
        <a:p>
          <a:endParaRPr lang="tr-TR"/>
        </a:p>
      </dgm:t>
    </dgm:pt>
    <dgm:pt modelId="{3CD4C70A-737F-4BB0-A032-CE758E674303}" type="pres">
      <dgm:prSet presAssocID="{26094641-527C-4DD2-B68D-A42F877200B6}" presName="conn" presStyleLbl="parChTrans1D2" presStyleIdx="0" presStyleCnt="1"/>
      <dgm:spPr/>
      <dgm:t>
        <a:bodyPr/>
        <a:lstStyle/>
        <a:p>
          <a:endParaRPr lang="tr-TR"/>
        </a:p>
      </dgm:t>
    </dgm:pt>
    <dgm:pt modelId="{3025EE76-805F-4D5A-B2EA-29C867CB2C8B}" type="pres">
      <dgm:prSet presAssocID="{26094641-527C-4DD2-B68D-A42F877200B6}" presName="extraNode" presStyleLbl="node1" presStyleIdx="0" presStyleCnt="1"/>
      <dgm:spPr/>
      <dgm:t>
        <a:bodyPr/>
        <a:lstStyle/>
        <a:p>
          <a:endParaRPr lang="tr-TR"/>
        </a:p>
      </dgm:t>
    </dgm:pt>
    <dgm:pt modelId="{7B52B11F-4D84-49E7-BA72-824AE72AFCEE}" type="pres">
      <dgm:prSet presAssocID="{26094641-527C-4DD2-B68D-A42F877200B6}" presName="dstNode" presStyleLbl="node1" presStyleIdx="0" presStyleCnt="1"/>
      <dgm:spPr/>
      <dgm:t>
        <a:bodyPr/>
        <a:lstStyle/>
        <a:p>
          <a:endParaRPr lang="tr-TR"/>
        </a:p>
      </dgm:t>
    </dgm:pt>
    <dgm:pt modelId="{0479F309-9822-4826-8F0E-F18B6CBE4A2A}" type="pres">
      <dgm:prSet presAssocID="{F1402549-152D-4550-B16C-883A5A9C105D}" presName="text_1" presStyleLbl="node1" presStyleIdx="0" presStyleCnt="1" custScaleY="105008" custLinFactNeighborY="-7062">
        <dgm:presLayoutVars>
          <dgm:bulletEnabled val="1"/>
        </dgm:presLayoutVars>
      </dgm:prSet>
      <dgm:spPr/>
      <dgm:t>
        <a:bodyPr/>
        <a:lstStyle/>
        <a:p>
          <a:endParaRPr lang="tr-TR"/>
        </a:p>
      </dgm:t>
    </dgm:pt>
    <dgm:pt modelId="{410C6D77-CF97-4F7A-A40F-7EFC5B628E50}" type="pres">
      <dgm:prSet presAssocID="{F1402549-152D-4550-B16C-883A5A9C105D}" presName="accent_1" presStyleCnt="0"/>
      <dgm:spPr/>
      <dgm:t>
        <a:bodyPr/>
        <a:lstStyle/>
        <a:p>
          <a:endParaRPr lang="tr-TR"/>
        </a:p>
      </dgm:t>
    </dgm:pt>
    <dgm:pt modelId="{7669F54F-391B-4341-AB10-A6E03D63CB87}" type="pres">
      <dgm:prSet presAssocID="{F1402549-152D-4550-B16C-883A5A9C105D}" presName="accentRepeatNode" presStyleLbl="solidFgAcc1" presStyleIdx="0" presStyleCnt="1"/>
      <dgm:spPr>
        <a:ln>
          <a:solidFill>
            <a:schemeClr val="tx1"/>
          </a:solidFill>
        </a:ln>
        <a:scene3d>
          <a:camera prst="orthographicFront"/>
          <a:lightRig rig="flat" dir="t"/>
        </a:scene3d>
        <a:sp3d z="190500" extrusionH="12700" prstMaterial="plastic">
          <a:bevelT w="50800" h="50800" prst="angle"/>
        </a:sp3d>
      </dgm:spPr>
      <dgm:t>
        <a:bodyPr/>
        <a:lstStyle/>
        <a:p>
          <a:endParaRPr lang="tr-TR"/>
        </a:p>
      </dgm:t>
    </dgm:pt>
  </dgm:ptLst>
  <dgm:cxnLst>
    <dgm:cxn modelId="{75A4398F-3773-4BB9-B23D-D4737240EA6A}" type="presOf" srcId="{F1402549-152D-4550-B16C-883A5A9C105D}" destId="{0479F309-9822-4826-8F0E-F18B6CBE4A2A}" srcOrd="0" destOrd="0" presId="urn:microsoft.com/office/officeart/2008/layout/VerticalCurvedList"/>
    <dgm:cxn modelId="{4B7DBAEC-07ED-4F3E-BD1C-0762CA55053B}" type="presOf" srcId="{26094641-527C-4DD2-B68D-A42F877200B6}" destId="{7527F159-C205-450D-AFD2-F120EEE5F470}" srcOrd="0" destOrd="0" presId="urn:microsoft.com/office/officeart/2008/layout/VerticalCurvedList"/>
    <dgm:cxn modelId="{77196868-38FD-42FA-83EB-B9208D1BEDF1}" srcId="{26094641-527C-4DD2-B68D-A42F877200B6}" destId="{F1402549-152D-4550-B16C-883A5A9C105D}" srcOrd="0" destOrd="0" parTransId="{C98B0FB8-BA9E-45AB-A234-33F9C3545292}" sibTransId="{F8D1479A-3F27-47F0-AE6A-E5C3001DD79E}"/>
    <dgm:cxn modelId="{81356A16-A7A4-40EB-B00A-81211642A9D5}" type="presOf" srcId="{F8D1479A-3F27-47F0-AE6A-E5C3001DD79E}" destId="{3CD4C70A-737F-4BB0-A032-CE758E674303}" srcOrd="0" destOrd="0" presId="urn:microsoft.com/office/officeart/2008/layout/VerticalCurvedList"/>
    <dgm:cxn modelId="{E5324A56-794B-4E06-A42E-84387EE0828A}" type="presParOf" srcId="{7527F159-C205-450D-AFD2-F120EEE5F470}" destId="{D314A039-8AA5-45A5-A1BA-B4EB569AE7AF}" srcOrd="0" destOrd="0" presId="urn:microsoft.com/office/officeart/2008/layout/VerticalCurvedList"/>
    <dgm:cxn modelId="{26BDAE36-14E7-4ADB-B34A-6BE144E42495}" type="presParOf" srcId="{D314A039-8AA5-45A5-A1BA-B4EB569AE7AF}" destId="{013D2434-8FC0-4796-8DD9-6E42C7CFBA04}" srcOrd="0" destOrd="0" presId="urn:microsoft.com/office/officeart/2008/layout/VerticalCurvedList"/>
    <dgm:cxn modelId="{F1D49F62-678C-4259-8883-CBB58F83B58F}" type="presParOf" srcId="{013D2434-8FC0-4796-8DD9-6E42C7CFBA04}" destId="{25EE3E71-8968-4169-92C7-A33144D5E69E}" srcOrd="0" destOrd="0" presId="urn:microsoft.com/office/officeart/2008/layout/VerticalCurvedList"/>
    <dgm:cxn modelId="{9CF86FFB-ECAC-4803-9ED7-DCAF685ABE78}" type="presParOf" srcId="{013D2434-8FC0-4796-8DD9-6E42C7CFBA04}" destId="{3CD4C70A-737F-4BB0-A032-CE758E674303}" srcOrd="1" destOrd="0" presId="urn:microsoft.com/office/officeart/2008/layout/VerticalCurvedList"/>
    <dgm:cxn modelId="{58B33154-6257-4EF4-830A-D25E5717594C}" type="presParOf" srcId="{013D2434-8FC0-4796-8DD9-6E42C7CFBA04}" destId="{3025EE76-805F-4D5A-B2EA-29C867CB2C8B}" srcOrd="2" destOrd="0" presId="urn:microsoft.com/office/officeart/2008/layout/VerticalCurvedList"/>
    <dgm:cxn modelId="{52DD2121-26D3-4036-B1CD-D258A9B9674B}" type="presParOf" srcId="{013D2434-8FC0-4796-8DD9-6E42C7CFBA04}" destId="{7B52B11F-4D84-49E7-BA72-824AE72AFCEE}" srcOrd="3" destOrd="0" presId="urn:microsoft.com/office/officeart/2008/layout/VerticalCurvedList"/>
    <dgm:cxn modelId="{0E8922E8-2A16-491F-AA93-EFF071594B52}" type="presParOf" srcId="{D314A039-8AA5-45A5-A1BA-B4EB569AE7AF}" destId="{0479F309-9822-4826-8F0E-F18B6CBE4A2A}" srcOrd="1" destOrd="0" presId="urn:microsoft.com/office/officeart/2008/layout/VerticalCurvedList"/>
    <dgm:cxn modelId="{B842622E-F1C6-4A7F-8A42-946310B5216E}" type="presParOf" srcId="{D314A039-8AA5-45A5-A1BA-B4EB569AE7AF}" destId="{410C6D77-CF97-4F7A-A40F-7EFC5B628E50}" srcOrd="2" destOrd="0" presId="urn:microsoft.com/office/officeart/2008/layout/VerticalCurvedList"/>
    <dgm:cxn modelId="{4144041B-D256-4D69-9CB4-A3771B9F25F4}" type="presParOf" srcId="{410C6D77-CF97-4F7A-A40F-7EFC5B628E50}" destId="{7669F54F-391B-4341-AB10-A6E03D63CB87}"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094641-527C-4DD2-B68D-A42F877200B6}" type="doc">
      <dgm:prSet loTypeId="urn:microsoft.com/office/officeart/2008/layout/VerticalCurvedList" loCatId="list" qsTypeId="urn:microsoft.com/office/officeart/2005/8/quickstyle/3d1" qsCatId="3D" csTypeId="urn:microsoft.com/office/officeart/2005/8/colors/accent0_2" csCatId="mainScheme" phldr="1"/>
      <dgm:spPr/>
      <dgm:t>
        <a:bodyPr/>
        <a:lstStyle/>
        <a:p>
          <a:endParaRPr lang="tr-TR"/>
        </a:p>
      </dgm:t>
    </dgm:pt>
    <dgm:pt modelId="{F1402549-152D-4550-B16C-883A5A9C105D}">
      <dgm:prSet phldrT="[Metin]" custT="1"/>
      <dgm:spPr>
        <a:ln>
          <a:solidFill>
            <a:schemeClr val="tx1"/>
          </a:solidFill>
        </a:ln>
        <a:scene3d>
          <a:camera prst="orthographicFront">
            <a:rot lat="0" lon="0" rev="0"/>
          </a:camera>
          <a:lightRig rig="balanced" dir="t">
            <a:rot lat="0" lon="0" rev="8700000"/>
          </a:lightRig>
        </a:scene3d>
        <a:sp3d>
          <a:bevelT w="190500" h="38100"/>
        </a:sp3d>
      </dgm:spPr>
      <dgm:t>
        <a:bodyPr/>
        <a:lstStyle/>
        <a:p>
          <a:r>
            <a:rPr lang="tr-TR" sz="2000" b="1" dirty="0" smtClean="0">
              <a:solidFill>
                <a:schemeClr val="tx1"/>
              </a:solidFill>
              <a:latin typeface="Century Gothic" panose="020B0502020202020204" pitchFamily="34" charset="0"/>
            </a:rPr>
            <a:t>Bazı İzleme Alanlarında Mesleki Gelişim İhtiyacı Vardır</a:t>
          </a:r>
          <a:r>
            <a:rPr lang="nn-NO" sz="2000" b="1" dirty="0" smtClean="0">
              <a:solidFill>
                <a:schemeClr val="tx1"/>
              </a:solidFill>
              <a:latin typeface="Century Gothic" panose="020B0502020202020204" pitchFamily="34" charset="0"/>
            </a:rPr>
            <a:t>.</a:t>
          </a:r>
          <a:r>
            <a:rPr lang="tr-TR" sz="2000" b="1" dirty="0" smtClean="0">
              <a:solidFill>
                <a:schemeClr val="tx1"/>
              </a:solidFill>
              <a:latin typeface="Century Gothic" panose="020B0502020202020204" pitchFamily="34" charset="0"/>
            </a:rPr>
            <a:t> </a:t>
          </a:r>
          <a:endParaRPr lang="tr-TR" sz="2000" b="1" dirty="0">
            <a:solidFill>
              <a:schemeClr val="tx1"/>
            </a:solidFill>
            <a:latin typeface="Century Gothic" panose="020B0502020202020204" pitchFamily="34" charset="0"/>
          </a:endParaRPr>
        </a:p>
      </dgm:t>
    </dgm:pt>
    <dgm:pt modelId="{C98B0FB8-BA9E-45AB-A234-33F9C3545292}" type="parTrans" cxnId="{77196868-38FD-42FA-83EB-B9208D1BEDF1}">
      <dgm:prSet/>
      <dgm:spPr/>
      <dgm:t>
        <a:bodyPr/>
        <a:lstStyle/>
        <a:p>
          <a:endParaRPr lang="tr-TR"/>
        </a:p>
      </dgm:t>
    </dgm:pt>
    <dgm:pt modelId="{F8D1479A-3F27-47F0-AE6A-E5C3001DD79E}" type="sibTrans" cxnId="{77196868-38FD-42FA-83EB-B9208D1BEDF1}">
      <dgm:prSet/>
      <dgm:spPr/>
      <dgm:t>
        <a:bodyPr/>
        <a:lstStyle/>
        <a:p>
          <a:endParaRPr lang="tr-TR"/>
        </a:p>
      </dgm:t>
    </dgm:pt>
    <dgm:pt modelId="{7527F159-C205-450D-AFD2-F120EEE5F470}" type="pres">
      <dgm:prSet presAssocID="{26094641-527C-4DD2-B68D-A42F877200B6}" presName="Name0" presStyleCnt="0">
        <dgm:presLayoutVars>
          <dgm:chMax val="7"/>
          <dgm:chPref val="7"/>
          <dgm:dir/>
        </dgm:presLayoutVars>
      </dgm:prSet>
      <dgm:spPr/>
      <dgm:t>
        <a:bodyPr/>
        <a:lstStyle/>
        <a:p>
          <a:endParaRPr lang="tr-TR"/>
        </a:p>
      </dgm:t>
    </dgm:pt>
    <dgm:pt modelId="{D314A039-8AA5-45A5-A1BA-B4EB569AE7AF}" type="pres">
      <dgm:prSet presAssocID="{26094641-527C-4DD2-B68D-A42F877200B6}" presName="Name1" presStyleCnt="0"/>
      <dgm:spPr/>
      <dgm:t>
        <a:bodyPr/>
        <a:lstStyle/>
        <a:p>
          <a:endParaRPr lang="tr-TR"/>
        </a:p>
      </dgm:t>
    </dgm:pt>
    <dgm:pt modelId="{013D2434-8FC0-4796-8DD9-6E42C7CFBA04}" type="pres">
      <dgm:prSet presAssocID="{26094641-527C-4DD2-B68D-A42F877200B6}" presName="cycle" presStyleCnt="0"/>
      <dgm:spPr/>
      <dgm:t>
        <a:bodyPr/>
        <a:lstStyle/>
        <a:p>
          <a:endParaRPr lang="tr-TR"/>
        </a:p>
      </dgm:t>
    </dgm:pt>
    <dgm:pt modelId="{25EE3E71-8968-4169-92C7-A33144D5E69E}" type="pres">
      <dgm:prSet presAssocID="{26094641-527C-4DD2-B68D-A42F877200B6}" presName="srcNode" presStyleLbl="node1" presStyleIdx="0" presStyleCnt="1"/>
      <dgm:spPr/>
      <dgm:t>
        <a:bodyPr/>
        <a:lstStyle/>
        <a:p>
          <a:endParaRPr lang="tr-TR"/>
        </a:p>
      </dgm:t>
    </dgm:pt>
    <dgm:pt modelId="{3CD4C70A-737F-4BB0-A032-CE758E674303}" type="pres">
      <dgm:prSet presAssocID="{26094641-527C-4DD2-B68D-A42F877200B6}" presName="conn" presStyleLbl="parChTrans1D2" presStyleIdx="0" presStyleCnt="1"/>
      <dgm:spPr/>
      <dgm:t>
        <a:bodyPr/>
        <a:lstStyle/>
        <a:p>
          <a:endParaRPr lang="tr-TR"/>
        </a:p>
      </dgm:t>
    </dgm:pt>
    <dgm:pt modelId="{3025EE76-805F-4D5A-B2EA-29C867CB2C8B}" type="pres">
      <dgm:prSet presAssocID="{26094641-527C-4DD2-B68D-A42F877200B6}" presName="extraNode" presStyleLbl="node1" presStyleIdx="0" presStyleCnt="1"/>
      <dgm:spPr/>
      <dgm:t>
        <a:bodyPr/>
        <a:lstStyle/>
        <a:p>
          <a:endParaRPr lang="tr-TR"/>
        </a:p>
      </dgm:t>
    </dgm:pt>
    <dgm:pt modelId="{7B52B11F-4D84-49E7-BA72-824AE72AFCEE}" type="pres">
      <dgm:prSet presAssocID="{26094641-527C-4DD2-B68D-A42F877200B6}" presName="dstNode" presStyleLbl="node1" presStyleIdx="0" presStyleCnt="1"/>
      <dgm:spPr/>
      <dgm:t>
        <a:bodyPr/>
        <a:lstStyle/>
        <a:p>
          <a:endParaRPr lang="tr-TR"/>
        </a:p>
      </dgm:t>
    </dgm:pt>
    <dgm:pt modelId="{0479F309-9822-4826-8F0E-F18B6CBE4A2A}" type="pres">
      <dgm:prSet presAssocID="{F1402549-152D-4550-B16C-883A5A9C105D}" presName="text_1" presStyleLbl="node1" presStyleIdx="0" presStyleCnt="1" custScaleY="143105">
        <dgm:presLayoutVars>
          <dgm:bulletEnabled val="1"/>
        </dgm:presLayoutVars>
      </dgm:prSet>
      <dgm:spPr/>
      <dgm:t>
        <a:bodyPr/>
        <a:lstStyle/>
        <a:p>
          <a:endParaRPr lang="tr-TR"/>
        </a:p>
      </dgm:t>
    </dgm:pt>
    <dgm:pt modelId="{410C6D77-CF97-4F7A-A40F-7EFC5B628E50}" type="pres">
      <dgm:prSet presAssocID="{F1402549-152D-4550-B16C-883A5A9C105D}" presName="accent_1" presStyleCnt="0"/>
      <dgm:spPr/>
      <dgm:t>
        <a:bodyPr/>
        <a:lstStyle/>
        <a:p>
          <a:endParaRPr lang="tr-TR"/>
        </a:p>
      </dgm:t>
    </dgm:pt>
    <dgm:pt modelId="{7669F54F-391B-4341-AB10-A6E03D63CB87}" type="pres">
      <dgm:prSet presAssocID="{F1402549-152D-4550-B16C-883A5A9C105D}" presName="accentRepeatNode" presStyleLbl="solidFgAcc1" presStyleIdx="0" presStyleCnt="1"/>
      <dgm:spPr>
        <a:ln>
          <a:solidFill>
            <a:schemeClr val="tx1"/>
          </a:solidFill>
        </a:ln>
        <a:scene3d>
          <a:camera prst="orthographicFront"/>
          <a:lightRig rig="flat" dir="t"/>
        </a:scene3d>
        <a:sp3d z="190500" extrusionH="12700" prstMaterial="plastic">
          <a:bevelT w="50800" h="50800" prst="angle"/>
        </a:sp3d>
      </dgm:spPr>
      <dgm:t>
        <a:bodyPr/>
        <a:lstStyle/>
        <a:p>
          <a:endParaRPr lang="tr-TR"/>
        </a:p>
      </dgm:t>
    </dgm:pt>
  </dgm:ptLst>
  <dgm:cxnLst>
    <dgm:cxn modelId="{75A4398F-3773-4BB9-B23D-D4737240EA6A}" type="presOf" srcId="{F1402549-152D-4550-B16C-883A5A9C105D}" destId="{0479F309-9822-4826-8F0E-F18B6CBE4A2A}" srcOrd="0" destOrd="0" presId="urn:microsoft.com/office/officeart/2008/layout/VerticalCurvedList"/>
    <dgm:cxn modelId="{4B7DBAEC-07ED-4F3E-BD1C-0762CA55053B}" type="presOf" srcId="{26094641-527C-4DD2-B68D-A42F877200B6}" destId="{7527F159-C205-450D-AFD2-F120EEE5F470}" srcOrd="0" destOrd="0" presId="urn:microsoft.com/office/officeart/2008/layout/VerticalCurvedList"/>
    <dgm:cxn modelId="{77196868-38FD-42FA-83EB-B9208D1BEDF1}" srcId="{26094641-527C-4DD2-B68D-A42F877200B6}" destId="{F1402549-152D-4550-B16C-883A5A9C105D}" srcOrd="0" destOrd="0" parTransId="{C98B0FB8-BA9E-45AB-A234-33F9C3545292}" sibTransId="{F8D1479A-3F27-47F0-AE6A-E5C3001DD79E}"/>
    <dgm:cxn modelId="{81356A16-A7A4-40EB-B00A-81211642A9D5}" type="presOf" srcId="{F8D1479A-3F27-47F0-AE6A-E5C3001DD79E}" destId="{3CD4C70A-737F-4BB0-A032-CE758E674303}" srcOrd="0" destOrd="0" presId="urn:microsoft.com/office/officeart/2008/layout/VerticalCurvedList"/>
    <dgm:cxn modelId="{E5324A56-794B-4E06-A42E-84387EE0828A}" type="presParOf" srcId="{7527F159-C205-450D-AFD2-F120EEE5F470}" destId="{D314A039-8AA5-45A5-A1BA-B4EB569AE7AF}" srcOrd="0" destOrd="0" presId="urn:microsoft.com/office/officeart/2008/layout/VerticalCurvedList"/>
    <dgm:cxn modelId="{26BDAE36-14E7-4ADB-B34A-6BE144E42495}" type="presParOf" srcId="{D314A039-8AA5-45A5-A1BA-B4EB569AE7AF}" destId="{013D2434-8FC0-4796-8DD9-6E42C7CFBA04}" srcOrd="0" destOrd="0" presId="urn:microsoft.com/office/officeart/2008/layout/VerticalCurvedList"/>
    <dgm:cxn modelId="{F1D49F62-678C-4259-8883-CBB58F83B58F}" type="presParOf" srcId="{013D2434-8FC0-4796-8DD9-6E42C7CFBA04}" destId="{25EE3E71-8968-4169-92C7-A33144D5E69E}" srcOrd="0" destOrd="0" presId="urn:microsoft.com/office/officeart/2008/layout/VerticalCurvedList"/>
    <dgm:cxn modelId="{9CF86FFB-ECAC-4803-9ED7-DCAF685ABE78}" type="presParOf" srcId="{013D2434-8FC0-4796-8DD9-6E42C7CFBA04}" destId="{3CD4C70A-737F-4BB0-A032-CE758E674303}" srcOrd="1" destOrd="0" presId="urn:microsoft.com/office/officeart/2008/layout/VerticalCurvedList"/>
    <dgm:cxn modelId="{58B33154-6257-4EF4-830A-D25E5717594C}" type="presParOf" srcId="{013D2434-8FC0-4796-8DD9-6E42C7CFBA04}" destId="{3025EE76-805F-4D5A-B2EA-29C867CB2C8B}" srcOrd="2" destOrd="0" presId="urn:microsoft.com/office/officeart/2008/layout/VerticalCurvedList"/>
    <dgm:cxn modelId="{52DD2121-26D3-4036-B1CD-D258A9B9674B}" type="presParOf" srcId="{013D2434-8FC0-4796-8DD9-6E42C7CFBA04}" destId="{7B52B11F-4D84-49E7-BA72-824AE72AFCEE}" srcOrd="3" destOrd="0" presId="urn:microsoft.com/office/officeart/2008/layout/VerticalCurvedList"/>
    <dgm:cxn modelId="{0E8922E8-2A16-491F-AA93-EFF071594B52}" type="presParOf" srcId="{D314A039-8AA5-45A5-A1BA-B4EB569AE7AF}" destId="{0479F309-9822-4826-8F0E-F18B6CBE4A2A}" srcOrd="1" destOrd="0" presId="urn:microsoft.com/office/officeart/2008/layout/VerticalCurvedList"/>
    <dgm:cxn modelId="{B842622E-F1C6-4A7F-8A42-946310B5216E}" type="presParOf" srcId="{D314A039-8AA5-45A5-A1BA-B4EB569AE7AF}" destId="{410C6D77-CF97-4F7A-A40F-7EFC5B628E50}" srcOrd="2" destOrd="0" presId="urn:microsoft.com/office/officeart/2008/layout/VerticalCurvedList"/>
    <dgm:cxn modelId="{4144041B-D256-4D69-9CB4-A3771B9F25F4}" type="presParOf" srcId="{410C6D77-CF97-4F7A-A40F-7EFC5B628E50}" destId="{7669F54F-391B-4341-AB10-A6E03D63CB87}"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024" cy="228380"/>
          </a:xfrm>
          <a:prstGeom prst="rect">
            <a:avLst/>
          </a:prstGeom>
        </p:spPr>
        <p:txBody>
          <a:bodyPr vert="horz" lIns="62090" tIns="31045" rIns="62090" bIns="31045" rtlCol="0"/>
          <a:lstStyle>
            <a:lvl1pPr algn="l">
              <a:defRPr sz="800"/>
            </a:lvl1pPr>
          </a:lstStyle>
          <a:p>
            <a:endParaRPr lang="fr-FR"/>
          </a:p>
        </p:txBody>
      </p:sp>
      <p:sp>
        <p:nvSpPr>
          <p:cNvPr id="3" name="Espace réservé de la date 2"/>
          <p:cNvSpPr>
            <a:spLocks noGrp="1"/>
          </p:cNvSpPr>
          <p:nvPr>
            <p:ph type="dt" sz="quarter" idx="1"/>
          </p:nvPr>
        </p:nvSpPr>
        <p:spPr>
          <a:xfrm>
            <a:off x="3847890" y="0"/>
            <a:ext cx="2945024" cy="228380"/>
          </a:xfrm>
          <a:prstGeom prst="rect">
            <a:avLst/>
          </a:prstGeom>
        </p:spPr>
        <p:txBody>
          <a:bodyPr vert="horz" lIns="62090" tIns="31045" rIns="62090" bIns="31045" rtlCol="0"/>
          <a:lstStyle>
            <a:lvl1pPr algn="r">
              <a:defRPr sz="800"/>
            </a:lvl1pPr>
          </a:lstStyle>
          <a:p>
            <a:fld id="{97D4000A-BBBD-45F1-B79A-5739AAE4C393}" type="datetimeFigureOut">
              <a:rPr lang="fr-FR" smtClean="0"/>
              <a:pPr/>
              <a:t>04/09/2025</a:t>
            </a:fld>
            <a:endParaRPr lang="fr-FR"/>
          </a:p>
        </p:txBody>
      </p:sp>
      <p:sp>
        <p:nvSpPr>
          <p:cNvPr id="4" name="Espace réservé du pied de page 3"/>
          <p:cNvSpPr>
            <a:spLocks noGrp="1"/>
          </p:cNvSpPr>
          <p:nvPr>
            <p:ph type="ftr" sz="quarter" idx="2"/>
          </p:nvPr>
        </p:nvSpPr>
        <p:spPr>
          <a:xfrm>
            <a:off x="0" y="4334096"/>
            <a:ext cx="2945024" cy="228380"/>
          </a:xfrm>
          <a:prstGeom prst="rect">
            <a:avLst/>
          </a:prstGeom>
        </p:spPr>
        <p:txBody>
          <a:bodyPr vert="horz" lIns="62090" tIns="31045" rIns="62090" bIns="31045" rtlCol="0" anchor="b"/>
          <a:lstStyle>
            <a:lvl1pPr algn="l">
              <a:defRPr sz="800"/>
            </a:lvl1pPr>
          </a:lstStyle>
          <a:p>
            <a:endParaRPr lang="fr-FR"/>
          </a:p>
        </p:txBody>
      </p:sp>
      <p:sp>
        <p:nvSpPr>
          <p:cNvPr id="5" name="Espace réservé du numéro de diapositive 4"/>
          <p:cNvSpPr>
            <a:spLocks noGrp="1"/>
          </p:cNvSpPr>
          <p:nvPr>
            <p:ph type="sldNum" sz="quarter" idx="3"/>
          </p:nvPr>
        </p:nvSpPr>
        <p:spPr>
          <a:xfrm>
            <a:off x="3847890" y="4334096"/>
            <a:ext cx="2945024" cy="228380"/>
          </a:xfrm>
          <a:prstGeom prst="rect">
            <a:avLst/>
          </a:prstGeom>
        </p:spPr>
        <p:txBody>
          <a:bodyPr vert="horz" lIns="62090" tIns="31045" rIns="62090" bIns="31045" rtlCol="0" anchor="b"/>
          <a:lstStyle>
            <a:lvl1pPr algn="r">
              <a:defRPr sz="800"/>
            </a:lvl1pPr>
          </a:lstStyle>
          <a:p>
            <a:fld id="{4EE3B1C5-EF3F-459E-8106-0612D9A9597D}" type="slidenum">
              <a:rPr lang="fr-FR" smtClean="0"/>
              <a:pPr/>
              <a:t>‹#›</a:t>
            </a:fld>
            <a:endParaRPr lang="fr-FR"/>
          </a:p>
        </p:txBody>
      </p:sp>
    </p:spTree>
    <p:extLst>
      <p:ext uri="{BB962C8B-B14F-4D97-AF65-F5344CB8AC3E}">
        <p14:creationId xmlns:p14="http://schemas.microsoft.com/office/powerpoint/2010/main" xmlns="" val="4170129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4283" cy="228916"/>
          </a:xfrm>
          <a:prstGeom prst="rect">
            <a:avLst/>
          </a:prstGeom>
        </p:spPr>
        <p:txBody>
          <a:bodyPr vert="horz" lIns="62090" tIns="31045" rIns="62090" bIns="31045" rtlCol="0"/>
          <a:lstStyle>
            <a:lvl1pPr algn="l">
              <a:defRPr sz="800"/>
            </a:lvl1pPr>
          </a:lstStyle>
          <a:p>
            <a:endParaRPr lang="fr-FR"/>
          </a:p>
        </p:txBody>
      </p:sp>
      <p:sp>
        <p:nvSpPr>
          <p:cNvPr id="3" name="Espace réservé de la date 2"/>
          <p:cNvSpPr>
            <a:spLocks noGrp="1"/>
          </p:cNvSpPr>
          <p:nvPr>
            <p:ph type="dt" idx="1"/>
          </p:nvPr>
        </p:nvSpPr>
        <p:spPr>
          <a:xfrm>
            <a:off x="3848645" y="0"/>
            <a:ext cx="2944283" cy="228916"/>
          </a:xfrm>
          <a:prstGeom prst="rect">
            <a:avLst/>
          </a:prstGeom>
        </p:spPr>
        <p:txBody>
          <a:bodyPr vert="horz" lIns="62090" tIns="31045" rIns="62090" bIns="31045" rtlCol="0"/>
          <a:lstStyle>
            <a:lvl1pPr algn="r">
              <a:defRPr sz="800"/>
            </a:lvl1pPr>
          </a:lstStyle>
          <a:p>
            <a:fld id="{9BF990BF-1DD2-46A7-A6FE-7CD9712302BE}" type="datetimeFigureOut">
              <a:rPr lang="fr-FR" smtClean="0"/>
              <a:pPr/>
              <a:t>04/09/2025</a:t>
            </a:fld>
            <a:endParaRPr lang="fr-FR"/>
          </a:p>
        </p:txBody>
      </p:sp>
      <p:sp>
        <p:nvSpPr>
          <p:cNvPr id="4" name="Espace réservé de l'image des diapositives 3"/>
          <p:cNvSpPr>
            <a:spLocks noGrp="1" noRot="1" noChangeAspect="1"/>
          </p:cNvSpPr>
          <p:nvPr>
            <p:ph type="sldImg" idx="2"/>
          </p:nvPr>
        </p:nvSpPr>
        <p:spPr>
          <a:xfrm>
            <a:off x="2028825" y="569913"/>
            <a:ext cx="2736850" cy="1539875"/>
          </a:xfrm>
          <a:prstGeom prst="rect">
            <a:avLst/>
          </a:prstGeom>
          <a:noFill/>
          <a:ln w="12700">
            <a:solidFill>
              <a:prstClr val="black"/>
            </a:solidFill>
          </a:ln>
        </p:spPr>
        <p:txBody>
          <a:bodyPr vert="horz" lIns="62090" tIns="31045" rIns="62090" bIns="31045" rtlCol="0" anchor="ctr"/>
          <a:lstStyle/>
          <a:p>
            <a:endParaRPr lang="fr-FR"/>
          </a:p>
        </p:txBody>
      </p:sp>
      <p:sp>
        <p:nvSpPr>
          <p:cNvPr id="5" name="Espace réservé des notes 4"/>
          <p:cNvSpPr>
            <a:spLocks noGrp="1"/>
          </p:cNvSpPr>
          <p:nvPr>
            <p:ph type="body" sz="quarter" idx="3"/>
          </p:nvPr>
        </p:nvSpPr>
        <p:spPr>
          <a:xfrm>
            <a:off x="679451" y="2195691"/>
            <a:ext cx="5435599" cy="1796475"/>
          </a:xfrm>
          <a:prstGeom prst="rect">
            <a:avLst/>
          </a:prstGeom>
        </p:spPr>
        <p:txBody>
          <a:bodyPr vert="horz" lIns="62090" tIns="31045" rIns="62090" bIns="31045"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4333560"/>
            <a:ext cx="2944283" cy="228916"/>
          </a:xfrm>
          <a:prstGeom prst="rect">
            <a:avLst/>
          </a:prstGeom>
        </p:spPr>
        <p:txBody>
          <a:bodyPr vert="horz" lIns="62090" tIns="31045" rIns="62090" bIns="31045" rtlCol="0" anchor="b"/>
          <a:lstStyle>
            <a:lvl1pPr algn="l">
              <a:defRPr sz="800"/>
            </a:lvl1pPr>
          </a:lstStyle>
          <a:p>
            <a:endParaRPr lang="fr-FR"/>
          </a:p>
        </p:txBody>
      </p:sp>
      <p:sp>
        <p:nvSpPr>
          <p:cNvPr id="7" name="Espace réservé du numéro de diapositive 6"/>
          <p:cNvSpPr>
            <a:spLocks noGrp="1"/>
          </p:cNvSpPr>
          <p:nvPr>
            <p:ph type="sldNum" sz="quarter" idx="5"/>
          </p:nvPr>
        </p:nvSpPr>
        <p:spPr>
          <a:xfrm>
            <a:off x="3848645" y="4333560"/>
            <a:ext cx="2944283" cy="228916"/>
          </a:xfrm>
          <a:prstGeom prst="rect">
            <a:avLst/>
          </a:prstGeom>
        </p:spPr>
        <p:txBody>
          <a:bodyPr vert="horz" lIns="62090" tIns="31045" rIns="62090" bIns="31045" rtlCol="0" anchor="b"/>
          <a:lstStyle>
            <a:lvl1pPr algn="r">
              <a:defRPr sz="800"/>
            </a:lvl1pPr>
          </a:lstStyle>
          <a:p>
            <a:fld id="{DEA36260-5AD1-4E4D-8889-AE1357FDC04F}" type="slidenum">
              <a:rPr lang="fr-FR" smtClean="0"/>
              <a:pPr/>
              <a:t>‹#›</a:t>
            </a:fld>
            <a:endParaRPr lang="fr-FR"/>
          </a:p>
        </p:txBody>
      </p:sp>
    </p:spTree>
    <p:extLst>
      <p:ext uri="{BB962C8B-B14F-4D97-AF65-F5344CB8AC3E}">
        <p14:creationId xmlns:p14="http://schemas.microsoft.com/office/powerpoint/2010/main" xmlns="" val="1824286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1</a:t>
            </a:fld>
            <a:endParaRPr lang="fr-FR"/>
          </a:p>
        </p:txBody>
      </p:sp>
    </p:spTree>
    <p:extLst>
      <p:ext uri="{BB962C8B-B14F-4D97-AF65-F5344CB8AC3E}">
        <p14:creationId xmlns:p14="http://schemas.microsoft.com/office/powerpoint/2010/main" xmlns="" val="830136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199E048-CD51-4B7D-BC6C-E85A460AE52A}" type="slidenum">
              <a:rPr lang="tr-TR" smtClean="0"/>
              <a:pPr/>
              <a:t>14</a:t>
            </a:fld>
            <a:endParaRPr lang="tr-TR" dirty="0"/>
          </a:p>
        </p:txBody>
      </p:sp>
    </p:spTree>
    <p:extLst>
      <p:ext uri="{BB962C8B-B14F-4D97-AF65-F5344CB8AC3E}">
        <p14:creationId xmlns:p14="http://schemas.microsoft.com/office/powerpoint/2010/main" xmlns="" val="1109217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99E048-CD51-4B7D-BC6C-E85A460AE52A}" type="slidenum">
              <a:rPr lang="tr-TR" smtClean="0"/>
              <a:pPr/>
              <a:t>15</a:t>
            </a:fld>
            <a:endParaRPr lang="tr-TR" dirty="0"/>
          </a:p>
        </p:txBody>
      </p:sp>
    </p:spTree>
    <p:extLst>
      <p:ext uri="{BB962C8B-B14F-4D97-AF65-F5344CB8AC3E}">
        <p14:creationId xmlns:p14="http://schemas.microsoft.com/office/powerpoint/2010/main" xmlns="" val="1295200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99E048-CD51-4B7D-BC6C-E85A460AE52A}" type="slidenum">
              <a:rPr lang="tr-TR" smtClean="0"/>
              <a:pPr/>
              <a:t>16</a:t>
            </a:fld>
            <a:endParaRPr lang="tr-TR" dirty="0"/>
          </a:p>
        </p:txBody>
      </p:sp>
    </p:spTree>
    <p:extLst>
      <p:ext uri="{BB962C8B-B14F-4D97-AF65-F5344CB8AC3E}">
        <p14:creationId xmlns:p14="http://schemas.microsoft.com/office/powerpoint/2010/main" xmlns="" val="715268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99E048-CD51-4B7D-BC6C-E85A460AE52A}" type="slidenum">
              <a:rPr lang="tr-TR" smtClean="0"/>
              <a:pPr/>
              <a:t>17</a:t>
            </a:fld>
            <a:endParaRPr lang="tr-TR" dirty="0"/>
          </a:p>
        </p:txBody>
      </p:sp>
    </p:spTree>
    <p:extLst>
      <p:ext uri="{BB962C8B-B14F-4D97-AF65-F5344CB8AC3E}">
        <p14:creationId xmlns:p14="http://schemas.microsoft.com/office/powerpoint/2010/main" xmlns="" val="905948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99E048-CD51-4B7D-BC6C-E85A460AE52A}" type="slidenum">
              <a:rPr lang="tr-TR" smtClean="0"/>
              <a:pPr/>
              <a:t>18</a:t>
            </a:fld>
            <a:endParaRPr lang="tr-TR" dirty="0"/>
          </a:p>
        </p:txBody>
      </p:sp>
    </p:spTree>
    <p:extLst>
      <p:ext uri="{BB962C8B-B14F-4D97-AF65-F5344CB8AC3E}">
        <p14:creationId xmlns:p14="http://schemas.microsoft.com/office/powerpoint/2010/main" xmlns="" val="637996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99E048-CD51-4B7D-BC6C-E85A460AE52A}" type="slidenum">
              <a:rPr lang="tr-TR" smtClean="0"/>
              <a:pPr/>
              <a:t>19</a:t>
            </a:fld>
            <a:endParaRPr lang="tr-TR" dirty="0"/>
          </a:p>
        </p:txBody>
      </p:sp>
    </p:spTree>
    <p:extLst>
      <p:ext uri="{BB962C8B-B14F-4D97-AF65-F5344CB8AC3E}">
        <p14:creationId xmlns:p14="http://schemas.microsoft.com/office/powerpoint/2010/main" xmlns="" val="3472806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20</a:t>
            </a:fld>
            <a:endParaRPr lang="fr-FR"/>
          </a:p>
        </p:txBody>
      </p:sp>
    </p:spTree>
    <p:extLst>
      <p:ext uri="{BB962C8B-B14F-4D97-AF65-F5344CB8AC3E}">
        <p14:creationId xmlns:p14="http://schemas.microsoft.com/office/powerpoint/2010/main" xmlns="" val="568300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22</a:t>
            </a:fld>
            <a:endParaRPr lang="fr-FR"/>
          </a:p>
        </p:txBody>
      </p:sp>
    </p:spTree>
    <p:extLst>
      <p:ext uri="{BB962C8B-B14F-4D97-AF65-F5344CB8AC3E}">
        <p14:creationId xmlns:p14="http://schemas.microsoft.com/office/powerpoint/2010/main" xmlns="" val="3566307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23</a:t>
            </a:fld>
            <a:endParaRPr lang="fr-FR"/>
          </a:p>
        </p:txBody>
      </p:sp>
    </p:spTree>
    <p:extLst>
      <p:ext uri="{BB962C8B-B14F-4D97-AF65-F5344CB8AC3E}">
        <p14:creationId xmlns:p14="http://schemas.microsoft.com/office/powerpoint/2010/main" xmlns="" val="3895948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24</a:t>
            </a:fld>
            <a:endParaRPr lang="fr-FR"/>
          </a:p>
        </p:txBody>
      </p:sp>
    </p:spTree>
    <p:extLst>
      <p:ext uri="{BB962C8B-B14F-4D97-AF65-F5344CB8AC3E}">
        <p14:creationId xmlns:p14="http://schemas.microsoft.com/office/powerpoint/2010/main" xmlns="" val="2296016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199E048-CD51-4B7D-BC6C-E85A460AE52A}" type="slidenum">
              <a:rPr lang="tr-TR" smtClean="0"/>
              <a:pPr/>
              <a:t>3</a:t>
            </a:fld>
            <a:endParaRPr lang="tr-TR" dirty="0"/>
          </a:p>
        </p:txBody>
      </p:sp>
    </p:spTree>
    <p:extLst>
      <p:ext uri="{BB962C8B-B14F-4D97-AF65-F5344CB8AC3E}">
        <p14:creationId xmlns:p14="http://schemas.microsoft.com/office/powerpoint/2010/main" xmlns="" val="156581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25</a:t>
            </a:fld>
            <a:endParaRPr lang="fr-FR"/>
          </a:p>
        </p:txBody>
      </p:sp>
    </p:spTree>
    <p:extLst>
      <p:ext uri="{BB962C8B-B14F-4D97-AF65-F5344CB8AC3E}">
        <p14:creationId xmlns:p14="http://schemas.microsoft.com/office/powerpoint/2010/main" xmlns="" val="398479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26</a:t>
            </a:fld>
            <a:endParaRPr lang="fr-FR"/>
          </a:p>
        </p:txBody>
      </p:sp>
    </p:spTree>
    <p:extLst>
      <p:ext uri="{BB962C8B-B14F-4D97-AF65-F5344CB8AC3E}">
        <p14:creationId xmlns:p14="http://schemas.microsoft.com/office/powerpoint/2010/main" xmlns="" val="537353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27</a:t>
            </a:fld>
            <a:endParaRPr lang="fr-FR"/>
          </a:p>
        </p:txBody>
      </p:sp>
    </p:spTree>
    <p:extLst>
      <p:ext uri="{BB962C8B-B14F-4D97-AF65-F5344CB8AC3E}">
        <p14:creationId xmlns:p14="http://schemas.microsoft.com/office/powerpoint/2010/main" xmlns="" val="2659347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99E048-CD51-4B7D-BC6C-E85A460AE52A}" type="slidenum">
              <a:rPr lang="tr-TR" smtClean="0"/>
              <a:pPr/>
              <a:t>29</a:t>
            </a:fld>
            <a:endParaRPr lang="tr-TR" dirty="0"/>
          </a:p>
        </p:txBody>
      </p:sp>
    </p:spTree>
    <p:extLst>
      <p:ext uri="{BB962C8B-B14F-4D97-AF65-F5344CB8AC3E}">
        <p14:creationId xmlns:p14="http://schemas.microsoft.com/office/powerpoint/2010/main" xmlns="" val="3328082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99E048-CD51-4B7D-BC6C-E85A460AE52A}" type="slidenum">
              <a:rPr lang="tr-TR" smtClean="0"/>
              <a:pPr/>
              <a:t>30</a:t>
            </a:fld>
            <a:endParaRPr lang="tr-TR" dirty="0"/>
          </a:p>
        </p:txBody>
      </p:sp>
    </p:spTree>
    <p:extLst>
      <p:ext uri="{BB962C8B-B14F-4D97-AF65-F5344CB8AC3E}">
        <p14:creationId xmlns:p14="http://schemas.microsoft.com/office/powerpoint/2010/main" xmlns="" val="3330828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31</a:t>
            </a:fld>
            <a:endParaRPr lang="fr-FR"/>
          </a:p>
        </p:txBody>
      </p:sp>
    </p:spTree>
    <p:extLst>
      <p:ext uri="{BB962C8B-B14F-4D97-AF65-F5344CB8AC3E}">
        <p14:creationId xmlns:p14="http://schemas.microsoft.com/office/powerpoint/2010/main" xmlns="" val="2560080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32</a:t>
            </a:fld>
            <a:endParaRPr lang="fr-FR"/>
          </a:p>
        </p:txBody>
      </p:sp>
    </p:spTree>
    <p:extLst>
      <p:ext uri="{BB962C8B-B14F-4D97-AF65-F5344CB8AC3E}">
        <p14:creationId xmlns:p14="http://schemas.microsoft.com/office/powerpoint/2010/main" xmlns="" val="3102663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34</a:t>
            </a:fld>
            <a:endParaRPr lang="fr-FR"/>
          </a:p>
        </p:txBody>
      </p:sp>
    </p:spTree>
    <p:extLst>
      <p:ext uri="{BB962C8B-B14F-4D97-AF65-F5344CB8AC3E}">
        <p14:creationId xmlns:p14="http://schemas.microsoft.com/office/powerpoint/2010/main" xmlns="" val="1354604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35</a:t>
            </a:fld>
            <a:endParaRPr lang="fr-FR"/>
          </a:p>
        </p:txBody>
      </p:sp>
    </p:spTree>
    <p:extLst>
      <p:ext uri="{BB962C8B-B14F-4D97-AF65-F5344CB8AC3E}">
        <p14:creationId xmlns:p14="http://schemas.microsoft.com/office/powerpoint/2010/main" xmlns="" val="3700737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36</a:t>
            </a:fld>
            <a:endParaRPr lang="fr-FR"/>
          </a:p>
        </p:txBody>
      </p:sp>
    </p:spTree>
    <p:extLst>
      <p:ext uri="{BB962C8B-B14F-4D97-AF65-F5344CB8AC3E}">
        <p14:creationId xmlns:p14="http://schemas.microsoft.com/office/powerpoint/2010/main" xmlns="" val="4208684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199E048-CD51-4B7D-BC6C-E85A460AE52A}" type="slidenum">
              <a:rPr lang="tr-TR" smtClean="0"/>
              <a:pPr/>
              <a:t>5</a:t>
            </a:fld>
            <a:endParaRPr lang="tr-TR" dirty="0"/>
          </a:p>
        </p:txBody>
      </p:sp>
    </p:spTree>
    <p:extLst>
      <p:ext uri="{BB962C8B-B14F-4D97-AF65-F5344CB8AC3E}">
        <p14:creationId xmlns:p14="http://schemas.microsoft.com/office/powerpoint/2010/main" xmlns="" val="4012376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37</a:t>
            </a:fld>
            <a:endParaRPr lang="fr-FR"/>
          </a:p>
        </p:txBody>
      </p:sp>
    </p:spTree>
    <p:extLst>
      <p:ext uri="{BB962C8B-B14F-4D97-AF65-F5344CB8AC3E}">
        <p14:creationId xmlns:p14="http://schemas.microsoft.com/office/powerpoint/2010/main" xmlns="" val="3448324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38</a:t>
            </a:fld>
            <a:endParaRPr lang="fr-FR"/>
          </a:p>
        </p:txBody>
      </p:sp>
    </p:spTree>
    <p:extLst>
      <p:ext uri="{BB962C8B-B14F-4D97-AF65-F5344CB8AC3E}">
        <p14:creationId xmlns:p14="http://schemas.microsoft.com/office/powerpoint/2010/main" xmlns="" val="498950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39</a:t>
            </a:fld>
            <a:endParaRPr lang="fr-FR"/>
          </a:p>
        </p:txBody>
      </p:sp>
    </p:spTree>
    <p:extLst>
      <p:ext uri="{BB962C8B-B14F-4D97-AF65-F5344CB8AC3E}">
        <p14:creationId xmlns:p14="http://schemas.microsoft.com/office/powerpoint/2010/main" xmlns="" val="16498940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40</a:t>
            </a:fld>
            <a:endParaRPr lang="fr-FR"/>
          </a:p>
        </p:txBody>
      </p:sp>
    </p:spTree>
    <p:extLst>
      <p:ext uri="{BB962C8B-B14F-4D97-AF65-F5344CB8AC3E}">
        <p14:creationId xmlns:p14="http://schemas.microsoft.com/office/powerpoint/2010/main" xmlns="" val="887518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41</a:t>
            </a:fld>
            <a:endParaRPr lang="fr-FR"/>
          </a:p>
        </p:txBody>
      </p:sp>
    </p:spTree>
    <p:extLst>
      <p:ext uri="{BB962C8B-B14F-4D97-AF65-F5344CB8AC3E}">
        <p14:creationId xmlns:p14="http://schemas.microsoft.com/office/powerpoint/2010/main" xmlns="" val="1341523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42</a:t>
            </a:fld>
            <a:endParaRPr lang="fr-FR"/>
          </a:p>
        </p:txBody>
      </p:sp>
    </p:spTree>
    <p:extLst>
      <p:ext uri="{BB962C8B-B14F-4D97-AF65-F5344CB8AC3E}">
        <p14:creationId xmlns:p14="http://schemas.microsoft.com/office/powerpoint/2010/main" xmlns="" val="3979135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43</a:t>
            </a:fld>
            <a:endParaRPr lang="fr-FR"/>
          </a:p>
        </p:txBody>
      </p:sp>
    </p:spTree>
    <p:extLst>
      <p:ext uri="{BB962C8B-B14F-4D97-AF65-F5344CB8AC3E}">
        <p14:creationId xmlns:p14="http://schemas.microsoft.com/office/powerpoint/2010/main" xmlns="" val="93714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44</a:t>
            </a:fld>
            <a:endParaRPr lang="fr-FR"/>
          </a:p>
        </p:txBody>
      </p:sp>
    </p:spTree>
    <p:extLst>
      <p:ext uri="{BB962C8B-B14F-4D97-AF65-F5344CB8AC3E}">
        <p14:creationId xmlns:p14="http://schemas.microsoft.com/office/powerpoint/2010/main" xmlns="" val="3177404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46</a:t>
            </a:fld>
            <a:endParaRPr lang="fr-FR"/>
          </a:p>
        </p:txBody>
      </p:sp>
    </p:spTree>
    <p:extLst>
      <p:ext uri="{BB962C8B-B14F-4D97-AF65-F5344CB8AC3E}">
        <p14:creationId xmlns:p14="http://schemas.microsoft.com/office/powerpoint/2010/main" xmlns="" val="198121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47</a:t>
            </a:fld>
            <a:endParaRPr lang="fr-FR"/>
          </a:p>
        </p:txBody>
      </p:sp>
    </p:spTree>
    <p:extLst>
      <p:ext uri="{BB962C8B-B14F-4D97-AF65-F5344CB8AC3E}">
        <p14:creationId xmlns:p14="http://schemas.microsoft.com/office/powerpoint/2010/main" xmlns="" val="297812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199E048-CD51-4B7D-BC6C-E85A460AE52A}" type="slidenum">
              <a:rPr lang="tr-TR" smtClean="0"/>
              <a:pPr/>
              <a:t>6</a:t>
            </a:fld>
            <a:endParaRPr lang="tr-TR" dirty="0"/>
          </a:p>
        </p:txBody>
      </p:sp>
    </p:spTree>
    <p:extLst>
      <p:ext uri="{BB962C8B-B14F-4D97-AF65-F5344CB8AC3E}">
        <p14:creationId xmlns:p14="http://schemas.microsoft.com/office/powerpoint/2010/main" xmlns="" val="2047741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48</a:t>
            </a:fld>
            <a:endParaRPr lang="fr-FR"/>
          </a:p>
        </p:txBody>
      </p:sp>
    </p:spTree>
    <p:extLst>
      <p:ext uri="{BB962C8B-B14F-4D97-AF65-F5344CB8AC3E}">
        <p14:creationId xmlns:p14="http://schemas.microsoft.com/office/powerpoint/2010/main" xmlns="" val="27766179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49</a:t>
            </a:fld>
            <a:endParaRPr lang="fr-FR"/>
          </a:p>
        </p:txBody>
      </p:sp>
    </p:spTree>
    <p:extLst>
      <p:ext uri="{BB962C8B-B14F-4D97-AF65-F5344CB8AC3E}">
        <p14:creationId xmlns:p14="http://schemas.microsoft.com/office/powerpoint/2010/main" xmlns="" val="12145401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50</a:t>
            </a:fld>
            <a:endParaRPr lang="fr-FR"/>
          </a:p>
        </p:txBody>
      </p:sp>
    </p:spTree>
    <p:extLst>
      <p:ext uri="{BB962C8B-B14F-4D97-AF65-F5344CB8AC3E}">
        <p14:creationId xmlns:p14="http://schemas.microsoft.com/office/powerpoint/2010/main" xmlns="" val="13233618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51</a:t>
            </a:fld>
            <a:endParaRPr lang="fr-FR"/>
          </a:p>
        </p:txBody>
      </p:sp>
    </p:spTree>
    <p:extLst>
      <p:ext uri="{BB962C8B-B14F-4D97-AF65-F5344CB8AC3E}">
        <p14:creationId xmlns:p14="http://schemas.microsoft.com/office/powerpoint/2010/main" xmlns="" val="29921893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52</a:t>
            </a:fld>
            <a:endParaRPr lang="fr-FR"/>
          </a:p>
        </p:txBody>
      </p:sp>
    </p:spTree>
    <p:extLst>
      <p:ext uri="{BB962C8B-B14F-4D97-AF65-F5344CB8AC3E}">
        <p14:creationId xmlns:p14="http://schemas.microsoft.com/office/powerpoint/2010/main" xmlns="" val="1903319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53</a:t>
            </a:fld>
            <a:endParaRPr lang="fr-FR"/>
          </a:p>
        </p:txBody>
      </p:sp>
    </p:spTree>
    <p:extLst>
      <p:ext uri="{BB962C8B-B14F-4D97-AF65-F5344CB8AC3E}">
        <p14:creationId xmlns:p14="http://schemas.microsoft.com/office/powerpoint/2010/main" xmlns="" val="6830924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54</a:t>
            </a:fld>
            <a:endParaRPr lang="fr-FR"/>
          </a:p>
        </p:txBody>
      </p:sp>
    </p:spTree>
    <p:extLst>
      <p:ext uri="{BB962C8B-B14F-4D97-AF65-F5344CB8AC3E}">
        <p14:creationId xmlns:p14="http://schemas.microsoft.com/office/powerpoint/2010/main" xmlns="" val="20677765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55</a:t>
            </a:fld>
            <a:endParaRPr lang="fr-FR"/>
          </a:p>
        </p:txBody>
      </p:sp>
    </p:spTree>
    <p:extLst>
      <p:ext uri="{BB962C8B-B14F-4D97-AF65-F5344CB8AC3E}">
        <p14:creationId xmlns:p14="http://schemas.microsoft.com/office/powerpoint/2010/main" xmlns="" val="15933301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56</a:t>
            </a:fld>
            <a:endParaRPr lang="fr-FR"/>
          </a:p>
        </p:txBody>
      </p:sp>
    </p:spTree>
    <p:extLst>
      <p:ext uri="{BB962C8B-B14F-4D97-AF65-F5344CB8AC3E}">
        <p14:creationId xmlns:p14="http://schemas.microsoft.com/office/powerpoint/2010/main" xmlns="" val="20695411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57</a:t>
            </a:fld>
            <a:endParaRPr lang="fr-FR"/>
          </a:p>
        </p:txBody>
      </p:sp>
    </p:spTree>
    <p:extLst>
      <p:ext uri="{BB962C8B-B14F-4D97-AF65-F5344CB8AC3E}">
        <p14:creationId xmlns:p14="http://schemas.microsoft.com/office/powerpoint/2010/main" xmlns="" val="2805083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199E048-CD51-4B7D-BC6C-E85A460AE52A}" type="slidenum">
              <a:rPr lang="tr-TR" smtClean="0"/>
              <a:pPr/>
              <a:t>7</a:t>
            </a:fld>
            <a:endParaRPr lang="tr-TR" dirty="0"/>
          </a:p>
        </p:txBody>
      </p:sp>
    </p:spTree>
    <p:extLst>
      <p:ext uri="{BB962C8B-B14F-4D97-AF65-F5344CB8AC3E}">
        <p14:creationId xmlns:p14="http://schemas.microsoft.com/office/powerpoint/2010/main" xmlns="" val="18573594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58</a:t>
            </a:fld>
            <a:endParaRPr lang="fr-FR"/>
          </a:p>
        </p:txBody>
      </p:sp>
    </p:spTree>
    <p:extLst>
      <p:ext uri="{BB962C8B-B14F-4D97-AF65-F5344CB8AC3E}">
        <p14:creationId xmlns:p14="http://schemas.microsoft.com/office/powerpoint/2010/main" xmlns="" val="35355594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59</a:t>
            </a:fld>
            <a:endParaRPr lang="fr-FR"/>
          </a:p>
        </p:txBody>
      </p:sp>
    </p:spTree>
    <p:extLst>
      <p:ext uri="{BB962C8B-B14F-4D97-AF65-F5344CB8AC3E}">
        <p14:creationId xmlns:p14="http://schemas.microsoft.com/office/powerpoint/2010/main" xmlns="" val="6694852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60</a:t>
            </a:fld>
            <a:endParaRPr lang="fr-FR"/>
          </a:p>
        </p:txBody>
      </p:sp>
    </p:spTree>
    <p:extLst>
      <p:ext uri="{BB962C8B-B14F-4D97-AF65-F5344CB8AC3E}">
        <p14:creationId xmlns:p14="http://schemas.microsoft.com/office/powerpoint/2010/main" xmlns="" val="13166981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61</a:t>
            </a:fld>
            <a:endParaRPr lang="fr-FR"/>
          </a:p>
        </p:txBody>
      </p:sp>
    </p:spTree>
    <p:extLst>
      <p:ext uri="{BB962C8B-B14F-4D97-AF65-F5344CB8AC3E}">
        <p14:creationId xmlns:p14="http://schemas.microsoft.com/office/powerpoint/2010/main" xmlns="" val="31469425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62</a:t>
            </a:fld>
            <a:endParaRPr lang="fr-FR"/>
          </a:p>
        </p:txBody>
      </p:sp>
    </p:spTree>
    <p:extLst>
      <p:ext uri="{BB962C8B-B14F-4D97-AF65-F5344CB8AC3E}">
        <p14:creationId xmlns:p14="http://schemas.microsoft.com/office/powerpoint/2010/main" xmlns="" val="38071971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63</a:t>
            </a:fld>
            <a:endParaRPr lang="fr-FR"/>
          </a:p>
        </p:txBody>
      </p:sp>
    </p:spTree>
    <p:extLst>
      <p:ext uri="{BB962C8B-B14F-4D97-AF65-F5344CB8AC3E}">
        <p14:creationId xmlns:p14="http://schemas.microsoft.com/office/powerpoint/2010/main" xmlns="" val="39087950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64</a:t>
            </a:fld>
            <a:endParaRPr lang="fr-FR"/>
          </a:p>
        </p:txBody>
      </p:sp>
    </p:spTree>
    <p:extLst>
      <p:ext uri="{BB962C8B-B14F-4D97-AF65-F5344CB8AC3E}">
        <p14:creationId xmlns:p14="http://schemas.microsoft.com/office/powerpoint/2010/main" xmlns="" val="40534510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65</a:t>
            </a:fld>
            <a:endParaRPr lang="fr-FR"/>
          </a:p>
        </p:txBody>
      </p:sp>
    </p:spTree>
    <p:extLst>
      <p:ext uri="{BB962C8B-B14F-4D97-AF65-F5344CB8AC3E}">
        <p14:creationId xmlns:p14="http://schemas.microsoft.com/office/powerpoint/2010/main" xmlns="" val="23165726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66</a:t>
            </a:fld>
            <a:endParaRPr lang="fr-FR"/>
          </a:p>
        </p:txBody>
      </p:sp>
    </p:spTree>
    <p:extLst>
      <p:ext uri="{BB962C8B-B14F-4D97-AF65-F5344CB8AC3E}">
        <p14:creationId xmlns:p14="http://schemas.microsoft.com/office/powerpoint/2010/main" xmlns="" val="38908432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67</a:t>
            </a:fld>
            <a:endParaRPr lang="fr-FR"/>
          </a:p>
        </p:txBody>
      </p:sp>
    </p:spTree>
    <p:extLst>
      <p:ext uri="{BB962C8B-B14F-4D97-AF65-F5344CB8AC3E}">
        <p14:creationId xmlns:p14="http://schemas.microsoft.com/office/powerpoint/2010/main" xmlns="" val="1083928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199E048-CD51-4B7D-BC6C-E85A460AE52A}" type="slidenum">
              <a:rPr lang="tr-TR" smtClean="0"/>
              <a:pPr/>
              <a:t>9</a:t>
            </a:fld>
            <a:endParaRPr lang="tr-TR" dirty="0"/>
          </a:p>
        </p:txBody>
      </p:sp>
    </p:spTree>
    <p:extLst>
      <p:ext uri="{BB962C8B-B14F-4D97-AF65-F5344CB8AC3E}">
        <p14:creationId xmlns:p14="http://schemas.microsoft.com/office/powerpoint/2010/main" xmlns="" val="15964365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69</a:t>
            </a:fld>
            <a:endParaRPr lang="fr-FR"/>
          </a:p>
        </p:txBody>
      </p:sp>
    </p:spTree>
    <p:extLst>
      <p:ext uri="{BB962C8B-B14F-4D97-AF65-F5344CB8AC3E}">
        <p14:creationId xmlns:p14="http://schemas.microsoft.com/office/powerpoint/2010/main" xmlns="" val="8448910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70</a:t>
            </a:fld>
            <a:endParaRPr lang="fr-FR"/>
          </a:p>
        </p:txBody>
      </p:sp>
    </p:spTree>
    <p:extLst>
      <p:ext uri="{BB962C8B-B14F-4D97-AF65-F5344CB8AC3E}">
        <p14:creationId xmlns:p14="http://schemas.microsoft.com/office/powerpoint/2010/main" xmlns="" val="42523434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71</a:t>
            </a:fld>
            <a:endParaRPr lang="fr-FR"/>
          </a:p>
        </p:txBody>
      </p:sp>
    </p:spTree>
    <p:extLst>
      <p:ext uri="{BB962C8B-B14F-4D97-AF65-F5344CB8AC3E}">
        <p14:creationId xmlns:p14="http://schemas.microsoft.com/office/powerpoint/2010/main" xmlns="" val="18921480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72</a:t>
            </a:fld>
            <a:endParaRPr lang="fr-FR"/>
          </a:p>
        </p:txBody>
      </p:sp>
    </p:spTree>
    <p:extLst>
      <p:ext uri="{BB962C8B-B14F-4D97-AF65-F5344CB8AC3E}">
        <p14:creationId xmlns:p14="http://schemas.microsoft.com/office/powerpoint/2010/main" xmlns="" val="10758325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73</a:t>
            </a:fld>
            <a:endParaRPr lang="fr-FR"/>
          </a:p>
        </p:txBody>
      </p:sp>
    </p:spTree>
    <p:extLst>
      <p:ext uri="{BB962C8B-B14F-4D97-AF65-F5344CB8AC3E}">
        <p14:creationId xmlns:p14="http://schemas.microsoft.com/office/powerpoint/2010/main" xmlns="" val="17474157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74</a:t>
            </a:fld>
            <a:endParaRPr lang="fr-FR"/>
          </a:p>
        </p:txBody>
      </p:sp>
    </p:spTree>
    <p:extLst>
      <p:ext uri="{BB962C8B-B14F-4D97-AF65-F5344CB8AC3E}">
        <p14:creationId xmlns:p14="http://schemas.microsoft.com/office/powerpoint/2010/main" xmlns="" val="19228402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75</a:t>
            </a:fld>
            <a:endParaRPr lang="fr-FR"/>
          </a:p>
        </p:txBody>
      </p:sp>
    </p:spTree>
    <p:extLst>
      <p:ext uri="{BB962C8B-B14F-4D97-AF65-F5344CB8AC3E}">
        <p14:creationId xmlns:p14="http://schemas.microsoft.com/office/powerpoint/2010/main" xmlns="" val="38934971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76</a:t>
            </a:fld>
            <a:endParaRPr lang="fr-FR"/>
          </a:p>
        </p:txBody>
      </p:sp>
    </p:spTree>
    <p:extLst>
      <p:ext uri="{BB962C8B-B14F-4D97-AF65-F5344CB8AC3E}">
        <p14:creationId xmlns:p14="http://schemas.microsoft.com/office/powerpoint/2010/main" xmlns="" val="4203762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77</a:t>
            </a:fld>
            <a:endParaRPr lang="fr-FR"/>
          </a:p>
        </p:txBody>
      </p:sp>
    </p:spTree>
    <p:extLst>
      <p:ext uri="{BB962C8B-B14F-4D97-AF65-F5344CB8AC3E}">
        <p14:creationId xmlns:p14="http://schemas.microsoft.com/office/powerpoint/2010/main" xmlns="" val="40280862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79</a:t>
            </a:fld>
            <a:endParaRPr lang="fr-FR"/>
          </a:p>
        </p:txBody>
      </p:sp>
    </p:spTree>
    <p:extLst>
      <p:ext uri="{BB962C8B-B14F-4D97-AF65-F5344CB8AC3E}">
        <p14:creationId xmlns:p14="http://schemas.microsoft.com/office/powerpoint/2010/main" xmlns="" val="1328489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199E048-CD51-4B7D-BC6C-E85A460AE52A}" type="slidenum">
              <a:rPr lang="tr-TR" smtClean="0"/>
              <a:pPr/>
              <a:t>10</a:t>
            </a:fld>
            <a:endParaRPr lang="tr-TR" dirty="0"/>
          </a:p>
        </p:txBody>
      </p:sp>
    </p:spTree>
    <p:extLst>
      <p:ext uri="{BB962C8B-B14F-4D97-AF65-F5344CB8AC3E}">
        <p14:creationId xmlns:p14="http://schemas.microsoft.com/office/powerpoint/2010/main" xmlns="" val="25390858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80</a:t>
            </a:fld>
            <a:endParaRPr lang="fr-FR"/>
          </a:p>
        </p:txBody>
      </p:sp>
    </p:spTree>
    <p:extLst>
      <p:ext uri="{BB962C8B-B14F-4D97-AF65-F5344CB8AC3E}">
        <p14:creationId xmlns:p14="http://schemas.microsoft.com/office/powerpoint/2010/main" xmlns="" val="27259055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81</a:t>
            </a:fld>
            <a:endParaRPr lang="fr-FR"/>
          </a:p>
        </p:txBody>
      </p:sp>
    </p:spTree>
    <p:extLst>
      <p:ext uri="{BB962C8B-B14F-4D97-AF65-F5344CB8AC3E}">
        <p14:creationId xmlns:p14="http://schemas.microsoft.com/office/powerpoint/2010/main" xmlns="" val="25418636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A36260-5AD1-4E4D-8889-AE1357FDC04F}" type="slidenum">
              <a:rPr lang="fr-FR" smtClean="0"/>
              <a:pPr/>
              <a:t>82</a:t>
            </a:fld>
            <a:endParaRPr lang="fr-FR"/>
          </a:p>
        </p:txBody>
      </p:sp>
    </p:spTree>
    <p:extLst>
      <p:ext uri="{BB962C8B-B14F-4D97-AF65-F5344CB8AC3E}">
        <p14:creationId xmlns:p14="http://schemas.microsoft.com/office/powerpoint/2010/main" xmlns="" val="314630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199E048-CD51-4B7D-BC6C-E85A460AE52A}" type="slidenum">
              <a:rPr lang="tr-TR" smtClean="0"/>
              <a:pPr/>
              <a:t>12</a:t>
            </a:fld>
            <a:endParaRPr lang="tr-TR" dirty="0"/>
          </a:p>
        </p:txBody>
      </p:sp>
    </p:spTree>
    <p:extLst>
      <p:ext uri="{BB962C8B-B14F-4D97-AF65-F5344CB8AC3E}">
        <p14:creationId xmlns:p14="http://schemas.microsoft.com/office/powerpoint/2010/main" xmlns="" val="3267169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199E048-CD51-4B7D-BC6C-E85A460AE52A}" type="slidenum">
              <a:rPr lang="tr-TR" smtClean="0"/>
              <a:pPr/>
              <a:t>13</a:t>
            </a:fld>
            <a:endParaRPr lang="tr-TR" dirty="0"/>
          </a:p>
        </p:txBody>
      </p:sp>
    </p:spTree>
    <p:extLst>
      <p:ext uri="{BB962C8B-B14F-4D97-AF65-F5344CB8AC3E}">
        <p14:creationId xmlns:p14="http://schemas.microsoft.com/office/powerpoint/2010/main" xmlns="" val="186625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4FD1588-EA13-419D-8813-0EED105164F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02B6C0F6-CC46-41DF-8F9C-A20D0C0229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08C662C7-E4FD-4B62-AB3A-30FD40B6E17D}"/>
              </a:ext>
            </a:extLst>
          </p:cNvPr>
          <p:cNvSpPr>
            <a:spLocks noGrp="1"/>
          </p:cNvSpPr>
          <p:nvPr>
            <p:ph type="dt" sz="half" idx="10"/>
          </p:nvPr>
        </p:nvSpPr>
        <p:spPr/>
        <p:txBody>
          <a:bodyPr/>
          <a:lstStyle/>
          <a:p>
            <a:fld id="{720DED00-85DF-4D6C-A03C-4EE943465A94}" type="datetime1">
              <a:rPr lang="tr-TR" smtClean="0"/>
              <a:pPr/>
              <a:t>4.9.2025</a:t>
            </a:fld>
            <a:endParaRPr lang="fr-FR"/>
          </a:p>
        </p:txBody>
      </p:sp>
      <p:sp>
        <p:nvSpPr>
          <p:cNvPr id="5" name="Espace réservé du pied de page 4">
            <a:extLst>
              <a:ext uri="{FF2B5EF4-FFF2-40B4-BE49-F238E27FC236}">
                <a16:creationId xmlns:a16="http://schemas.microsoft.com/office/drawing/2014/main" xmlns="" id="{456A2467-09A9-48AD-A298-83065F8D9D69}"/>
              </a:ext>
            </a:extLst>
          </p:cNvPr>
          <p:cNvSpPr>
            <a:spLocks noGrp="1"/>
          </p:cNvSpPr>
          <p:nvPr>
            <p:ph type="ftr" sz="quarter" idx="11"/>
          </p:nvPr>
        </p:nvSpPr>
        <p:spPr/>
        <p:txBody>
          <a:bodyPr/>
          <a:lstStyle/>
          <a:p>
            <a:r>
              <a:rPr lang="fr-FR" smtClean="0"/>
              <a:t>Teftiş Kurulu Başkanlığı</a:t>
            </a:r>
            <a:endParaRPr lang="fr-FR"/>
          </a:p>
        </p:txBody>
      </p:sp>
      <p:sp>
        <p:nvSpPr>
          <p:cNvPr id="6" name="Espace réservé du numéro de diapositive 5">
            <a:extLst>
              <a:ext uri="{FF2B5EF4-FFF2-40B4-BE49-F238E27FC236}">
                <a16:creationId xmlns:a16="http://schemas.microsoft.com/office/drawing/2014/main" xmlns="" id="{76A74512-F7C4-47C0-8E59-727EBA8C079A}"/>
              </a:ext>
            </a:extLst>
          </p:cNvPr>
          <p:cNvSpPr>
            <a:spLocks noGrp="1"/>
          </p:cNvSpPr>
          <p:nvPr>
            <p:ph type="sldNum" sz="quarter" idx="12"/>
          </p:nvPr>
        </p:nvSpPr>
        <p:spPr/>
        <p:txBody>
          <a:bodyPr/>
          <a:lstStyle/>
          <a:p>
            <a:fld id="{9137CEAE-32B0-4A04-8F8C-8ACC81803E6B}" type="slidenum">
              <a:rPr lang="fr-FR" smtClean="0"/>
              <a:pPr/>
              <a:t>‹#›</a:t>
            </a:fld>
            <a:endParaRPr lang="fr-FR"/>
          </a:p>
        </p:txBody>
      </p:sp>
    </p:spTree>
    <p:extLst>
      <p:ext uri="{BB962C8B-B14F-4D97-AF65-F5344CB8AC3E}">
        <p14:creationId xmlns:p14="http://schemas.microsoft.com/office/powerpoint/2010/main" xmlns="" val="3904289501"/>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B7FE998-93FF-4BD5-81B6-3258CFEDE9B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65BB44A3-8B37-4CF8-96D7-8E415059E3B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1F8D5EE6-DE23-40AF-B9A4-9EFC520CB5B4}"/>
              </a:ext>
            </a:extLst>
          </p:cNvPr>
          <p:cNvSpPr>
            <a:spLocks noGrp="1"/>
          </p:cNvSpPr>
          <p:nvPr>
            <p:ph type="dt" sz="half" idx="10"/>
          </p:nvPr>
        </p:nvSpPr>
        <p:spPr/>
        <p:txBody>
          <a:bodyPr/>
          <a:lstStyle/>
          <a:p>
            <a:fld id="{A22B45D0-8226-4F8C-8658-D8DB9017FCB4}" type="datetime1">
              <a:rPr lang="tr-TR" smtClean="0"/>
              <a:pPr/>
              <a:t>4.9.2025</a:t>
            </a:fld>
            <a:endParaRPr lang="fr-FR"/>
          </a:p>
        </p:txBody>
      </p:sp>
      <p:sp>
        <p:nvSpPr>
          <p:cNvPr id="5" name="Espace réservé du pied de page 4">
            <a:extLst>
              <a:ext uri="{FF2B5EF4-FFF2-40B4-BE49-F238E27FC236}">
                <a16:creationId xmlns:a16="http://schemas.microsoft.com/office/drawing/2014/main" xmlns="" id="{61EB394F-8DCD-4B34-9F93-F63BA05A7B64}"/>
              </a:ext>
            </a:extLst>
          </p:cNvPr>
          <p:cNvSpPr>
            <a:spLocks noGrp="1"/>
          </p:cNvSpPr>
          <p:nvPr>
            <p:ph type="ftr" sz="quarter" idx="11"/>
          </p:nvPr>
        </p:nvSpPr>
        <p:spPr/>
        <p:txBody>
          <a:bodyPr/>
          <a:lstStyle/>
          <a:p>
            <a:r>
              <a:rPr lang="fr-FR" smtClean="0"/>
              <a:t>Teftiş Kurulu Başkanlığı</a:t>
            </a:r>
            <a:endParaRPr lang="fr-FR"/>
          </a:p>
        </p:txBody>
      </p:sp>
      <p:sp>
        <p:nvSpPr>
          <p:cNvPr id="6" name="Espace réservé du numéro de diapositive 5">
            <a:extLst>
              <a:ext uri="{FF2B5EF4-FFF2-40B4-BE49-F238E27FC236}">
                <a16:creationId xmlns:a16="http://schemas.microsoft.com/office/drawing/2014/main" xmlns="" id="{7867BD06-840E-4287-81D7-64FDEF652884}"/>
              </a:ext>
            </a:extLst>
          </p:cNvPr>
          <p:cNvSpPr>
            <a:spLocks noGrp="1"/>
          </p:cNvSpPr>
          <p:nvPr>
            <p:ph type="sldNum" sz="quarter" idx="12"/>
          </p:nvPr>
        </p:nvSpPr>
        <p:spPr/>
        <p:txBody>
          <a:bodyPr/>
          <a:lstStyle/>
          <a:p>
            <a:fld id="{9137CEAE-32B0-4A04-8F8C-8ACC81803E6B}" type="slidenum">
              <a:rPr lang="fr-FR" smtClean="0"/>
              <a:pPr/>
              <a:t>‹#›</a:t>
            </a:fld>
            <a:endParaRPr lang="fr-FR"/>
          </a:p>
        </p:txBody>
      </p:sp>
    </p:spTree>
    <p:extLst>
      <p:ext uri="{BB962C8B-B14F-4D97-AF65-F5344CB8AC3E}">
        <p14:creationId xmlns:p14="http://schemas.microsoft.com/office/powerpoint/2010/main" xmlns="" val="2092020588"/>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1F8B58F8-1D33-47AA-A656-1ED121E5FFF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F6E56700-9DA1-4C26-AAAB-76A61ACCACF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CD1354B8-496E-49F1-B0CA-CA6D7F3A1237}"/>
              </a:ext>
            </a:extLst>
          </p:cNvPr>
          <p:cNvSpPr>
            <a:spLocks noGrp="1"/>
          </p:cNvSpPr>
          <p:nvPr>
            <p:ph type="dt" sz="half" idx="10"/>
          </p:nvPr>
        </p:nvSpPr>
        <p:spPr/>
        <p:txBody>
          <a:bodyPr/>
          <a:lstStyle/>
          <a:p>
            <a:fld id="{6D474F86-9A05-4400-8BDA-6E7FED81769C}" type="datetime1">
              <a:rPr lang="tr-TR" smtClean="0"/>
              <a:pPr/>
              <a:t>4.9.2025</a:t>
            </a:fld>
            <a:endParaRPr lang="fr-FR"/>
          </a:p>
        </p:txBody>
      </p:sp>
      <p:sp>
        <p:nvSpPr>
          <p:cNvPr id="5" name="Espace réservé du pied de page 4">
            <a:extLst>
              <a:ext uri="{FF2B5EF4-FFF2-40B4-BE49-F238E27FC236}">
                <a16:creationId xmlns:a16="http://schemas.microsoft.com/office/drawing/2014/main" xmlns="" id="{D21C665D-09EC-4D9D-BD51-5A00A1A36079}"/>
              </a:ext>
            </a:extLst>
          </p:cNvPr>
          <p:cNvSpPr>
            <a:spLocks noGrp="1"/>
          </p:cNvSpPr>
          <p:nvPr>
            <p:ph type="ftr" sz="quarter" idx="11"/>
          </p:nvPr>
        </p:nvSpPr>
        <p:spPr/>
        <p:txBody>
          <a:bodyPr/>
          <a:lstStyle/>
          <a:p>
            <a:r>
              <a:rPr lang="fr-FR" smtClean="0"/>
              <a:t>Teftiş Kurulu Başkanlığı</a:t>
            </a:r>
            <a:endParaRPr lang="fr-FR"/>
          </a:p>
        </p:txBody>
      </p:sp>
      <p:sp>
        <p:nvSpPr>
          <p:cNvPr id="6" name="Espace réservé du numéro de diapositive 5">
            <a:extLst>
              <a:ext uri="{FF2B5EF4-FFF2-40B4-BE49-F238E27FC236}">
                <a16:creationId xmlns:a16="http://schemas.microsoft.com/office/drawing/2014/main" xmlns="" id="{D9030B81-7623-4FF2-BA62-A8FCB9684D0C}"/>
              </a:ext>
            </a:extLst>
          </p:cNvPr>
          <p:cNvSpPr>
            <a:spLocks noGrp="1"/>
          </p:cNvSpPr>
          <p:nvPr>
            <p:ph type="sldNum" sz="quarter" idx="12"/>
          </p:nvPr>
        </p:nvSpPr>
        <p:spPr/>
        <p:txBody>
          <a:bodyPr/>
          <a:lstStyle/>
          <a:p>
            <a:fld id="{9137CEAE-32B0-4A04-8F8C-8ACC81803E6B}" type="slidenum">
              <a:rPr lang="fr-FR" smtClean="0"/>
              <a:pPr/>
              <a:t>‹#›</a:t>
            </a:fld>
            <a:endParaRPr lang="fr-FR"/>
          </a:p>
        </p:txBody>
      </p:sp>
    </p:spTree>
    <p:extLst>
      <p:ext uri="{BB962C8B-B14F-4D97-AF65-F5344CB8AC3E}">
        <p14:creationId xmlns:p14="http://schemas.microsoft.com/office/powerpoint/2010/main" xmlns="" val="2885068057"/>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80600852-3E85-4862-A27C-541B0557D564}" type="datetime1">
              <a:rPr lang="tr-TR" smtClean="0"/>
              <a:pPr/>
              <a:t>4.9.2025</a:t>
            </a:fld>
            <a:endParaRPr lang="fr-FR" dirty="0"/>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a:t>
            </a:fld>
            <a:endParaRPr lang="fr-FR" dirty="0"/>
          </a:p>
        </p:txBody>
      </p:sp>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911426" y="452674"/>
            <a:ext cx="3967033" cy="3594201"/>
          </a:xfrm>
          <a:prstGeom prst="rect">
            <a:avLst/>
          </a:prstGeom>
        </p:spPr>
      </p:pic>
      <p:pic>
        <p:nvPicPr>
          <p:cNvPr id="14" name="Image 13"/>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960001" y="5119607"/>
            <a:ext cx="3190951" cy="1200000"/>
          </a:xfrm>
          <a:prstGeom prst="rect">
            <a:avLst/>
          </a:prstGeom>
        </p:spPr>
      </p:pic>
    </p:spTree>
    <p:extLst>
      <p:ext uri="{BB962C8B-B14F-4D97-AF65-F5344CB8AC3E}">
        <p14:creationId xmlns:p14="http://schemas.microsoft.com/office/powerpoint/2010/main" xmlns="" val="2292096763"/>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vl1pPr>
          </a:lstStyle>
          <a:p>
            <a:pPr algn="r"/>
            <a:fld id="{CFC1A9E1-1B97-40DC-A4F4-0589A721E4E0}" type="datetime1">
              <a:rPr lang="tr-TR" cap="all" smtClean="0"/>
              <a:pPr algn="r"/>
              <a:t>4.9.2025</a:t>
            </a:fld>
            <a:endParaRPr lang="fr-FR" cap="all" dirty="0"/>
          </a:p>
        </p:txBody>
      </p:sp>
      <p:sp>
        <p:nvSpPr>
          <p:cNvPr id="3" name="Espace réservé du pied de page 2"/>
          <p:cNvSpPr>
            <a:spLocks noGrp="1"/>
          </p:cNvSpPr>
          <p:nvPr>
            <p:ph type="ftr" sz="quarter" idx="11"/>
          </p:nvPr>
        </p:nvSpPr>
        <p:spPr bwMode="gray"/>
        <p:txBody>
          <a:bodyPr/>
          <a:lstStyle/>
          <a:p>
            <a:r>
              <a:rPr lang="fr-FR" smtClean="0"/>
              <a:t>Teftiş Kurulu Başkanlığı</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a:t>
            </a:fld>
            <a:endParaRPr lang="fr-FR" dirty="0"/>
          </a:p>
        </p:txBody>
      </p:sp>
      <p:sp>
        <p:nvSpPr>
          <p:cNvPr id="11" name="Espace réservé du texte 10"/>
          <p:cNvSpPr>
            <a:spLocks noGrp="1"/>
          </p:cNvSpPr>
          <p:nvPr>
            <p:ph type="body" sz="quarter" idx="13" hasCustomPrompt="1"/>
          </p:nvPr>
        </p:nvSpPr>
        <p:spPr bwMode="gray">
          <a:xfrm>
            <a:off x="480000" y="3128061"/>
            <a:ext cx="11232000" cy="2769600"/>
          </a:xfrm>
        </p:spPr>
        <p:txBody>
          <a:bodyPr/>
          <a:lstStyle>
            <a:lvl1pPr>
              <a:lnSpc>
                <a:spcPct val="90000"/>
              </a:lnSpc>
              <a:spcAft>
                <a:spcPts val="0"/>
              </a:spcAft>
              <a:defRPr sz="4333" b="1" cap="all" baseline="0"/>
            </a:lvl1pPr>
            <a:lvl2pPr marL="0" indent="0">
              <a:spcBef>
                <a:spcPts val="667"/>
              </a:spcBef>
              <a:spcAft>
                <a:spcPts val="0"/>
              </a:spcAft>
              <a:buNone/>
              <a:defRPr sz="2467"/>
            </a:lvl2pPr>
          </a:lstStyle>
          <a:p>
            <a:pPr lvl="0"/>
            <a:r>
              <a:rPr lang="fr-FR" dirty="0"/>
              <a:t>Titre</a:t>
            </a:r>
          </a:p>
          <a:p>
            <a:pPr lvl="1"/>
            <a:r>
              <a:rPr lang="fr-FR" dirty="0"/>
              <a:t>Sous-titre</a:t>
            </a: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480000" y="240000"/>
            <a:ext cx="6720747" cy="2072093"/>
          </a:xfrm>
          <a:prstGeom prst="rect">
            <a:avLst/>
          </a:prstGeom>
        </p:spPr>
      </p:pic>
    </p:spTree>
    <p:extLst>
      <p:ext uri="{BB962C8B-B14F-4D97-AF65-F5344CB8AC3E}">
        <p14:creationId xmlns:p14="http://schemas.microsoft.com/office/powerpoint/2010/main" xmlns="" val="3759376428"/>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fld id="{5EFD1613-C175-4880-9A19-1A7D3CE32F9A}" type="datetime1">
              <a:rPr lang="tr-TR" cap="all" smtClean="0"/>
              <a:pPr algn="r"/>
              <a:t>4.9.2025</a:t>
            </a:fld>
            <a:endParaRPr lang="fr-FR" cap="all" dirty="0"/>
          </a:p>
        </p:txBody>
      </p:sp>
      <p:sp>
        <p:nvSpPr>
          <p:cNvPr id="4" name="Espace réservé du pied de page 3"/>
          <p:cNvSpPr>
            <a:spLocks noGrp="1"/>
          </p:cNvSpPr>
          <p:nvPr>
            <p:ph type="ftr" sz="quarter" idx="11"/>
          </p:nvPr>
        </p:nvSpPr>
        <p:spPr bwMode="gray"/>
        <p:txBody>
          <a:bodyPr/>
          <a:lstStyle/>
          <a:p>
            <a:r>
              <a:rPr lang="fr-FR" smtClean="0"/>
              <a:t>Teftiş Kurulu Başkanlığı</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a:t>
            </a:fld>
            <a:endParaRPr lang="fr-FR" dirty="0"/>
          </a:p>
        </p:txBody>
      </p:sp>
      <p:sp>
        <p:nvSpPr>
          <p:cNvPr id="8" name="Espace réservé du texte 7"/>
          <p:cNvSpPr>
            <a:spLocks noGrp="1"/>
          </p:cNvSpPr>
          <p:nvPr>
            <p:ph type="body" sz="quarter" idx="13" hasCustomPrompt="1"/>
          </p:nvPr>
        </p:nvSpPr>
        <p:spPr bwMode="gray">
          <a:xfrm>
            <a:off x="479997" y="2522624"/>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xmlns="" val="2045853526"/>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12192000" cy="58752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527987" indent="-527987">
              <a:buFont typeface="+mj-lt"/>
              <a:buAutoNum type="arabicPeriod"/>
              <a:defRPr sz="4333"/>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fld id="{4A62CAAC-812A-43C4-BA5D-F45C091DE444}" type="datetime1">
              <a:rPr lang="tr-TR" cap="all" smtClean="0"/>
              <a:pPr algn="r"/>
              <a:t>4.9.2025</a:t>
            </a:fld>
            <a:endParaRPr lang="fr-FR" cap="all" dirty="0"/>
          </a:p>
        </p:txBody>
      </p:sp>
      <p:sp>
        <p:nvSpPr>
          <p:cNvPr id="4" name="Espace réservé du pied de page 3"/>
          <p:cNvSpPr>
            <a:spLocks noGrp="1"/>
          </p:cNvSpPr>
          <p:nvPr>
            <p:ph type="ftr" sz="quarter" idx="11"/>
          </p:nvPr>
        </p:nvSpPr>
        <p:spPr bwMode="gray"/>
        <p:txBody>
          <a:bodyPr/>
          <a:lstStyle/>
          <a:p>
            <a:r>
              <a:rPr lang="fr-FR" smtClean="0"/>
              <a:t>Teftiş Kurulu Başkanlığı</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a:t>
            </a:fld>
            <a:endParaRPr lang="fr-FR" dirty="0"/>
          </a:p>
        </p:txBody>
      </p:sp>
    </p:spTree>
    <p:extLst>
      <p:ext uri="{BB962C8B-B14F-4D97-AF65-F5344CB8AC3E}">
        <p14:creationId xmlns:p14="http://schemas.microsoft.com/office/powerpoint/2010/main" xmlns="" val="1474332782"/>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fld id="{FD24F8F4-B85D-4813-BA38-328465C73B13}" type="datetime1">
              <a:rPr lang="tr-TR" cap="all" smtClean="0"/>
              <a:pPr algn="r"/>
              <a:t>4.9.2025</a:t>
            </a:fld>
            <a:endParaRPr lang="fr-FR" cap="all" dirty="0"/>
          </a:p>
        </p:txBody>
      </p:sp>
      <p:sp>
        <p:nvSpPr>
          <p:cNvPr id="4" name="Espace réservé du pied de page 3"/>
          <p:cNvSpPr>
            <a:spLocks noGrp="1"/>
          </p:cNvSpPr>
          <p:nvPr>
            <p:ph type="ftr" sz="quarter" idx="11"/>
          </p:nvPr>
        </p:nvSpPr>
        <p:spPr bwMode="gray"/>
        <p:txBody>
          <a:bodyPr/>
          <a:lstStyle/>
          <a:p>
            <a:r>
              <a:rPr lang="fr-FR" smtClean="0"/>
              <a:t>Teftiş Kurulu Başkanlığı</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a:t>
            </a:fld>
            <a:endParaRPr lang="fr-FR" dirty="0"/>
          </a:p>
        </p:txBody>
      </p:sp>
      <p:sp>
        <p:nvSpPr>
          <p:cNvPr id="10"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xmlns="" val="1751709776"/>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rgbClr val="5BB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333" baseline="0">
                <a:solidFill>
                  <a:srgbClr val="727272"/>
                </a:solidFill>
                <a:latin typeface="Arial"/>
              </a:defRPr>
            </a:lvl1pPr>
          </a:lstStyle>
          <a:p>
            <a:fld id="{A4A00F69-37E4-4179-9CEC-919F88B81B71}" type="datetime1">
              <a:rPr lang="tr-TR" smtClean="0"/>
              <a:pPr/>
              <a:t>4.9.2025</a:t>
            </a:fld>
            <a:endParaRPr lang="en-GB" dirty="0"/>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333" kern="1200" baseline="0">
                <a:solidFill>
                  <a:srgbClr val="727272"/>
                </a:solidFill>
                <a:latin typeface="Arial"/>
              </a:defRPr>
            </a:lvl1pPr>
          </a:lstStyle>
          <a:p>
            <a:r>
              <a:rPr lang="en-GB" smtClean="0"/>
              <a:t>Teftiş Kurulu Başkanlığı</a:t>
            </a:r>
            <a:endParaRPr lang="en-GB" dirty="0"/>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333" baseline="0">
                <a:solidFill>
                  <a:schemeClr val="bg1"/>
                </a:solidFill>
                <a:latin typeface="Arial"/>
              </a:defRPr>
            </a:lvl1pPr>
          </a:lstStyle>
          <a:p>
            <a:fld id="{EB0C47A1-80B7-40BE-9487-726CD8447332}" type="slidenum">
              <a:rPr lang="en-GB" smtClean="0"/>
              <a:pPr/>
              <a:t>‹#›</a:t>
            </a:fld>
            <a:endParaRPr lang="en-GB"/>
          </a:p>
        </p:txBody>
      </p:sp>
      <p:sp>
        <p:nvSpPr>
          <p:cNvPr id="11" name="Title Placeholder 1"/>
          <p:cNvSpPr>
            <a:spLocks noGrp="1"/>
          </p:cNvSpPr>
          <p:nvPr>
            <p:ph type="title" hasCustomPrompt="1"/>
          </p:nvPr>
        </p:nvSpPr>
        <p:spPr>
          <a:xfrm>
            <a:off x="1102459" y="116632"/>
            <a:ext cx="9890084" cy="1022400"/>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Slide title</a:t>
            </a:r>
            <a:br>
              <a:rPr lang="en-US" dirty="0"/>
            </a:br>
            <a:r>
              <a:rPr lang="en-US" dirty="0"/>
              <a:t>Slide title can be extended to two lines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2758" y="191411"/>
            <a:ext cx="947621" cy="947621"/>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10909303" y="281179"/>
            <a:ext cx="1163275" cy="768085"/>
          </a:xfrm>
          <a:prstGeom prst="rect">
            <a:avLst/>
          </a:prstGeom>
        </p:spPr>
      </p:pic>
    </p:spTree>
    <p:extLst>
      <p:ext uri="{BB962C8B-B14F-4D97-AF65-F5344CB8AC3E}">
        <p14:creationId xmlns:p14="http://schemas.microsoft.com/office/powerpoint/2010/main" xmlns="" val="1636702413"/>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200000"/>
            <a:ext cx="11232000" cy="500808"/>
          </a:xfrm>
        </p:spPr>
        <p:txBody>
          <a:bodyPr/>
          <a:lstStyle>
            <a:lvl1pPr>
              <a:defRPr>
                <a:solidFill>
                  <a:schemeClr val="tx2"/>
                </a:solidFill>
              </a:defRPr>
            </a:lvl1pPr>
          </a:lstStyle>
          <a:p>
            <a:r>
              <a:rPr lang="fr-FR" noProof="0" dirty="0"/>
              <a:t>Titre</a:t>
            </a:r>
            <a:endParaRPr lang="fr-FR" dirty="0"/>
          </a:p>
        </p:txBody>
      </p:sp>
      <p:sp>
        <p:nvSpPr>
          <p:cNvPr id="6" name="Espace réservé du pied de page 5"/>
          <p:cNvSpPr>
            <a:spLocks noGrp="1"/>
          </p:cNvSpPr>
          <p:nvPr>
            <p:ph type="ftr" sz="quarter" idx="11"/>
          </p:nvPr>
        </p:nvSpPr>
        <p:spPr bwMode="gray">
          <a:xfrm>
            <a:off x="479997" y="6378000"/>
            <a:ext cx="7872000" cy="480000"/>
          </a:xfrm>
        </p:spPr>
        <p:txBody>
          <a:bodyPr/>
          <a:lstStyle/>
          <a:p>
            <a:r>
              <a:rPr lang="fr-FR" smtClean="0"/>
              <a:t>Teftiş Kurulu Başkanlığı</a:t>
            </a:r>
            <a:endParaRPr lang="fr-FR" dirty="0"/>
          </a:p>
        </p:txBody>
      </p:sp>
      <p:sp>
        <p:nvSpPr>
          <p:cNvPr id="7" name="Espace réservé du numéro de diapositive 6"/>
          <p:cNvSpPr>
            <a:spLocks noGrp="1"/>
          </p:cNvSpPr>
          <p:nvPr>
            <p:ph type="sldNum" sz="quarter" idx="12"/>
          </p:nvPr>
        </p:nvSpPr>
        <p:spPr bwMode="gray">
          <a:xfrm>
            <a:off x="9911997" y="6378000"/>
            <a:ext cx="1800000" cy="480000"/>
          </a:xfrm>
        </p:spPr>
        <p:txBody>
          <a:bodyPr/>
          <a:lstStyle/>
          <a:p>
            <a:fld id="{733122C9-A0B9-462F-8757-0847AD287B63}" type="slidenum">
              <a:rPr lang="fr-FR" smtClean="0"/>
              <a:pPr/>
              <a:t>‹#›</a:t>
            </a:fld>
            <a:endParaRPr lang="fr-FR" dirty="0"/>
          </a:p>
        </p:txBody>
      </p:sp>
      <p:sp>
        <p:nvSpPr>
          <p:cNvPr id="9" name="Espace réservé du contenu 8"/>
          <p:cNvSpPr>
            <a:spLocks noGrp="1"/>
          </p:cNvSpPr>
          <p:nvPr>
            <p:ph sz="quarter" idx="14" hasCustomPrompt="1"/>
          </p:nvPr>
        </p:nvSpPr>
        <p:spPr bwMode="gray">
          <a:xfrm>
            <a:off x="479997" y="1892830"/>
            <a:ext cx="11232000" cy="4224469"/>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xmlns="" val="4167274415"/>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A6D4738-C33F-4060-8FE7-C5B5E7E3105E}" type="datetime1">
              <a:rPr lang="tr-TR" smtClean="0"/>
              <a:pPr/>
              <a:t>4.9.2025</a:t>
            </a:fld>
            <a:endParaRPr lang="fr-FR" dirty="0"/>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a:t>
            </a:fld>
            <a:endParaRPr lang="fr-FR" dirty="0"/>
          </a:p>
        </p:txBody>
      </p:sp>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911426" y="452674"/>
            <a:ext cx="3967033" cy="3594201"/>
          </a:xfrm>
          <a:prstGeom prst="rect">
            <a:avLst/>
          </a:prstGeom>
        </p:spPr>
      </p:pic>
      <p:pic>
        <p:nvPicPr>
          <p:cNvPr id="14" name="Image 13"/>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960001" y="5119607"/>
            <a:ext cx="3190951" cy="1200000"/>
          </a:xfrm>
          <a:prstGeom prst="rect">
            <a:avLst/>
          </a:prstGeom>
        </p:spPr>
      </p:pic>
    </p:spTree>
    <p:extLst>
      <p:ext uri="{BB962C8B-B14F-4D97-AF65-F5344CB8AC3E}">
        <p14:creationId xmlns:p14="http://schemas.microsoft.com/office/powerpoint/2010/main" xmlns="" val="1047859558"/>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87AC84C-D92B-44F6-A085-D54C98C6CA4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5CFB9117-67F2-4645-A8E1-4BC285D5A9A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485FB03A-CDF0-4845-926F-597FC4AD8566}"/>
              </a:ext>
            </a:extLst>
          </p:cNvPr>
          <p:cNvSpPr>
            <a:spLocks noGrp="1"/>
          </p:cNvSpPr>
          <p:nvPr>
            <p:ph type="dt" sz="half" idx="10"/>
          </p:nvPr>
        </p:nvSpPr>
        <p:spPr/>
        <p:txBody>
          <a:bodyPr/>
          <a:lstStyle/>
          <a:p>
            <a:fld id="{75A9F3AA-5531-4CB5-B9C6-CB2994890A63}" type="datetime1">
              <a:rPr lang="tr-TR" smtClean="0"/>
              <a:pPr/>
              <a:t>4.9.2025</a:t>
            </a:fld>
            <a:endParaRPr lang="fr-FR"/>
          </a:p>
        </p:txBody>
      </p:sp>
      <p:sp>
        <p:nvSpPr>
          <p:cNvPr id="5" name="Espace réservé du pied de page 4">
            <a:extLst>
              <a:ext uri="{FF2B5EF4-FFF2-40B4-BE49-F238E27FC236}">
                <a16:creationId xmlns:a16="http://schemas.microsoft.com/office/drawing/2014/main" xmlns="" id="{32C023AF-9871-43B9-9BA8-4D5F6AA4BFAB}"/>
              </a:ext>
            </a:extLst>
          </p:cNvPr>
          <p:cNvSpPr>
            <a:spLocks noGrp="1"/>
          </p:cNvSpPr>
          <p:nvPr>
            <p:ph type="ftr" sz="quarter" idx="11"/>
          </p:nvPr>
        </p:nvSpPr>
        <p:spPr/>
        <p:txBody>
          <a:bodyPr/>
          <a:lstStyle/>
          <a:p>
            <a:r>
              <a:rPr lang="fr-FR" smtClean="0"/>
              <a:t>Teftiş Kurulu Başkanlığı</a:t>
            </a:r>
            <a:endParaRPr lang="fr-FR"/>
          </a:p>
        </p:txBody>
      </p:sp>
      <p:sp>
        <p:nvSpPr>
          <p:cNvPr id="6" name="Espace réservé du numéro de diapositive 5">
            <a:extLst>
              <a:ext uri="{FF2B5EF4-FFF2-40B4-BE49-F238E27FC236}">
                <a16:creationId xmlns:a16="http://schemas.microsoft.com/office/drawing/2014/main" xmlns="" id="{C00286DD-3AB5-4A10-B2E6-04F7CA2536F5}"/>
              </a:ext>
            </a:extLst>
          </p:cNvPr>
          <p:cNvSpPr>
            <a:spLocks noGrp="1"/>
          </p:cNvSpPr>
          <p:nvPr>
            <p:ph type="sldNum" sz="quarter" idx="12"/>
          </p:nvPr>
        </p:nvSpPr>
        <p:spPr/>
        <p:txBody>
          <a:bodyPr/>
          <a:lstStyle/>
          <a:p>
            <a:fld id="{9137CEAE-32B0-4A04-8F8C-8ACC81803E6B}" type="slidenum">
              <a:rPr lang="fr-FR" smtClean="0"/>
              <a:pPr/>
              <a:t>‹#›</a:t>
            </a:fld>
            <a:endParaRPr lang="fr-FR"/>
          </a:p>
        </p:txBody>
      </p:sp>
    </p:spTree>
    <p:extLst>
      <p:ext uri="{BB962C8B-B14F-4D97-AF65-F5344CB8AC3E}">
        <p14:creationId xmlns:p14="http://schemas.microsoft.com/office/powerpoint/2010/main" xmlns="" val="3045059741"/>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vl1pPr>
          </a:lstStyle>
          <a:p>
            <a:pPr algn="r"/>
            <a:fld id="{8051BC34-F1E9-4785-9AF8-7BD9F838C908}" type="datetime1">
              <a:rPr lang="tr-TR" cap="all" smtClean="0"/>
              <a:pPr algn="r"/>
              <a:t>4.9.2025</a:t>
            </a:fld>
            <a:endParaRPr lang="fr-FR" cap="all" dirty="0"/>
          </a:p>
        </p:txBody>
      </p:sp>
      <p:sp>
        <p:nvSpPr>
          <p:cNvPr id="3" name="Espace réservé du pied de page 2"/>
          <p:cNvSpPr>
            <a:spLocks noGrp="1"/>
          </p:cNvSpPr>
          <p:nvPr>
            <p:ph type="ftr" sz="quarter" idx="11"/>
          </p:nvPr>
        </p:nvSpPr>
        <p:spPr bwMode="gray"/>
        <p:txBody>
          <a:bodyPr/>
          <a:lstStyle/>
          <a:p>
            <a:r>
              <a:rPr lang="fr-FR" smtClean="0"/>
              <a:t>Teftiş Kurulu Başkanlığı</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a:t>
            </a:fld>
            <a:endParaRPr lang="fr-FR" dirty="0"/>
          </a:p>
        </p:txBody>
      </p:sp>
      <p:sp>
        <p:nvSpPr>
          <p:cNvPr id="11" name="Espace réservé du texte 10"/>
          <p:cNvSpPr>
            <a:spLocks noGrp="1"/>
          </p:cNvSpPr>
          <p:nvPr>
            <p:ph type="body" sz="quarter" idx="13" hasCustomPrompt="1"/>
          </p:nvPr>
        </p:nvSpPr>
        <p:spPr bwMode="gray">
          <a:xfrm>
            <a:off x="480000" y="3128061"/>
            <a:ext cx="11232000" cy="2769600"/>
          </a:xfrm>
        </p:spPr>
        <p:txBody>
          <a:bodyPr/>
          <a:lstStyle>
            <a:lvl1pPr>
              <a:lnSpc>
                <a:spcPct val="90000"/>
              </a:lnSpc>
              <a:spcAft>
                <a:spcPts val="0"/>
              </a:spcAft>
              <a:defRPr sz="4333" b="1" cap="all" baseline="0"/>
            </a:lvl1pPr>
            <a:lvl2pPr marL="0" indent="0">
              <a:spcBef>
                <a:spcPts val="667"/>
              </a:spcBef>
              <a:spcAft>
                <a:spcPts val="0"/>
              </a:spcAft>
              <a:buNone/>
              <a:defRPr sz="2467"/>
            </a:lvl2pPr>
          </a:lstStyle>
          <a:p>
            <a:pPr lvl="0"/>
            <a:r>
              <a:rPr lang="fr-FR" dirty="0"/>
              <a:t>Titre</a:t>
            </a:r>
          </a:p>
          <a:p>
            <a:pPr lvl="1"/>
            <a:r>
              <a:rPr lang="fr-FR" dirty="0"/>
              <a:t>Sous-titre</a:t>
            </a:r>
          </a:p>
        </p:txBody>
      </p:sp>
      <p:cxnSp>
        <p:nvCxnSpPr>
          <p:cNvPr id="12" name="Connecteur droit 11"/>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480000" y="240000"/>
            <a:ext cx="6720747" cy="2072093"/>
          </a:xfrm>
          <a:prstGeom prst="rect">
            <a:avLst/>
          </a:prstGeom>
        </p:spPr>
      </p:pic>
    </p:spTree>
    <p:extLst>
      <p:ext uri="{BB962C8B-B14F-4D97-AF65-F5344CB8AC3E}">
        <p14:creationId xmlns:p14="http://schemas.microsoft.com/office/powerpoint/2010/main" xmlns="" val="237122941"/>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fld id="{50A2BE11-E9B8-4578-AF1A-BBF3D7C52698}" type="datetime1">
              <a:rPr lang="tr-TR" cap="all" smtClean="0"/>
              <a:pPr algn="r"/>
              <a:t>4.9.2025</a:t>
            </a:fld>
            <a:endParaRPr lang="fr-FR" cap="all" dirty="0"/>
          </a:p>
        </p:txBody>
      </p:sp>
      <p:sp>
        <p:nvSpPr>
          <p:cNvPr id="4" name="Espace réservé du pied de page 3"/>
          <p:cNvSpPr>
            <a:spLocks noGrp="1"/>
          </p:cNvSpPr>
          <p:nvPr>
            <p:ph type="ftr" sz="quarter" idx="11"/>
          </p:nvPr>
        </p:nvSpPr>
        <p:spPr bwMode="gray"/>
        <p:txBody>
          <a:bodyPr/>
          <a:lstStyle/>
          <a:p>
            <a:r>
              <a:rPr lang="fr-FR" smtClean="0"/>
              <a:t>Teftiş Kurulu Başkanlığı</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a:t>
            </a:fld>
            <a:endParaRPr lang="fr-FR" dirty="0"/>
          </a:p>
        </p:txBody>
      </p:sp>
      <p:sp>
        <p:nvSpPr>
          <p:cNvPr id="8" name="Espace réservé du texte 7"/>
          <p:cNvSpPr>
            <a:spLocks noGrp="1"/>
          </p:cNvSpPr>
          <p:nvPr>
            <p:ph type="body" sz="quarter" idx="13" hasCustomPrompt="1"/>
          </p:nvPr>
        </p:nvSpPr>
        <p:spPr bwMode="gray">
          <a:xfrm>
            <a:off x="479997" y="2522624"/>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xmlns="" val="3672192589"/>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12192000" cy="58752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527987" indent="-527987">
              <a:buFont typeface="+mj-lt"/>
              <a:buAutoNum type="arabicPeriod"/>
              <a:defRPr sz="4333"/>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fld id="{7402C2AC-E405-4641-B116-8A39C8EC8435}" type="datetime1">
              <a:rPr lang="tr-TR" cap="all" smtClean="0"/>
              <a:pPr algn="r"/>
              <a:t>4.9.2025</a:t>
            </a:fld>
            <a:endParaRPr lang="fr-FR" cap="all" dirty="0"/>
          </a:p>
        </p:txBody>
      </p:sp>
      <p:sp>
        <p:nvSpPr>
          <p:cNvPr id="4" name="Espace réservé du pied de page 3"/>
          <p:cNvSpPr>
            <a:spLocks noGrp="1"/>
          </p:cNvSpPr>
          <p:nvPr>
            <p:ph type="ftr" sz="quarter" idx="11"/>
          </p:nvPr>
        </p:nvSpPr>
        <p:spPr bwMode="gray"/>
        <p:txBody>
          <a:bodyPr/>
          <a:lstStyle/>
          <a:p>
            <a:r>
              <a:rPr lang="fr-FR" smtClean="0"/>
              <a:t>Teftiş Kurulu Başkanlığı</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a:t>
            </a:fld>
            <a:endParaRPr lang="fr-FR" dirty="0"/>
          </a:p>
        </p:txBody>
      </p:sp>
    </p:spTree>
    <p:extLst>
      <p:ext uri="{BB962C8B-B14F-4D97-AF65-F5344CB8AC3E}">
        <p14:creationId xmlns:p14="http://schemas.microsoft.com/office/powerpoint/2010/main" xmlns="" val="1044607634"/>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fld id="{487214C9-FAF9-46FF-9AF0-D33070C342B4}" type="datetime1">
              <a:rPr lang="tr-TR" cap="all" smtClean="0"/>
              <a:pPr algn="r"/>
              <a:t>4.9.2025</a:t>
            </a:fld>
            <a:endParaRPr lang="fr-FR" cap="all" dirty="0"/>
          </a:p>
        </p:txBody>
      </p:sp>
      <p:sp>
        <p:nvSpPr>
          <p:cNvPr id="4" name="Espace réservé du pied de page 3"/>
          <p:cNvSpPr>
            <a:spLocks noGrp="1"/>
          </p:cNvSpPr>
          <p:nvPr>
            <p:ph type="ftr" sz="quarter" idx="11"/>
          </p:nvPr>
        </p:nvSpPr>
        <p:spPr bwMode="gray"/>
        <p:txBody>
          <a:bodyPr/>
          <a:lstStyle/>
          <a:p>
            <a:r>
              <a:rPr lang="fr-FR" smtClean="0"/>
              <a:t>Teftiş Kurulu Başkanlığı</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a:t>
            </a:fld>
            <a:endParaRPr lang="fr-FR" dirty="0"/>
          </a:p>
        </p:txBody>
      </p:sp>
      <p:sp>
        <p:nvSpPr>
          <p:cNvPr id="10"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xmlns="" val="535085025"/>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rgbClr val="5BB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333" baseline="0">
                <a:solidFill>
                  <a:srgbClr val="727272"/>
                </a:solidFill>
                <a:latin typeface="Arial"/>
              </a:defRPr>
            </a:lvl1pPr>
          </a:lstStyle>
          <a:p>
            <a:fld id="{DD41388E-4037-4B5D-B702-EE69442F745B}" type="datetime1">
              <a:rPr lang="tr-TR" smtClean="0"/>
              <a:pPr/>
              <a:t>4.9.2025</a:t>
            </a:fld>
            <a:endParaRPr lang="en-GB" dirty="0"/>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333" kern="1200" baseline="0">
                <a:solidFill>
                  <a:srgbClr val="727272"/>
                </a:solidFill>
                <a:latin typeface="Arial"/>
              </a:defRPr>
            </a:lvl1pPr>
          </a:lstStyle>
          <a:p>
            <a:r>
              <a:rPr lang="en-GB" smtClean="0"/>
              <a:t>Teftiş Kurulu Başkanlığı</a:t>
            </a:r>
            <a:endParaRPr lang="en-GB" dirty="0"/>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333" baseline="0">
                <a:solidFill>
                  <a:schemeClr val="bg1"/>
                </a:solidFill>
                <a:latin typeface="Arial"/>
              </a:defRPr>
            </a:lvl1pPr>
          </a:lstStyle>
          <a:p>
            <a:fld id="{EB0C47A1-80B7-40BE-9487-726CD8447332}" type="slidenum">
              <a:rPr lang="en-GB" smtClean="0"/>
              <a:pPr/>
              <a:t>‹#›</a:t>
            </a:fld>
            <a:endParaRPr lang="en-GB"/>
          </a:p>
        </p:txBody>
      </p:sp>
      <p:sp>
        <p:nvSpPr>
          <p:cNvPr id="11" name="Title Placeholder 1"/>
          <p:cNvSpPr>
            <a:spLocks noGrp="1"/>
          </p:cNvSpPr>
          <p:nvPr>
            <p:ph type="title" hasCustomPrompt="1"/>
          </p:nvPr>
        </p:nvSpPr>
        <p:spPr>
          <a:xfrm>
            <a:off x="1102459" y="116632"/>
            <a:ext cx="9890084" cy="1022400"/>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Slide title</a:t>
            </a:r>
            <a:br>
              <a:rPr lang="en-US" dirty="0"/>
            </a:br>
            <a:r>
              <a:rPr lang="en-US" dirty="0"/>
              <a:t>Slide title can be extended to two lines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2758" y="191411"/>
            <a:ext cx="947621" cy="947621"/>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10909303" y="281179"/>
            <a:ext cx="1163275" cy="768085"/>
          </a:xfrm>
          <a:prstGeom prst="rect">
            <a:avLst/>
          </a:prstGeom>
        </p:spPr>
      </p:pic>
    </p:spTree>
    <p:extLst>
      <p:ext uri="{BB962C8B-B14F-4D97-AF65-F5344CB8AC3E}">
        <p14:creationId xmlns:p14="http://schemas.microsoft.com/office/powerpoint/2010/main" xmlns="" val="634352536"/>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200000"/>
            <a:ext cx="11232000" cy="500808"/>
          </a:xfrm>
        </p:spPr>
        <p:txBody>
          <a:bodyPr/>
          <a:lstStyle>
            <a:lvl1pPr>
              <a:defRPr>
                <a:solidFill>
                  <a:schemeClr val="tx2"/>
                </a:solidFill>
              </a:defRPr>
            </a:lvl1pPr>
          </a:lstStyle>
          <a:p>
            <a:r>
              <a:rPr lang="fr-FR" noProof="0" dirty="0"/>
              <a:t>Titre</a:t>
            </a:r>
            <a:endParaRPr lang="fr-FR" dirty="0"/>
          </a:p>
        </p:txBody>
      </p:sp>
      <p:sp>
        <p:nvSpPr>
          <p:cNvPr id="6" name="Espace réservé du pied de page 5"/>
          <p:cNvSpPr>
            <a:spLocks noGrp="1"/>
          </p:cNvSpPr>
          <p:nvPr>
            <p:ph type="ftr" sz="quarter" idx="11"/>
          </p:nvPr>
        </p:nvSpPr>
        <p:spPr bwMode="gray">
          <a:xfrm>
            <a:off x="479997" y="6378000"/>
            <a:ext cx="7872000" cy="480000"/>
          </a:xfrm>
        </p:spPr>
        <p:txBody>
          <a:bodyPr/>
          <a:lstStyle/>
          <a:p>
            <a:r>
              <a:rPr lang="fr-FR" smtClean="0"/>
              <a:t>Teftiş Kurulu Başkanlığı</a:t>
            </a:r>
            <a:endParaRPr lang="fr-FR" dirty="0"/>
          </a:p>
        </p:txBody>
      </p:sp>
      <p:sp>
        <p:nvSpPr>
          <p:cNvPr id="7" name="Espace réservé du numéro de diapositive 6"/>
          <p:cNvSpPr>
            <a:spLocks noGrp="1"/>
          </p:cNvSpPr>
          <p:nvPr>
            <p:ph type="sldNum" sz="quarter" idx="12"/>
          </p:nvPr>
        </p:nvSpPr>
        <p:spPr bwMode="gray">
          <a:xfrm>
            <a:off x="9911997" y="6378000"/>
            <a:ext cx="1800000" cy="480000"/>
          </a:xfrm>
        </p:spPr>
        <p:txBody>
          <a:bodyPr/>
          <a:lstStyle/>
          <a:p>
            <a:fld id="{733122C9-A0B9-462F-8757-0847AD287B63}" type="slidenum">
              <a:rPr lang="fr-FR" smtClean="0"/>
              <a:pPr/>
              <a:t>‹#›</a:t>
            </a:fld>
            <a:endParaRPr lang="fr-FR" dirty="0"/>
          </a:p>
        </p:txBody>
      </p:sp>
      <p:sp>
        <p:nvSpPr>
          <p:cNvPr id="9" name="Espace réservé du contenu 8"/>
          <p:cNvSpPr>
            <a:spLocks noGrp="1"/>
          </p:cNvSpPr>
          <p:nvPr>
            <p:ph sz="quarter" idx="14" hasCustomPrompt="1"/>
          </p:nvPr>
        </p:nvSpPr>
        <p:spPr bwMode="gray">
          <a:xfrm>
            <a:off x="479997" y="1892830"/>
            <a:ext cx="11232000" cy="4224469"/>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xmlns="" val="1429307070"/>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A26DEB38-E7FD-40FC-9EDA-9A39A47C5620}" type="datetime1">
              <a:rPr lang="tr-TR" smtClean="0"/>
              <a:pPr/>
              <a:t>4.9.2025</a:t>
            </a:fld>
            <a:endParaRPr lang="fr-FR" dirty="0"/>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a:t>
            </a:fld>
            <a:endParaRPr lang="fr-FR" dirty="0"/>
          </a:p>
        </p:txBody>
      </p:sp>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911426" y="452674"/>
            <a:ext cx="3967033" cy="3594201"/>
          </a:xfrm>
          <a:prstGeom prst="rect">
            <a:avLst/>
          </a:prstGeom>
        </p:spPr>
      </p:pic>
      <p:pic>
        <p:nvPicPr>
          <p:cNvPr id="14" name="Image 13"/>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960001" y="5119607"/>
            <a:ext cx="3190951" cy="1200000"/>
          </a:xfrm>
          <a:prstGeom prst="rect">
            <a:avLst/>
          </a:prstGeom>
        </p:spPr>
      </p:pic>
    </p:spTree>
    <p:extLst>
      <p:ext uri="{BB962C8B-B14F-4D97-AF65-F5344CB8AC3E}">
        <p14:creationId xmlns:p14="http://schemas.microsoft.com/office/powerpoint/2010/main" xmlns="" val="2971254070"/>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sp>
        <p:nvSpPr>
          <p:cNvPr id="3" name="Espace réservé du pied de page 2"/>
          <p:cNvSpPr>
            <a:spLocks noGrp="1"/>
          </p:cNvSpPr>
          <p:nvPr>
            <p:ph type="ftr" sz="quarter" idx="11"/>
          </p:nvPr>
        </p:nvSpPr>
        <p:spPr bwMode="gray">
          <a:xfrm>
            <a:off x="480000" y="6378000"/>
            <a:ext cx="7872000" cy="480000"/>
          </a:xfrm>
        </p:spPr>
        <p:txBody>
          <a:bodyPr/>
          <a:lstStyle/>
          <a:p>
            <a:r>
              <a:rPr lang="fr-FR" smtClean="0"/>
              <a:t>Teftiş Kurulu Başkanlığı</a:t>
            </a:r>
            <a:endParaRPr lang="fr-FR" dirty="0"/>
          </a:p>
        </p:txBody>
      </p:sp>
      <p:sp>
        <p:nvSpPr>
          <p:cNvPr id="8" name="Espace réservé du numéro de diapositive 7"/>
          <p:cNvSpPr>
            <a:spLocks noGrp="1"/>
          </p:cNvSpPr>
          <p:nvPr>
            <p:ph type="sldNum" sz="quarter" idx="12"/>
          </p:nvPr>
        </p:nvSpPr>
        <p:spPr bwMode="gray">
          <a:xfrm>
            <a:off x="9912000" y="6378000"/>
            <a:ext cx="1800000" cy="480000"/>
          </a:xfrm>
        </p:spPr>
        <p:txBody>
          <a:bodyPr/>
          <a:lstStyle/>
          <a:p>
            <a:fld id="{733122C9-A0B9-462F-8757-0847AD287B63}" type="slidenum">
              <a:rPr lang="fr-FR" smtClean="0"/>
              <a:pPr/>
              <a:t>‹#›</a:t>
            </a:fld>
            <a:endParaRPr lang="fr-FR" dirty="0"/>
          </a:p>
        </p:txBody>
      </p:sp>
      <p:sp>
        <p:nvSpPr>
          <p:cNvPr id="11" name="Espace réservé du texte 10"/>
          <p:cNvSpPr>
            <a:spLocks noGrp="1"/>
          </p:cNvSpPr>
          <p:nvPr>
            <p:ph type="body" sz="quarter" idx="13" hasCustomPrompt="1"/>
          </p:nvPr>
        </p:nvSpPr>
        <p:spPr bwMode="gray">
          <a:xfrm>
            <a:off x="480000" y="3128061"/>
            <a:ext cx="11232000" cy="2769600"/>
          </a:xfrm>
        </p:spPr>
        <p:txBody>
          <a:bodyPr/>
          <a:lstStyle>
            <a:lvl1pPr>
              <a:lnSpc>
                <a:spcPct val="90000"/>
              </a:lnSpc>
              <a:spcAft>
                <a:spcPts val="0"/>
              </a:spcAft>
              <a:defRPr sz="4333" b="1" cap="all" baseline="0">
                <a:solidFill>
                  <a:schemeClr val="tx2"/>
                </a:solidFill>
              </a:defRPr>
            </a:lvl1pPr>
            <a:lvl2pPr marL="0" indent="0">
              <a:spcBef>
                <a:spcPts val="667"/>
              </a:spcBef>
              <a:spcAft>
                <a:spcPts val="0"/>
              </a:spcAft>
              <a:buNone/>
              <a:defRPr sz="2467">
                <a:solidFill>
                  <a:schemeClr val="tx2"/>
                </a:solidFill>
              </a:defRPr>
            </a:lvl2pPr>
          </a:lstStyle>
          <a:p>
            <a:pPr lvl="0"/>
            <a:r>
              <a:rPr lang="fr-FR" dirty="0"/>
              <a:t>Titre</a:t>
            </a:r>
          </a:p>
          <a:p>
            <a:pPr lvl="1"/>
            <a:r>
              <a:rPr lang="fr-FR" dirty="0"/>
              <a:t>Sous-titre</a:t>
            </a:r>
          </a:p>
        </p:txBody>
      </p:sp>
      <p:cxnSp>
        <p:nvCxnSpPr>
          <p:cNvPr id="12" name="Connecteur droit 11"/>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480000" y="240000"/>
            <a:ext cx="6720747" cy="2072093"/>
          </a:xfrm>
          <a:prstGeom prst="rect">
            <a:avLst/>
          </a:prstGeom>
        </p:spPr>
      </p:pic>
    </p:spTree>
    <p:extLst>
      <p:ext uri="{BB962C8B-B14F-4D97-AF65-F5344CB8AC3E}">
        <p14:creationId xmlns:p14="http://schemas.microsoft.com/office/powerpoint/2010/main" xmlns="" val="3612789783"/>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solidFill>
                  <a:schemeClr val="tx2"/>
                </a:solidFill>
              </a:defRPr>
            </a:lvl1pPr>
          </a:lstStyle>
          <a:p>
            <a:r>
              <a:rPr lang="fr-FR" dirty="0"/>
              <a:t>Titre</a:t>
            </a:r>
          </a:p>
        </p:txBody>
      </p:sp>
      <p:sp>
        <p:nvSpPr>
          <p:cNvPr id="4" name="Espace réservé du pied de page 3"/>
          <p:cNvSpPr>
            <a:spLocks noGrp="1"/>
          </p:cNvSpPr>
          <p:nvPr>
            <p:ph type="ftr" sz="quarter" idx="11"/>
          </p:nvPr>
        </p:nvSpPr>
        <p:spPr bwMode="gray">
          <a:xfrm>
            <a:off x="479997" y="6404673"/>
            <a:ext cx="7872000" cy="480000"/>
          </a:xfrm>
        </p:spPr>
        <p:txBody>
          <a:bodyPr/>
          <a:lstStyle/>
          <a:p>
            <a:r>
              <a:rPr lang="fr-FR" smtClean="0"/>
              <a:t>Teftiş Kurulu Başkanlığı</a:t>
            </a:r>
            <a:endParaRPr lang="fr-FR" dirty="0"/>
          </a:p>
        </p:txBody>
      </p:sp>
      <p:sp>
        <p:nvSpPr>
          <p:cNvPr id="5" name="Espace réservé du numéro de diapositive 4"/>
          <p:cNvSpPr>
            <a:spLocks noGrp="1"/>
          </p:cNvSpPr>
          <p:nvPr>
            <p:ph type="sldNum" sz="quarter" idx="12"/>
          </p:nvPr>
        </p:nvSpPr>
        <p:spPr bwMode="gray">
          <a:xfrm>
            <a:off x="9911999" y="6404673"/>
            <a:ext cx="1800000" cy="480000"/>
          </a:xfrm>
        </p:spPr>
        <p:txBody>
          <a:bodyPr/>
          <a:lstStyle/>
          <a:p>
            <a:fld id="{733122C9-A0B9-462F-8757-0847AD287B63}" type="slidenum">
              <a:rPr lang="fr-FR" smtClean="0"/>
              <a:pPr/>
              <a:t>‹#›</a:t>
            </a:fld>
            <a:endParaRPr lang="fr-FR" dirty="0"/>
          </a:p>
        </p:txBody>
      </p:sp>
      <p:sp>
        <p:nvSpPr>
          <p:cNvPr id="8" name="Espace réservé du texte 7"/>
          <p:cNvSpPr>
            <a:spLocks noGrp="1"/>
          </p:cNvSpPr>
          <p:nvPr>
            <p:ph type="body" sz="quarter" idx="13" hasCustomPrompt="1"/>
          </p:nvPr>
        </p:nvSpPr>
        <p:spPr bwMode="gray">
          <a:xfrm>
            <a:off x="479997" y="2522624"/>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xmlns="" val="3637275053"/>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527987" indent="-527987">
              <a:buFont typeface="+mj-lt"/>
              <a:buAutoNum type="arabicPeriod"/>
              <a:defRPr sz="4333">
                <a:solidFill>
                  <a:schemeClr val="tx2"/>
                </a:solidFill>
              </a:defRPr>
            </a:lvl1pPr>
          </a:lstStyle>
          <a:p>
            <a:r>
              <a:rPr lang="fr-FR" dirty="0"/>
              <a:t>Titre</a:t>
            </a:r>
          </a:p>
        </p:txBody>
      </p:sp>
      <p:sp>
        <p:nvSpPr>
          <p:cNvPr id="4" name="Espace réservé du pied de page 3"/>
          <p:cNvSpPr>
            <a:spLocks noGrp="1"/>
          </p:cNvSpPr>
          <p:nvPr>
            <p:ph type="ftr" sz="quarter" idx="11"/>
          </p:nvPr>
        </p:nvSpPr>
        <p:spPr bwMode="gray">
          <a:xfrm>
            <a:off x="479999" y="6404673"/>
            <a:ext cx="7872000" cy="480000"/>
          </a:xfrm>
        </p:spPr>
        <p:txBody>
          <a:bodyPr/>
          <a:lstStyle/>
          <a:p>
            <a:r>
              <a:rPr lang="fr-FR" smtClean="0"/>
              <a:t>Teftiş Kurulu Başkanlığı</a:t>
            </a:r>
            <a:endParaRPr lang="fr-FR" dirty="0"/>
          </a:p>
        </p:txBody>
      </p:sp>
      <p:sp>
        <p:nvSpPr>
          <p:cNvPr id="7" name="Espace réservé du numéro de diapositive 4"/>
          <p:cNvSpPr>
            <a:spLocks noGrp="1"/>
          </p:cNvSpPr>
          <p:nvPr>
            <p:ph type="sldNum" sz="quarter" idx="12"/>
          </p:nvPr>
        </p:nvSpPr>
        <p:spPr bwMode="gray">
          <a:xfrm>
            <a:off x="9911999" y="6404673"/>
            <a:ext cx="1800000" cy="480000"/>
          </a:xfrm>
        </p:spPr>
        <p:txBody>
          <a:bodyPr/>
          <a:lstStyle/>
          <a:p>
            <a:fld id="{733122C9-A0B9-462F-8757-0847AD287B63}" type="slidenum">
              <a:rPr lang="fr-FR" smtClean="0"/>
              <a:pPr/>
              <a:t>‹#›</a:t>
            </a:fld>
            <a:endParaRPr lang="fr-FR" dirty="0"/>
          </a:p>
        </p:txBody>
      </p:sp>
    </p:spTree>
    <p:extLst>
      <p:ext uri="{BB962C8B-B14F-4D97-AF65-F5344CB8AC3E}">
        <p14:creationId xmlns:p14="http://schemas.microsoft.com/office/powerpoint/2010/main" xmlns="" val="3027003911"/>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2E6F435-C2A0-43E0-B877-A7188E059EC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48A27FCC-C7A1-4553-9416-8A9BDCBD39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5AD1FC6B-9690-474A-BB55-9B7020808F39}"/>
              </a:ext>
            </a:extLst>
          </p:cNvPr>
          <p:cNvSpPr>
            <a:spLocks noGrp="1"/>
          </p:cNvSpPr>
          <p:nvPr>
            <p:ph type="dt" sz="half" idx="10"/>
          </p:nvPr>
        </p:nvSpPr>
        <p:spPr/>
        <p:txBody>
          <a:bodyPr/>
          <a:lstStyle/>
          <a:p>
            <a:fld id="{27BD89E8-62A6-4EEA-8B7B-695810B53E14}" type="datetime1">
              <a:rPr lang="tr-TR" smtClean="0"/>
              <a:pPr/>
              <a:t>4.9.2025</a:t>
            </a:fld>
            <a:endParaRPr lang="fr-FR"/>
          </a:p>
        </p:txBody>
      </p:sp>
      <p:sp>
        <p:nvSpPr>
          <p:cNvPr id="5" name="Espace réservé du pied de page 4">
            <a:extLst>
              <a:ext uri="{FF2B5EF4-FFF2-40B4-BE49-F238E27FC236}">
                <a16:creationId xmlns:a16="http://schemas.microsoft.com/office/drawing/2014/main" xmlns="" id="{E5C4074F-4DBE-4FCB-8E6E-F593707878DF}"/>
              </a:ext>
            </a:extLst>
          </p:cNvPr>
          <p:cNvSpPr>
            <a:spLocks noGrp="1"/>
          </p:cNvSpPr>
          <p:nvPr>
            <p:ph type="ftr" sz="quarter" idx="11"/>
          </p:nvPr>
        </p:nvSpPr>
        <p:spPr/>
        <p:txBody>
          <a:bodyPr/>
          <a:lstStyle/>
          <a:p>
            <a:r>
              <a:rPr lang="fr-FR" smtClean="0"/>
              <a:t>Teftiş Kurulu Başkanlığı</a:t>
            </a:r>
            <a:endParaRPr lang="fr-FR"/>
          </a:p>
        </p:txBody>
      </p:sp>
      <p:sp>
        <p:nvSpPr>
          <p:cNvPr id="6" name="Espace réservé du numéro de diapositive 5">
            <a:extLst>
              <a:ext uri="{FF2B5EF4-FFF2-40B4-BE49-F238E27FC236}">
                <a16:creationId xmlns:a16="http://schemas.microsoft.com/office/drawing/2014/main" xmlns="" id="{1FD64DA7-54A3-4856-92D7-6B23438E51B0}"/>
              </a:ext>
            </a:extLst>
          </p:cNvPr>
          <p:cNvSpPr>
            <a:spLocks noGrp="1"/>
          </p:cNvSpPr>
          <p:nvPr>
            <p:ph type="sldNum" sz="quarter" idx="12"/>
          </p:nvPr>
        </p:nvSpPr>
        <p:spPr/>
        <p:txBody>
          <a:bodyPr/>
          <a:lstStyle/>
          <a:p>
            <a:fld id="{9137CEAE-32B0-4A04-8F8C-8ACC81803E6B}" type="slidenum">
              <a:rPr lang="fr-FR" smtClean="0"/>
              <a:pPr/>
              <a:t>‹#›</a:t>
            </a:fld>
            <a:endParaRPr lang="fr-FR"/>
          </a:p>
        </p:txBody>
      </p:sp>
    </p:spTree>
    <p:extLst>
      <p:ext uri="{BB962C8B-B14F-4D97-AF65-F5344CB8AC3E}">
        <p14:creationId xmlns:p14="http://schemas.microsoft.com/office/powerpoint/2010/main" xmlns="" val="148864"/>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solidFill>
                  <a:schemeClr val="tx2"/>
                </a:solidFill>
              </a:defRPr>
            </a:lvl1pPr>
          </a:lstStyle>
          <a:p>
            <a:r>
              <a:rPr lang="fr-FR" dirty="0"/>
              <a:t>Titre</a:t>
            </a:r>
          </a:p>
        </p:txBody>
      </p:sp>
      <p:sp>
        <p:nvSpPr>
          <p:cNvPr id="4" name="Espace réservé du pied de page 3"/>
          <p:cNvSpPr>
            <a:spLocks noGrp="1"/>
          </p:cNvSpPr>
          <p:nvPr>
            <p:ph type="ftr" sz="quarter" idx="11"/>
          </p:nvPr>
        </p:nvSpPr>
        <p:spPr bwMode="gray">
          <a:xfrm>
            <a:off x="479999" y="6378000"/>
            <a:ext cx="7872000" cy="480000"/>
          </a:xfrm>
        </p:spPr>
        <p:txBody>
          <a:bodyPr/>
          <a:lstStyle/>
          <a:p>
            <a:r>
              <a:rPr lang="fr-FR" smtClean="0"/>
              <a:t>Teftiş Kurulu Başkanlığı</a:t>
            </a:r>
            <a:endParaRPr lang="fr-FR" dirty="0"/>
          </a:p>
        </p:txBody>
      </p:sp>
      <p:sp>
        <p:nvSpPr>
          <p:cNvPr id="5" name="Espace réservé du numéro de diapositive 4"/>
          <p:cNvSpPr>
            <a:spLocks noGrp="1"/>
          </p:cNvSpPr>
          <p:nvPr>
            <p:ph type="sldNum" sz="quarter" idx="12"/>
          </p:nvPr>
        </p:nvSpPr>
        <p:spPr bwMode="gray">
          <a:xfrm>
            <a:off x="9911999" y="6378000"/>
            <a:ext cx="1800000" cy="480000"/>
          </a:xfrm>
        </p:spPr>
        <p:txBody>
          <a:bodyPr/>
          <a:lstStyle/>
          <a:p>
            <a:fld id="{733122C9-A0B9-462F-8757-0847AD287B63}" type="slidenum">
              <a:rPr lang="fr-FR" smtClean="0"/>
              <a:pPr/>
              <a:t>‹#›</a:t>
            </a:fld>
            <a:endParaRPr lang="fr-FR" dirty="0"/>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xmlns="" val="3369891276"/>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200000"/>
            <a:ext cx="11232000" cy="500808"/>
          </a:xfrm>
        </p:spPr>
        <p:txBody>
          <a:bodyPr/>
          <a:lstStyle>
            <a:lvl1pPr>
              <a:defRPr>
                <a:solidFill>
                  <a:schemeClr val="tx2"/>
                </a:solidFill>
              </a:defRPr>
            </a:lvl1pPr>
          </a:lstStyle>
          <a:p>
            <a:r>
              <a:rPr lang="fr-FR" noProof="0" dirty="0"/>
              <a:t>Titre</a:t>
            </a:r>
            <a:endParaRPr lang="fr-FR" dirty="0"/>
          </a:p>
        </p:txBody>
      </p:sp>
      <p:sp>
        <p:nvSpPr>
          <p:cNvPr id="6" name="Espace réservé du pied de page 5"/>
          <p:cNvSpPr>
            <a:spLocks noGrp="1"/>
          </p:cNvSpPr>
          <p:nvPr>
            <p:ph type="ftr" sz="quarter" idx="11"/>
          </p:nvPr>
        </p:nvSpPr>
        <p:spPr bwMode="gray">
          <a:xfrm>
            <a:off x="479997" y="6378000"/>
            <a:ext cx="7872000" cy="480000"/>
          </a:xfrm>
        </p:spPr>
        <p:txBody>
          <a:bodyPr/>
          <a:lstStyle/>
          <a:p>
            <a:r>
              <a:rPr lang="fr-FR" smtClean="0"/>
              <a:t>Teftiş Kurulu Başkanlığı</a:t>
            </a:r>
            <a:endParaRPr lang="fr-FR" dirty="0"/>
          </a:p>
        </p:txBody>
      </p:sp>
      <p:sp>
        <p:nvSpPr>
          <p:cNvPr id="7" name="Espace réservé du numéro de diapositive 6"/>
          <p:cNvSpPr>
            <a:spLocks noGrp="1"/>
          </p:cNvSpPr>
          <p:nvPr>
            <p:ph type="sldNum" sz="quarter" idx="12"/>
          </p:nvPr>
        </p:nvSpPr>
        <p:spPr bwMode="gray">
          <a:xfrm>
            <a:off x="9911997" y="6378000"/>
            <a:ext cx="1800000" cy="480000"/>
          </a:xfrm>
        </p:spPr>
        <p:txBody>
          <a:bodyPr/>
          <a:lstStyle/>
          <a:p>
            <a:fld id="{733122C9-A0B9-462F-8757-0847AD287B63}" type="slidenum">
              <a:rPr lang="fr-FR" smtClean="0"/>
              <a:pPr/>
              <a:t>‹#›</a:t>
            </a:fld>
            <a:endParaRPr lang="fr-FR" dirty="0"/>
          </a:p>
        </p:txBody>
      </p:sp>
      <p:sp>
        <p:nvSpPr>
          <p:cNvPr id="9" name="Espace réservé du contenu 8"/>
          <p:cNvSpPr>
            <a:spLocks noGrp="1"/>
          </p:cNvSpPr>
          <p:nvPr>
            <p:ph sz="quarter" idx="14" hasCustomPrompt="1"/>
          </p:nvPr>
        </p:nvSpPr>
        <p:spPr bwMode="gray">
          <a:xfrm>
            <a:off x="479997" y="1892830"/>
            <a:ext cx="11232000" cy="4224469"/>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xmlns="" val="1275459264"/>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4FD1588-EA13-419D-8813-0EED105164F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02B6C0F6-CC46-41DF-8F9C-A20D0C02298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08C662C7-E4FD-4B62-AB3A-30FD40B6E17D}"/>
              </a:ext>
            </a:extLst>
          </p:cNvPr>
          <p:cNvSpPr>
            <a:spLocks noGrp="1"/>
          </p:cNvSpPr>
          <p:nvPr>
            <p:ph type="dt" sz="half" idx="10"/>
          </p:nvPr>
        </p:nvSpPr>
        <p:spPr/>
        <p:txBody>
          <a:bodyPr/>
          <a:lstStyle/>
          <a:p>
            <a:fld id="{CF163636-B5B7-476E-973A-6B121E37A9A7}" type="datetime1">
              <a:rPr lang="tr-TR" smtClean="0"/>
              <a:pPr/>
              <a:t>4.9.2025</a:t>
            </a:fld>
            <a:endParaRPr lang="fr-FR"/>
          </a:p>
        </p:txBody>
      </p:sp>
      <p:sp>
        <p:nvSpPr>
          <p:cNvPr id="5" name="Espace réservé du pied de page 4">
            <a:extLst>
              <a:ext uri="{FF2B5EF4-FFF2-40B4-BE49-F238E27FC236}">
                <a16:creationId xmlns:a16="http://schemas.microsoft.com/office/drawing/2014/main" xmlns="" id="{456A2467-09A9-48AD-A298-83065F8D9D69}"/>
              </a:ext>
            </a:extLst>
          </p:cNvPr>
          <p:cNvSpPr>
            <a:spLocks noGrp="1"/>
          </p:cNvSpPr>
          <p:nvPr>
            <p:ph type="ftr" sz="quarter" idx="11"/>
          </p:nvPr>
        </p:nvSpPr>
        <p:spPr/>
        <p:txBody>
          <a:bodyPr/>
          <a:lstStyle/>
          <a:p>
            <a:r>
              <a:rPr lang="fr-FR" smtClean="0"/>
              <a:t>Teftiş Kurulu Başkanlığı</a:t>
            </a:r>
            <a:endParaRPr lang="fr-FR"/>
          </a:p>
        </p:txBody>
      </p:sp>
      <p:sp>
        <p:nvSpPr>
          <p:cNvPr id="6" name="Espace réservé du numéro de diapositive 5">
            <a:extLst>
              <a:ext uri="{FF2B5EF4-FFF2-40B4-BE49-F238E27FC236}">
                <a16:creationId xmlns:a16="http://schemas.microsoft.com/office/drawing/2014/main" xmlns="" id="{76A74512-F7C4-47C0-8E59-727EBA8C079A}"/>
              </a:ext>
            </a:extLst>
          </p:cNvPr>
          <p:cNvSpPr>
            <a:spLocks noGrp="1"/>
          </p:cNvSpPr>
          <p:nvPr>
            <p:ph type="sldNum" sz="quarter" idx="12"/>
          </p:nvPr>
        </p:nvSpPr>
        <p:spPr/>
        <p:txBody>
          <a:bodyPr/>
          <a:lstStyle/>
          <a:p>
            <a:fld id="{9137CEAE-32B0-4A04-8F8C-8ACC81803E6B}" type="slidenum">
              <a:rPr lang="fr-FR" smtClean="0"/>
              <a:pPr/>
              <a:t>‹#›</a:t>
            </a:fld>
            <a:endParaRPr lang="fr-FR"/>
          </a:p>
        </p:txBody>
      </p:sp>
    </p:spTree>
    <p:extLst>
      <p:ext uri="{BB962C8B-B14F-4D97-AF65-F5344CB8AC3E}">
        <p14:creationId xmlns:p14="http://schemas.microsoft.com/office/powerpoint/2010/main" xmlns="" val="4236641784"/>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ED138A1-61FD-4D53-8777-685E0518FBB4}"/>
              </a:ext>
            </a:extLst>
          </p:cNvPr>
          <p:cNvSpPr>
            <a:spLocks noGrp="1"/>
          </p:cNvSpPr>
          <p:nvPr>
            <p:ph type="dt" sz="half" idx="10"/>
          </p:nvPr>
        </p:nvSpPr>
        <p:spPr/>
        <p:txBody>
          <a:bodyPr/>
          <a:lstStyle/>
          <a:p>
            <a:fld id="{9E61C3C7-1FC4-477A-9F7A-ECA03A02475F}" type="datetime1">
              <a:rPr lang="tr-TR" smtClean="0"/>
              <a:pPr/>
              <a:t>4.9.2025</a:t>
            </a:fld>
            <a:endParaRPr lang="fr-FR"/>
          </a:p>
        </p:txBody>
      </p:sp>
      <p:sp>
        <p:nvSpPr>
          <p:cNvPr id="3" name="Espace réservé du pied de page 2">
            <a:extLst>
              <a:ext uri="{FF2B5EF4-FFF2-40B4-BE49-F238E27FC236}">
                <a16:creationId xmlns:a16="http://schemas.microsoft.com/office/drawing/2014/main" xmlns="" id="{744BAC15-1F44-4154-8426-3BE265FEDEF5}"/>
              </a:ext>
            </a:extLst>
          </p:cNvPr>
          <p:cNvSpPr>
            <a:spLocks noGrp="1"/>
          </p:cNvSpPr>
          <p:nvPr>
            <p:ph type="ftr" sz="quarter" idx="11"/>
          </p:nvPr>
        </p:nvSpPr>
        <p:spPr/>
        <p:txBody>
          <a:bodyPr/>
          <a:lstStyle/>
          <a:p>
            <a:r>
              <a:rPr lang="fr-FR" smtClean="0"/>
              <a:t>Teftiş Kurulu Başkanlığı</a:t>
            </a:r>
            <a:endParaRPr lang="fr-FR"/>
          </a:p>
        </p:txBody>
      </p:sp>
      <p:sp>
        <p:nvSpPr>
          <p:cNvPr id="4" name="Espace réservé du numéro de diapositive 3">
            <a:extLst>
              <a:ext uri="{FF2B5EF4-FFF2-40B4-BE49-F238E27FC236}">
                <a16:creationId xmlns:a16="http://schemas.microsoft.com/office/drawing/2014/main" xmlns="" id="{9B6A5896-B451-4B0D-A63C-861C68210E97}"/>
              </a:ext>
            </a:extLst>
          </p:cNvPr>
          <p:cNvSpPr>
            <a:spLocks noGrp="1"/>
          </p:cNvSpPr>
          <p:nvPr>
            <p:ph type="sldNum" sz="quarter" idx="12"/>
          </p:nvPr>
        </p:nvSpPr>
        <p:spPr/>
        <p:txBody>
          <a:bodyPr/>
          <a:lstStyle/>
          <a:p>
            <a:fld id="{9137CEAE-32B0-4A04-8F8C-8ACC81803E6B}" type="slidenum">
              <a:rPr lang="fr-FR" smtClean="0"/>
              <a:pPr/>
              <a:t>‹#›</a:t>
            </a:fld>
            <a:endParaRPr lang="fr-FR"/>
          </a:p>
        </p:txBody>
      </p:sp>
    </p:spTree>
    <p:extLst>
      <p:ext uri="{BB962C8B-B14F-4D97-AF65-F5344CB8AC3E}">
        <p14:creationId xmlns:p14="http://schemas.microsoft.com/office/powerpoint/2010/main" xmlns="" val="671927383"/>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fld id="{0DF5F8B6-FD8B-4265-871A-C6A46D1B09CC}" type="datetime1">
              <a:rPr lang="tr-TR" cap="all" smtClean="0"/>
              <a:pPr algn="r"/>
              <a:t>4.9.2025</a:t>
            </a:fld>
            <a:endParaRPr lang="fr-FR" cap="all" dirty="0"/>
          </a:p>
        </p:txBody>
      </p:sp>
      <p:sp>
        <p:nvSpPr>
          <p:cNvPr id="4" name="Espace réservé du pied de page 3"/>
          <p:cNvSpPr>
            <a:spLocks noGrp="1"/>
          </p:cNvSpPr>
          <p:nvPr>
            <p:ph type="ftr" sz="quarter" idx="11"/>
          </p:nvPr>
        </p:nvSpPr>
        <p:spPr bwMode="gray"/>
        <p:txBody>
          <a:bodyPr/>
          <a:lstStyle/>
          <a:p>
            <a:r>
              <a:rPr lang="fr-FR" smtClean="0"/>
              <a:t>Teftiş Kurulu Başkanlığı</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a:t>
            </a:fld>
            <a:endParaRPr lang="fr-FR" dirty="0"/>
          </a:p>
        </p:txBody>
      </p:sp>
      <p:sp>
        <p:nvSpPr>
          <p:cNvPr id="10" name="Espace réservé du texte 9"/>
          <p:cNvSpPr>
            <a:spLocks noGrp="1"/>
          </p:cNvSpPr>
          <p:nvPr>
            <p:ph type="body" sz="quarter" idx="13" hasCustomPrompt="1"/>
          </p:nvPr>
        </p:nvSpPr>
        <p:spPr bwMode="gray">
          <a:xfrm>
            <a:off x="4416000" y="240000"/>
            <a:ext cx="7296000" cy="480000"/>
          </a:xfrm>
        </p:spPr>
        <p:txBody>
          <a:bodyPr/>
          <a:lstStyle>
            <a:lvl1pPr marL="143992" indent="-143992" algn="r">
              <a:spcAft>
                <a:spcPts val="0"/>
              </a:spcAft>
              <a:buFont typeface="+mj-lt"/>
              <a:buAutoNum type="arabicPeriod"/>
              <a:defRPr sz="1000" b="1"/>
            </a:lvl1pPr>
            <a:lvl2pPr marL="143992" indent="-143992" algn="r">
              <a:spcBef>
                <a:spcPts val="0"/>
              </a:spcBef>
              <a:spcAft>
                <a:spcPts val="0"/>
              </a:spcAft>
              <a:buFont typeface="+mj-lt"/>
              <a:buAutoNum type="alphaLcPeriod"/>
              <a:defRPr sz="100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xmlns="" val="3502102351"/>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fld id="{9D10E49C-84D2-46FC-B445-BE4B99CA5DD6}" type="datetime1">
              <a:rPr lang="tr-TR" cap="all" smtClean="0"/>
              <a:pPr algn="r"/>
              <a:t>4.9.2025</a:t>
            </a:fld>
            <a:endParaRPr lang="fr-FR" cap="all" dirty="0"/>
          </a:p>
        </p:txBody>
      </p:sp>
      <p:sp>
        <p:nvSpPr>
          <p:cNvPr id="4" name="Espace réservé du pied de page 3"/>
          <p:cNvSpPr>
            <a:spLocks noGrp="1"/>
          </p:cNvSpPr>
          <p:nvPr>
            <p:ph type="ftr" sz="quarter" idx="11"/>
          </p:nvPr>
        </p:nvSpPr>
        <p:spPr bwMode="gray"/>
        <p:txBody>
          <a:bodyPr/>
          <a:lstStyle/>
          <a:p>
            <a:r>
              <a:rPr lang="fr-FR" smtClean="0"/>
              <a:t>Teftiş Kurulu Başkanlığı</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a:t>
            </a:fld>
            <a:endParaRPr lang="fr-FR" dirty="0"/>
          </a:p>
        </p:txBody>
      </p:sp>
      <p:sp>
        <p:nvSpPr>
          <p:cNvPr id="10" name="Espace réservé du texte 9"/>
          <p:cNvSpPr>
            <a:spLocks noGrp="1"/>
          </p:cNvSpPr>
          <p:nvPr>
            <p:ph type="body" sz="quarter" idx="13" hasCustomPrompt="1"/>
          </p:nvPr>
        </p:nvSpPr>
        <p:spPr bwMode="gray">
          <a:xfrm>
            <a:off x="4416000" y="240000"/>
            <a:ext cx="7296000" cy="480000"/>
          </a:xfrm>
        </p:spPr>
        <p:txBody>
          <a:bodyPr/>
          <a:lstStyle>
            <a:lvl1pPr marL="143992" indent="-143992" algn="r">
              <a:spcAft>
                <a:spcPts val="0"/>
              </a:spcAft>
              <a:buFont typeface="+mj-lt"/>
              <a:buAutoNum type="arabicPeriod"/>
              <a:defRPr sz="1000" b="1"/>
            </a:lvl1pPr>
            <a:lvl2pPr marL="143992" indent="-143992" algn="r">
              <a:spcBef>
                <a:spcPts val="0"/>
              </a:spcBef>
              <a:spcAft>
                <a:spcPts val="0"/>
              </a:spcAft>
              <a:buFont typeface="+mj-lt"/>
              <a:buAutoNum type="alphaLcPeriod"/>
              <a:defRPr sz="100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xmlns="" val="1441735855"/>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fld id="{EFDD5B3C-842C-47D7-9A82-46602134ADC5}" type="datetime1">
              <a:rPr lang="tr-TR" cap="all" smtClean="0"/>
              <a:pPr algn="r"/>
              <a:t>4.9.2025</a:t>
            </a:fld>
            <a:endParaRPr lang="fr-FR" cap="all" dirty="0"/>
          </a:p>
        </p:txBody>
      </p:sp>
      <p:sp>
        <p:nvSpPr>
          <p:cNvPr id="4" name="Espace réservé du pied de page 3"/>
          <p:cNvSpPr>
            <a:spLocks noGrp="1"/>
          </p:cNvSpPr>
          <p:nvPr>
            <p:ph type="ftr" sz="quarter" idx="11"/>
          </p:nvPr>
        </p:nvSpPr>
        <p:spPr bwMode="gray"/>
        <p:txBody>
          <a:bodyPr/>
          <a:lstStyle/>
          <a:p>
            <a:r>
              <a:rPr lang="fr-FR" smtClean="0"/>
              <a:t>Teftiş Kurulu Başkanlığı</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a:t>
            </a:fld>
            <a:endParaRPr lang="fr-FR" dirty="0"/>
          </a:p>
        </p:txBody>
      </p:sp>
      <p:sp>
        <p:nvSpPr>
          <p:cNvPr id="10" name="Espace réservé du texte 9"/>
          <p:cNvSpPr>
            <a:spLocks noGrp="1"/>
          </p:cNvSpPr>
          <p:nvPr>
            <p:ph type="body" sz="quarter" idx="13" hasCustomPrompt="1"/>
          </p:nvPr>
        </p:nvSpPr>
        <p:spPr bwMode="gray">
          <a:xfrm>
            <a:off x="4416000" y="240000"/>
            <a:ext cx="7296000" cy="480000"/>
          </a:xfrm>
        </p:spPr>
        <p:txBody>
          <a:bodyPr/>
          <a:lstStyle>
            <a:lvl1pPr marL="143992" indent="-143992" algn="r">
              <a:spcAft>
                <a:spcPts val="0"/>
              </a:spcAft>
              <a:buFont typeface="+mj-lt"/>
              <a:buAutoNum type="arabicPeriod"/>
              <a:defRPr sz="1000" b="1"/>
            </a:lvl1pPr>
            <a:lvl2pPr marL="143992" indent="-143992" algn="r">
              <a:spcBef>
                <a:spcPts val="0"/>
              </a:spcBef>
              <a:spcAft>
                <a:spcPts val="0"/>
              </a:spcAft>
              <a:buFont typeface="+mj-lt"/>
              <a:buAutoNum type="alphaLcPeriod"/>
              <a:defRPr sz="100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xmlns="" val="1083012539"/>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fld id="{5F0D1A5B-4A3F-4299-8178-7CEA37BEEB3B}" type="datetime1">
              <a:rPr lang="tr-TR" cap="all" smtClean="0"/>
              <a:pPr algn="r"/>
              <a:t>4.9.2025</a:t>
            </a:fld>
            <a:endParaRPr lang="fr-FR" cap="all" dirty="0"/>
          </a:p>
        </p:txBody>
      </p:sp>
      <p:sp>
        <p:nvSpPr>
          <p:cNvPr id="4" name="Espace réservé du pied de page 3"/>
          <p:cNvSpPr>
            <a:spLocks noGrp="1"/>
          </p:cNvSpPr>
          <p:nvPr>
            <p:ph type="ftr" sz="quarter" idx="11"/>
          </p:nvPr>
        </p:nvSpPr>
        <p:spPr bwMode="gray"/>
        <p:txBody>
          <a:bodyPr/>
          <a:lstStyle/>
          <a:p>
            <a:r>
              <a:rPr lang="fr-FR" smtClean="0"/>
              <a:t>Teftiş Kurulu Başkanlığı</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a:t>
            </a:fld>
            <a:endParaRPr lang="fr-FR" dirty="0"/>
          </a:p>
        </p:txBody>
      </p:sp>
      <p:sp>
        <p:nvSpPr>
          <p:cNvPr id="10" name="Espace réservé du texte 9"/>
          <p:cNvSpPr>
            <a:spLocks noGrp="1"/>
          </p:cNvSpPr>
          <p:nvPr>
            <p:ph type="body" sz="quarter" idx="13" hasCustomPrompt="1"/>
          </p:nvPr>
        </p:nvSpPr>
        <p:spPr bwMode="gray">
          <a:xfrm>
            <a:off x="4416000" y="240000"/>
            <a:ext cx="7296000" cy="480000"/>
          </a:xfrm>
        </p:spPr>
        <p:txBody>
          <a:bodyPr/>
          <a:lstStyle>
            <a:lvl1pPr marL="143992" indent="-143992" algn="r">
              <a:spcAft>
                <a:spcPts val="0"/>
              </a:spcAft>
              <a:buFont typeface="+mj-lt"/>
              <a:buAutoNum type="arabicPeriod"/>
              <a:defRPr sz="1000" b="1"/>
            </a:lvl1pPr>
            <a:lvl2pPr marL="143992" indent="-143992" algn="r">
              <a:spcBef>
                <a:spcPts val="0"/>
              </a:spcBef>
              <a:spcAft>
                <a:spcPts val="0"/>
              </a:spcAft>
              <a:buFont typeface="+mj-lt"/>
              <a:buAutoNum type="alphaLcPeriod"/>
              <a:defRPr sz="100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xmlns="" val="425116793"/>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fld id="{D3C4081B-5680-4ABE-8674-C5E2CA81B4E4}" type="datetime1">
              <a:rPr lang="tr-TR" cap="all" smtClean="0"/>
              <a:pPr algn="r"/>
              <a:t>4.9.2025</a:t>
            </a:fld>
            <a:endParaRPr lang="fr-FR" cap="all" dirty="0"/>
          </a:p>
        </p:txBody>
      </p:sp>
      <p:sp>
        <p:nvSpPr>
          <p:cNvPr id="4" name="Espace réservé du pied de page 3"/>
          <p:cNvSpPr>
            <a:spLocks noGrp="1"/>
          </p:cNvSpPr>
          <p:nvPr>
            <p:ph type="ftr" sz="quarter" idx="11"/>
          </p:nvPr>
        </p:nvSpPr>
        <p:spPr bwMode="gray"/>
        <p:txBody>
          <a:bodyPr/>
          <a:lstStyle/>
          <a:p>
            <a:r>
              <a:rPr lang="fr-FR" smtClean="0"/>
              <a:t>Teftiş Kurulu Başkanlığı</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a:t>
            </a:fld>
            <a:endParaRPr lang="fr-FR" dirty="0"/>
          </a:p>
        </p:txBody>
      </p:sp>
      <p:sp>
        <p:nvSpPr>
          <p:cNvPr id="10" name="Espace réservé du texte 9"/>
          <p:cNvSpPr>
            <a:spLocks noGrp="1"/>
          </p:cNvSpPr>
          <p:nvPr>
            <p:ph type="body" sz="quarter" idx="13" hasCustomPrompt="1"/>
          </p:nvPr>
        </p:nvSpPr>
        <p:spPr bwMode="gray">
          <a:xfrm>
            <a:off x="4416000" y="240000"/>
            <a:ext cx="7296000" cy="480000"/>
          </a:xfrm>
        </p:spPr>
        <p:txBody>
          <a:bodyPr/>
          <a:lstStyle>
            <a:lvl1pPr marL="143992" indent="-143992" algn="r">
              <a:spcAft>
                <a:spcPts val="0"/>
              </a:spcAft>
              <a:buFont typeface="+mj-lt"/>
              <a:buAutoNum type="arabicPeriod"/>
              <a:defRPr sz="1000" b="1"/>
            </a:lvl1pPr>
            <a:lvl2pPr marL="143992" indent="-143992" algn="r">
              <a:spcBef>
                <a:spcPts val="0"/>
              </a:spcBef>
              <a:spcAft>
                <a:spcPts val="0"/>
              </a:spcAft>
              <a:buFont typeface="+mj-lt"/>
              <a:buAutoNum type="alphaLcPeriod"/>
              <a:defRPr sz="100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xmlns="" val="2017326380"/>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9_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fld id="{197E9DB0-C3FD-40B4-A817-5BDC54753F91}" type="datetime1">
              <a:rPr lang="tr-TR" cap="all" smtClean="0"/>
              <a:pPr algn="r"/>
              <a:t>4.9.2025</a:t>
            </a:fld>
            <a:endParaRPr lang="fr-FR" cap="all" dirty="0"/>
          </a:p>
        </p:txBody>
      </p:sp>
      <p:sp>
        <p:nvSpPr>
          <p:cNvPr id="4" name="Espace réservé du pied de page 3"/>
          <p:cNvSpPr>
            <a:spLocks noGrp="1"/>
          </p:cNvSpPr>
          <p:nvPr>
            <p:ph type="ftr" sz="quarter" idx="11"/>
          </p:nvPr>
        </p:nvSpPr>
        <p:spPr bwMode="gray"/>
        <p:txBody>
          <a:bodyPr/>
          <a:lstStyle/>
          <a:p>
            <a:r>
              <a:rPr lang="fr-FR" smtClean="0"/>
              <a:t>Teftiş Kurulu Başkanlığı</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a:t>
            </a:fld>
            <a:endParaRPr lang="fr-FR" dirty="0"/>
          </a:p>
        </p:txBody>
      </p:sp>
      <p:sp>
        <p:nvSpPr>
          <p:cNvPr id="10" name="Espace réservé du texte 9"/>
          <p:cNvSpPr>
            <a:spLocks noGrp="1"/>
          </p:cNvSpPr>
          <p:nvPr>
            <p:ph type="body" sz="quarter" idx="13" hasCustomPrompt="1"/>
          </p:nvPr>
        </p:nvSpPr>
        <p:spPr bwMode="gray">
          <a:xfrm>
            <a:off x="4416000" y="240000"/>
            <a:ext cx="7296000" cy="480000"/>
          </a:xfrm>
        </p:spPr>
        <p:txBody>
          <a:bodyPr/>
          <a:lstStyle>
            <a:lvl1pPr marL="143992" indent="-143992" algn="r">
              <a:spcAft>
                <a:spcPts val="0"/>
              </a:spcAft>
              <a:buFont typeface="+mj-lt"/>
              <a:buAutoNum type="arabicPeriod"/>
              <a:defRPr sz="1000" b="1"/>
            </a:lvl1pPr>
            <a:lvl2pPr marL="143992" indent="-143992" algn="r">
              <a:spcBef>
                <a:spcPts val="0"/>
              </a:spcBef>
              <a:spcAft>
                <a:spcPts val="0"/>
              </a:spcAft>
              <a:buFont typeface="+mj-lt"/>
              <a:buAutoNum type="alphaLcPeriod"/>
              <a:defRPr sz="100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xmlns="" val="2985377750"/>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53624D7-96F1-4EAB-B1B9-3D9B1217001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3EFD87A4-B26F-4EE4-9069-CBA21057FA9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5EB548D2-61D8-4956-BCBB-026D8ED0DC1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1611275B-2575-4998-BCFC-799774CE59A2}"/>
              </a:ext>
            </a:extLst>
          </p:cNvPr>
          <p:cNvSpPr>
            <a:spLocks noGrp="1"/>
          </p:cNvSpPr>
          <p:nvPr>
            <p:ph type="dt" sz="half" idx="10"/>
          </p:nvPr>
        </p:nvSpPr>
        <p:spPr/>
        <p:txBody>
          <a:bodyPr/>
          <a:lstStyle/>
          <a:p>
            <a:fld id="{23EC91D6-3042-4639-8C48-F290FDE574F9}" type="datetime1">
              <a:rPr lang="tr-TR" smtClean="0"/>
              <a:pPr/>
              <a:t>4.9.2025</a:t>
            </a:fld>
            <a:endParaRPr lang="fr-FR"/>
          </a:p>
        </p:txBody>
      </p:sp>
      <p:sp>
        <p:nvSpPr>
          <p:cNvPr id="6" name="Espace réservé du pied de page 5">
            <a:extLst>
              <a:ext uri="{FF2B5EF4-FFF2-40B4-BE49-F238E27FC236}">
                <a16:creationId xmlns:a16="http://schemas.microsoft.com/office/drawing/2014/main" xmlns="" id="{5EDE546F-12A9-467A-82A9-3A9687638A1D}"/>
              </a:ext>
            </a:extLst>
          </p:cNvPr>
          <p:cNvSpPr>
            <a:spLocks noGrp="1"/>
          </p:cNvSpPr>
          <p:nvPr>
            <p:ph type="ftr" sz="quarter" idx="11"/>
          </p:nvPr>
        </p:nvSpPr>
        <p:spPr/>
        <p:txBody>
          <a:bodyPr/>
          <a:lstStyle/>
          <a:p>
            <a:r>
              <a:rPr lang="fr-FR" smtClean="0"/>
              <a:t>Teftiş Kurulu Başkanlığı</a:t>
            </a:r>
            <a:endParaRPr lang="fr-FR"/>
          </a:p>
        </p:txBody>
      </p:sp>
      <p:sp>
        <p:nvSpPr>
          <p:cNvPr id="7" name="Espace réservé du numéro de diapositive 6">
            <a:extLst>
              <a:ext uri="{FF2B5EF4-FFF2-40B4-BE49-F238E27FC236}">
                <a16:creationId xmlns:a16="http://schemas.microsoft.com/office/drawing/2014/main" xmlns="" id="{C4A4AC1B-8383-4A55-99A5-797740A99EF5}"/>
              </a:ext>
            </a:extLst>
          </p:cNvPr>
          <p:cNvSpPr>
            <a:spLocks noGrp="1"/>
          </p:cNvSpPr>
          <p:nvPr>
            <p:ph type="sldNum" sz="quarter" idx="12"/>
          </p:nvPr>
        </p:nvSpPr>
        <p:spPr/>
        <p:txBody>
          <a:bodyPr/>
          <a:lstStyle/>
          <a:p>
            <a:fld id="{9137CEAE-32B0-4A04-8F8C-8ACC81803E6B}" type="slidenum">
              <a:rPr lang="fr-FR" smtClean="0"/>
              <a:pPr/>
              <a:t>‹#›</a:t>
            </a:fld>
            <a:endParaRPr lang="fr-FR"/>
          </a:p>
        </p:txBody>
      </p:sp>
    </p:spTree>
    <p:extLst>
      <p:ext uri="{BB962C8B-B14F-4D97-AF65-F5344CB8AC3E}">
        <p14:creationId xmlns:p14="http://schemas.microsoft.com/office/powerpoint/2010/main" xmlns="" val="1936621610"/>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200000"/>
            <a:ext cx="11232000" cy="96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lvl1pPr>
              <a:defRPr/>
            </a:lvl1pPr>
          </a:lstStyle>
          <a:p>
            <a:pPr algn="r"/>
            <a:fld id="{F4888B90-398A-4867-BEAE-B0166EA151EB}" type="datetime1">
              <a:rPr lang="tr-TR" cap="all" smtClean="0"/>
              <a:pPr algn="r"/>
              <a:t>4.9.2025</a:t>
            </a:fld>
            <a:endParaRPr lang="fr-FR" cap="all" dirty="0"/>
          </a:p>
        </p:txBody>
      </p:sp>
      <p:sp>
        <p:nvSpPr>
          <p:cNvPr id="6" name="Espace réservé du pied de page 5"/>
          <p:cNvSpPr>
            <a:spLocks noGrp="1"/>
          </p:cNvSpPr>
          <p:nvPr>
            <p:ph type="ftr" sz="quarter" idx="11"/>
          </p:nvPr>
        </p:nvSpPr>
        <p:spPr bwMode="gray"/>
        <p:txBody>
          <a:bodyPr/>
          <a:lstStyle/>
          <a:p>
            <a:r>
              <a:rPr lang="fr-FR" smtClean="0"/>
              <a:t>Teftiş Kurulu Başkanlığı</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a:t>
            </a:fld>
            <a:endParaRPr lang="fr-FR" dirty="0"/>
          </a:p>
        </p:txBody>
      </p:sp>
      <p:sp>
        <p:nvSpPr>
          <p:cNvPr id="9" name="Espace réservé du contenu 8"/>
          <p:cNvSpPr>
            <a:spLocks noGrp="1"/>
          </p:cNvSpPr>
          <p:nvPr>
            <p:ph sz="quarter" idx="14" hasCustomPrompt="1"/>
          </p:nvPr>
        </p:nvSpPr>
        <p:spPr bwMode="gray">
          <a:xfrm>
            <a:off x="479997" y="2448000"/>
            <a:ext cx="11232000" cy="3432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4416000" y="240000"/>
            <a:ext cx="7296000" cy="480000"/>
          </a:xfrm>
        </p:spPr>
        <p:txBody>
          <a:bodyPr/>
          <a:lstStyle>
            <a:lvl1pPr marL="143992" indent="-143992" algn="r">
              <a:spcAft>
                <a:spcPts val="0"/>
              </a:spcAft>
              <a:buFont typeface="+mj-lt"/>
              <a:buAutoNum type="arabicPeriod"/>
              <a:defRPr sz="1000" b="1"/>
            </a:lvl1pPr>
            <a:lvl2pPr marL="143992" indent="-143992" algn="r">
              <a:spcBef>
                <a:spcPts val="0"/>
              </a:spcBef>
              <a:spcAft>
                <a:spcPts val="0"/>
              </a:spcAft>
              <a:buFont typeface="+mj-lt"/>
              <a:buAutoNum type="alphaLcPeriod"/>
              <a:defRPr sz="1000"/>
            </a:lvl2pPr>
          </a:lstStyle>
          <a:p>
            <a:pPr lvl="0"/>
            <a:r>
              <a:rPr lang="fr-FR" dirty="0"/>
              <a:t>Titre</a:t>
            </a:r>
          </a:p>
          <a:p>
            <a:pPr lvl="1"/>
            <a:r>
              <a:rPr lang="fr-FR" dirty="0"/>
              <a:t>Sous-titre</a:t>
            </a:r>
          </a:p>
        </p:txBody>
      </p:sp>
    </p:spTree>
    <p:extLst>
      <p:ext uri="{BB962C8B-B14F-4D97-AF65-F5344CB8AC3E}">
        <p14:creationId xmlns:p14="http://schemas.microsoft.com/office/powerpoint/2010/main" xmlns="" val="1683626886"/>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1FAB0E4-3352-4FF2-A13E-47263D387CB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34BE12E4-10DD-4AED-9625-46DB41440B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2920A4AC-BFA2-42AB-A787-D9B57689F56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A5851B8B-0D56-4A0A-A3B6-57A9AB7FF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2A6DD684-F43E-48BB-AFEB-9D1FE17C4D8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13C24538-AC16-4377-8E6E-41CAB36FB3E2}"/>
              </a:ext>
            </a:extLst>
          </p:cNvPr>
          <p:cNvSpPr>
            <a:spLocks noGrp="1"/>
          </p:cNvSpPr>
          <p:nvPr>
            <p:ph type="dt" sz="half" idx="10"/>
          </p:nvPr>
        </p:nvSpPr>
        <p:spPr/>
        <p:txBody>
          <a:bodyPr/>
          <a:lstStyle/>
          <a:p>
            <a:fld id="{83BFBB42-E0BC-4EED-BA79-A4118C532094}" type="datetime1">
              <a:rPr lang="tr-TR" smtClean="0"/>
              <a:pPr/>
              <a:t>4.9.2025</a:t>
            </a:fld>
            <a:endParaRPr lang="fr-FR"/>
          </a:p>
        </p:txBody>
      </p:sp>
      <p:sp>
        <p:nvSpPr>
          <p:cNvPr id="8" name="Espace réservé du pied de page 7">
            <a:extLst>
              <a:ext uri="{FF2B5EF4-FFF2-40B4-BE49-F238E27FC236}">
                <a16:creationId xmlns:a16="http://schemas.microsoft.com/office/drawing/2014/main" xmlns="" id="{B666A399-FDB6-41A5-8DF3-964A6733EB18}"/>
              </a:ext>
            </a:extLst>
          </p:cNvPr>
          <p:cNvSpPr>
            <a:spLocks noGrp="1"/>
          </p:cNvSpPr>
          <p:nvPr>
            <p:ph type="ftr" sz="quarter" idx="11"/>
          </p:nvPr>
        </p:nvSpPr>
        <p:spPr/>
        <p:txBody>
          <a:bodyPr/>
          <a:lstStyle/>
          <a:p>
            <a:r>
              <a:rPr lang="fr-FR" smtClean="0"/>
              <a:t>Teftiş Kurulu Başkanlığı</a:t>
            </a:r>
            <a:endParaRPr lang="fr-FR"/>
          </a:p>
        </p:txBody>
      </p:sp>
      <p:sp>
        <p:nvSpPr>
          <p:cNvPr id="9" name="Espace réservé du numéro de diapositive 8">
            <a:extLst>
              <a:ext uri="{FF2B5EF4-FFF2-40B4-BE49-F238E27FC236}">
                <a16:creationId xmlns:a16="http://schemas.microsoft.com/office/drawing/2014/main" xmlns="" id="{8059CDA4-F01D-4DED-9A0E-0D9E64566BDA}"/>
              </a:ext>
            </a:extLst>
          </p:cNvPr>
          <p:cNvSpPr>
            <a:spLocks noGrp="1"/>
          </p:cNvSpPr>
          <p:nvPr>
            <p:ph type="sldNum" sz="quarter" idx="12"/>
          </p:nvPr>
        </p:nvSpPr>
        <p:spPr/>
        <p:txBody>
          <a:bodyPr/>
          <a:lstStyle/>
          <a:p>
            <a:fld id="{9137CEAE-32B0-4A04-8F8C-8ACC81803E6B}" type="slidenum">
              <a:rPr lang="fr-FR" smtClean="0"/>
              <a:pPr/>
              <a:t>‹#›</a:t>
            </a:fld>
            <a:endParaRPr lang="fr-FR"/>
          </a:p>
        </p:txBody>
      </p:sp>
    </p:spTree>
    <p:extLst>
      <p:ext uri="{BB962C8B-B14F-4D97-AF65-F5344CB8AC3E}">
        <p14:creationId xmlns:p14="http://schemas.microsoft.com/office/powerpoint/2010/main" xmlns="" val="602921314"/>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FC3B0D-5450-4643-A39E-8AE01970B28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1F1BADDD-D677-4E3F-A0D4-DA5D162DE18E}"/>
              </a:ext>
            </a:extLst>
          </p:cNvPr>
          <p:cNvSpPr>
            <a:spLocks noGrp="1"/>
          </p:cNvSpPr>
          <p:nvPr>
            <p:ph type="dt" sz="half" idx="10"/>
          </p:nvPr>
        </p:nvSpPr>
        <p:spPr/>
        <p:txBody>
          <a:bodyPr/>
          <a:lstStyle/>
          <a:p>
            <a:fld id="{9D8D9FCD-345E-479C-B05C-8AF11C07869C}" type="datetime1">
              <a:rPr lang="tr-TR" smtClean="0"/>
              <a:pPr/>
              <a:t>4.9.2025</a:t>
            </a:fld>
            <a:endParaRPr lang="fr-FR"/>
          </a:p>
        </p:txBody>
      </p:sp>
      <p:sp>
        <p:nvSpPr>
          <p:cNvPr id="4" name="Espace réservé du pied de page 3">
            <a:extLst>
              <a:ext uri="{FF2B5EF4-FFF2-40B4-BE49-F238E27FC236}">
                <a16:creationId xmlns:a16="http://schemas.microsoft.com/office/drawing/2014/main" xmlns="" id="{9F8FBD03-0BC3-4760-82A6-37B1551EB7DD}"/>
              </a:ext>
            </a:extLst>
          </p:cNvPr>
          <p:cNvSpPr>
            <a:spLocks noGrp="1"/>
          </p:cNvSpPr>
          <p:nvPr>
            <p:ph type="ftr" sz="quarter" idx="11"/>
          </p:nvPr>
        </p:nvSpPr>
        <p:spPr/>
        <p:txBody>
          <a:bodyPr/>
          <a:lstStyle/>
          <a:p>
            <a:r>
              <a:rPr lang="fr-FR" smtClean="0"/>
              <a:t>Teftiş Kurulu Başkanlığı</a:t>
            </a:r>
            <a:endParaRPr lang="fr-FR"/>
          </a:p>
        </p:txBody>
      </p:sp>
      <p:sp>
        <p:nvSpPr>
          <p:cNvPr id="5" name="Espace réservé du numéro de diapositive 4">
            <a:extLst>
              <a:ext uri="{FF2B5EF4-FFF2-40B4-BE49-F238E27FC236}">
                <a16:creationId xmlns:a16="http://schemas.microsoft.com/office/drawing/2014/main" xmlns="" id="{AC14586F-CFB4-4676-8644-A80A29426148}"/>
              </a:ext>
            </a:extLst>
          </p:cNvPr>
          <p:cNvSpPr>
            <a:spLocks noGrp="1"/>
          </p:cNvSpPr>
          <p:nvPr>
            <p:ph type="sldNum" sz="quarter" idx="12"/>
          </p:nvPr>
        </p:nvSpPr>
        <p:spPr/>
        <p:txBody>
          <a:bodyPr/>
          <a:lstStyle/>
          <a:p>
            <a:fld id="{9137CEAE-32B0-4A04-8F8C-8ACC81803E6B}" type="slidenum">
              <a:rPr lang="fr-FR" smtClean="0"/>
              <a:pPr/>
              <a:t>‹#›</a:t>
            </a:fld>
            <a:endParaRPr lang="fr-FR"/>
          </a:p>
        </p:txBody>
      </p:sp>
    </p:spTree>
    <p:extLst>
      <p:ext uri="{BB962C8B-B14F-4D97-AF65-F5344CB8AC3E}">
        <p14:creationId xmlns:p14="http://schemas.microsoft.com/office/powerpoint/2010/main" xmlns="" val="1845663518"/>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ED138A1-61FD-4D53-8777-685E0518FBB4}"/>
              </a:ext>
            </a:extLst>
          </p:cNvPr>
          <p:cNvSpPr>
            <a:spLocks noGrp="1"/>
          </p:cNvSpPr>
          <p:nvPr>
            <p:ph type="dt" sz="half" idx="10"/>
          </p:nvPr>
        </p:nvSpPr>
        <p:spPr/>
        <p:txBody>
          <a:bodyPr/>
          <a:lstStyle/>
          <a:p>
            <a:fld id="{C635D566-AFE5-4E7C-B087-31E947C91AE7}" type="datetime1">
              <a:rPr lang="tr-TR" smtClean="0"/>
              <a:pPr/>
              <a:t>4.9.2025</a:t>
            </a:fld>
            <a:endParaRPr lang="fr-FR"/>
          </a:p>
        </p:txBody>
      </p:sp>
      <p:sp>
        <p:nvSpPr>
          <p:cNvPr id="3" name="Espace réservé du pied de page 2">
            <a:extLst>
              <a:ext uri="{FF2B5EF4-FFF2-40B4-BE49-F238E27FC236}">
                <a16:creationId xmlns:a16="http://schemas.microsoft.com/office/drawing/2014/main" xmlns="" id="{744BAC15-1F44-4154-8426-3BE265FEDEF5}"/>
              </a:ext>
            </a:extLst>
          </p:cNvPr>
          <p:cNvSpPr>
            <a:spLocks noGrp="1"/>
          </p:cNvSpPr>
          <p:nvPr>
            <p:ph type="ftr" sz="quarter" idx="11"/>
          </p:nvPr>
        </p:nvSpPr>
        <p:spPr/>
        <p:txBody>
          <a:bodyPr/>
          <a:lstStyle/>
          <a:p>
            <a:r>
              <a:rPr lang="fr-FR" smtClean="0"/>
              <a:t>Teftiş Kurulu Başkanlığı</a:t>
            </a:r>
            <a:endParaRPr lang="fr-FR"/>
          </a:p>
        </p:txBody>
      </p:sp>
      <p:sp>
        <p:nvSpPr>
          <p:cNvPr id="4" name="Espace réservé du numéro de diapositive 3">
            <a:extLst>
              <a:ext uri="{FF2B5EF4-FFF2-40B4-BE49-F238E27FC236}">
                <a16:creationId xmlns:a16="http://schemas.microsoft.com/office/drawing/2014/main" xmlns="" id="{9B6A5896-B451-4B0D-A63C-861C68210E97}"/>
              </a:ext>
            </a:extLst>
          </p:cNvPr>
          <p:cNvSpPr>
            <a:spLocks noGrp="1"/>
          </p:cNvSpPr>
          <p:nvPr>
            <p:ph type="sldNum" sz="quarter" idx="12"/>
          </p:nvPr>
        </p:nvSpPr>
        <p:spPr/>
        <p:txBody>
          <a:bodyPr/>
          <a:lstStyle/>
          <a:p>
            <a:fld id="{9137CEAE-32B0-4A04-8F8C-8ACC81803E6B}" type="slidenum">
              <a:rPr lang="fr-FR" smtClean="0"/>
              <a:pPr/>
              <a:t>‹#›</a:t>
            </a:fld>
            <a:endParaRPr lang="fr-FR"/>
          </a:p>
        </p:txBody>
      </p:sp>
    </p:spTree>
    <p:extLst>
      <p:ext uri="{BB962C8B-B14F-4D97-AF65-F5344CB8AC3E}">
        <p14:creationId xmlns:p14="http://schemas.microsoft.com/office/powerpoint/2010/main" xmlns="" val="585468736"/>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459C92D-F354-49A1-B415-415560F26F7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52DEF12F-3029-45B5-9C1D-51D4DA0B7E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9B8ACBD1-113F-4EC8-A056-D5FE1ACC2F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E0EDF05D-9ACA-4B06-8F9F-1E7F34D2DBB5}"/>
              </a:ext>
            </a:extLst>
          </p:cNvPr>
          <p:cNvSpPr>
            <a:spLocks noGrp="1"/>
          </p:cNvSpPr>
          <p:nvPr>
            <p:ph type="dt" sz="half" idx="10"/>
          </p:nvPr>
        </p:nvSpPr>
        <p:spPr/>
        <p:txBody>
          <a:bodyPr/>
          <a:lstStyle/>
          <a:p>
            <a:fld id="{98F2D7A2-D715-434F-8690-BD05B15CF7B6}" type="datetime1">
              <a:rPr lang="tr-TR" smtClean="0"/>
              <a:pPr/>
              <a:t>4.9.2025</a:t>
            </a:fld>
            <a:endParaRPr lang="fr-FR"/>
          </a:p>
        </p:txBody>
      </p:sp>
      <p:sp>
        <p:nvSpPr>
          <p:cNvPr id="6" name="Espace réservé du pied de page 5">
            <a:extLst>
              <a:ext uri="{FF2B5EF4-FFF2-40B4-BE49-F238E27FC236}">
                <a16:creationId xmlns:a16="http://schemas.microsoft.com/office/drawing/2014/main" xmlns="" id="{D886AC49-93F0-466A-937C-396E0FDB13A3}"/>
              </a:ext>
            </a:extLst>
          </p:cNvPr>
          <p:cNvSpPr>
            <a:spLocks noGrp="1"/>
          </p:cNvSpPr>
          <p:nvPr>
            <p:ph type="ftr" sz="quarter" idx="11"/>
          </p:nvPr>
        </p:nvSpPr>
        <p:spPr/>
        <p:txBody>
          <a:bodyPr/>
          <a:lstStyle/>
          <a:p>
            <a:r>
              <a:rPr lang="fr-FR" smtClean="0"/>
              <a:t>Teftiş Kurulu Başkanlığı</a:t>
            </a:r>
            <a:endParaRPr lang="fr-FR"/>
          </a:p>
        </p:txBody>
      </p:sp>
      <p:sp>
        <p:nvSpPr>
          <p:cNvPr id="7" name="Espace réservé du numéro de diapositive 6">
            <a:extLst>
              <a:ext uri="{FF2B5EF4-FFF2-40B4-BE49-F238E27FC236}">
                <a16:creationId xmlns:a16="http://schemas.microsoft.com/office/drawing/2014/main" xmlns="" id="{EA995705-3A79-49BE-8DF2-DF616AF95592}"/>
              </a:ext>
            </a:extLst>
          </p:cNvPr>
          <p:cNvSpPr>
            <a:spLocks noGrp="1"/>
          </p:cNvSpPr>
          <p:nvPr>
            <p:ph type="sldNum" sz="quarter" idx="12"/>
          </p:nvPr>
        </p:nvSpPr>
        <p:spPr/>
        <p:txBody>
          <a:bodyPr/>
          <a:lstStyle/>
          <a:p>
            <a:fld id="{9137CEAE-32B0-4A04-8F8C-8ACC81803E6B}" type="slidenum">
              <a:rPr lang="fr-FR" smtClean="0"/>
              <a:pPr/>
              <a:t>‹#›</a:t>
            </a:fld>
            <a:endParaRPr lang="fr-FR"/>
          </a:p>
        </p:txBody>
      </p:sp>
    </p:spTree>
    <p:extLst>
      <p:ext uri="{BB962C8B-B14F-4D97-AF65-F5344CB8AC3E}">
        <p14:creationId xmlns:p14="http://schemas.microsoft.com/office/powerpoint/2010/main" xmlns="" val="2724600616"/>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606FD75-92DF-40D7-B867-E88368DA305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686BDD4C-DD57-40C0-84E4-396324AE62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DDF1F55F-A7B0-4A29-BD11-09969F024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9B355D7A-6999-4684-A5B8-8CD0A36B1DAC}"/>
              </a:ext>
            </a:extLst>
          </p:cNvPr>
          <p:cNvSpPr>
            <a:spLocks noGrp="1"/>
          </p:cNvSpPr>
          <p:nvPr>
            <p:ph type="dt" sz="half" idx="10"/>
          </p:nvPr>
        </p:nvSpPr>
        <p:spPr/>
        <p:txBody>
          <a:bodyPr/>
          <a:lstStyle/>
          <a:p>
            <a:fld id="{77F9B3AA-BE48-407A-BBEF-8C0C0C05CE80}" type="datetime1">
              <a:rPr lang="tr-TR" smtClean="0"/>
              <a:pPr/>
              <a:t>4.9.2025</a:t>
            </a:fld>
            <a:endParaRPr lang="fr-FR"/>
          </a:p>
        </p:txBody>
      </p:sp>
      <p:sp>
        <p:nvSpPr>
          <p:cNvPr id="6" name="Espace réservé du pied de page 5">
            <a:extLst>
              <a:ext uri="{FF2B5EF4-FFF2-40B4-BE49-F238E27FC236}">
                <a16:creationId xmlns:a16="http://schemas.microsoft.com/office/drawing/2014/main" xmlns="" id="{C22D60AB-EC4E-4CC7-A92B-1E3142BE41E0}"/>
              </a:ext>
            </a:extLst>
          </p:cNvPr>
          <p:cNvSpPr>
            <a:spLocks noGrp="1"/>
          </p:cNvSpPr>
          <p:nvPr>
            <p:ph type="ftr" sz="quarter" idx="11"/>
          </p:nvPr>
        </p:nvSpPr>
        <p:spPr/>
        <p:txBody>
          <a:bodyPr/>
          <a:lstStyle/>
          <a:p>
            <a:r>
              <a:rPr lang="fr-FR" smtClean="0"/>
              <a:t>Teftiş Kurulu Başkanlığı</a:t>
            </a:r>
            <a:endParaRPr lang="fr-FR"/>
          </a:p>
        </p:txBody>
      </p:sp>
      <p:sp>
        <p:nvSpPr>
          <p:cNvPr id="7" name="Espace réservé du numéro de diapositive 6">
            <a:extLst>
              <a:ext uri="{FF2B5EF4-FFF2-40B4-BE49-F238E27FC236}">
                <a16:creationId xmlns:a16="http://schemas.microsoft.com/office/drawing/2014/main" xmlns="" id="{CC26B788-7880-4807-BB7B-5ACF3924DCEB}"/>
              </a:ext>
            </a:extLst>
          </p:cNvPr>
          <p:cNvSpPr>
            <a:spLocks noGrp="1"/>
          </p:cNvSpPr>
          <p:nvPr>
            <p:ph type="sldNum" sz="quarter" idx="12"/>
          </p:nvPr>
        </p:nvSpPr>
        <p:spPr/>
        <p:txBody>
          <a:bodyPr/>
          <a:lstStyle/>
          <a:p>
            <a:fld id="{9137CEAE-32B0-4A04-8F8C-8ACC81803E6B}" type="slidenum">
              <a:rPr lang="fr-FR" smtClean="0"/>
              <a:pPr/>
              <a:t>‹#›</a:t>
            </a:fld>
            <a:endParaRPr lang="fr-FR"/>
          </a:p>
        </p:txBody>
      </p:sp>
    </p:spTree>
    <p:extLst>
      <p:ext uri="{BB962C8B-B14F-4D97-AF65-F5344CB8AC3E}">
        <p14:creationId xmlns:p14="http://schemas.microsoft.com/office/powerpoint/2010/main" xmlns="" val="1592428051"/>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6.jpeg"/><Relationship Id="rId2" Type="http://schemas.openxmlformats.org/officeDocument/2006/relationships/slideLayout" Target="../slideLayouts/slideLayout27.xml"/><Relationship Id="rId16" Type="http://schemas.openxmlformats.org/officeDocument/2006/relationships/theme" Target="../theme/theme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EF2929AA-B0F3-4297-A20C-F7F36E1FF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EB444643-8AE2-45DA-96B5-6F78BE763E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9831DB2B-DD60-42E5-AADB-5319BE6F8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895D5-D530-4ACA-A2F9-C58FC31204F1}" type="datetime1">
              <a:rPr lang="tr-TR" smtClean="0"/>
              <a:pPr/>
              <a:t>4.9.2025</a:t>
            </a:fld>
            <a:endParaRPr lang="fr-FR"/>
          </a:p>
        </p:txBody>
      </p:sp>
      <p:sp>
        <p:nvSpPr>
          <p:cNvPr id="5" name="Espace réservé du pied de page 4">
            <a:extLst>
              <a:ext uri="{FF2B5EF4-FFF2-40B4-BE49-F238E27FC236}">
                <a16:creationId xmlns:a16="http://schemas.microsoft.com/office/drawing/2014/main" xmlns="" id="{8418BB32-EBD5-4080-B485-E9EFC6142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Teftiş Kurulu Başkanlığı</a:t>
            </a:r>
            <a:endParaRPr lang="fr-FR"/>
          </a:p>
        </p:txBody>
      </p:sp>
      <p:sp>
        <p:nvSpPr>
          <p:cNvPr id="6" name="Espace réservé du numéro de diapositive 5">
            <a:extLst>
              <a:ext uri="{FF2B5EF4-FFF2-40B4-BE49-F238E27FC236}">
                <a16:creationId xmlns:a16="http://schemas.microsoft.com/office/drawing/2014/main" xmlns="" id="{69FF2CD5-ED21-4C10-A435-F88F4661EE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7CEAE-32B0-4A04-8F8C-8ACC81803E6B}" type="slidenum">
              <a:rPr lang="fr-FR" smtClean="0"/>
              <a:pPr/>
              <a:t>‹#›</a:t>
            </a:fld>
            <a:endParaRPr lang="fr-FR"/>
          </a:p>
        </p:txBody>
      </p:sp>
    </p:spTree>
    <p:extLst>
      <p:ext uri="{BB962C8B-B14F-4D97-AF65-F5344CB8AC3E}">
        <p14:creationId xmlns:p14="http://schemas.microsoft.com/office/powerpoint/2010/main" xmlns="" val="2775445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79999" y="1200000"/>
            <a:ext cx="11232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479999" y="2448000"/>
            <a:ext cx="11232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10152000" y="6378000"/>
            <a:ext cx="1560000" cy="480000"/>
          </a:xfrm>
          <a:prstGeom prst="rect">
            <a:avLst/>
          </a:prstGeom>
        </p:spPr>
        <p:txBody>
          <a:bodyPr vert="horz" lIns="0" tIns="0" rIns="0" bIns="0" rtlCol="0" anchor="ctr" anchorCtr="0">
            <a:noAutofit/>
          </a:bodyPr>
          <a:lstStyle>
            <a:lvl1pPr algn="ctr">
              <a:defRPr sz="1000" b="1">
                <a:solidFill>
                  <a:schemeClr val="tx1"/>
                </a:solidFill>
              </a:defRPr>
            </a:lvl1pPr>
          </a:lstStyle>
          <a:p>
            <a:pPr algn="r"/>
            <a:fld id="{5D001869-6013-4BC8-A728-C4B68200D531}" type="datetime1">
              <a:rPr lang="tr-TR" cap="all" smtClean="0"/>
              <a:pPr algn="r"/>
              <a:t>4.9.2025</a:t>
            </a:fld>
            <a:endParaRPr lang="fr-FR" cap="all" dirty="0"/>
          </a:p>
        </p:txBody>
      </p:sp>
      <p:sp>
        <p:nvSpPr>
          <p:cNvPr id="5" name="Espace réservé du pied de page 4"/>
          <p:cNvSpPr>
            <a:spLocks noGrp="1"/>
          </p:cNvSpPr>
          <p:nvPr>
            <p:ph type="ftr" sz="quarter" idx="3"/>
          </p:nvPr>
        </p:nvSpPr>
        <p:spPr bwMode="gray">
          <a:xfrm>
            <a:off x="335360" y="6366529"/>
            <a:ext cx="7872000" cy="480000"/>
          </a:xfrm>
          <a:prstGeom prst="rect">
            <a:avLst/>
          </a:prstGeom>
        </p:spPr>
        <p:txBody>
          <a:bodyPr vert="horz" lIns="0" tIns="0" rIns="0" bIns="0" rtlCol="0" anchor="ctr" anchorCtr="0">
            <a:noAutofit/>
          </a:bodyPr>
          <a:lstStyle>
            <a:lvl1pPr algn="l">
              <a:defRPr sz="1000" b="1">
                <a:solidFill>
                  <a:schemeClr val="tx1"/>
                </a:solidFill>
              </a:defRPr>
            </a:lvl1pPr>
          </a:lstStyle>
          <a:p>
            <a:r>
              <a:rPr lang="fr-FR" smtClean="0"/>
              <a:t>Teftiş Kurulu Başkanlığı</a:t>
            </a:r>
            <a:endParaRPr lang="fr-FR" dirty="0"/>
          </a:p>
        </p:txBody>
      </p:sp>
      <p:sp>
        <p:nvSpPr>
          <p:cNvPr id="6" name="Espace réservé du numéro de diapositive 5"/>
          <p:cNvSpPr>
            <a:spLocks noGrp="1"/>
          </p:cNvSpPr>
          <p:nvPr>
            <p:ph type="sldNum" sz="quarter" idx="4"/>
          </p:nvPr>
        </p:nvSpPr>
        <p:spPr bwMode="gray">
          <a:xfrm>
            <a:off x="8352000"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a:t>
            </a:fld>
            <a:endParaRPr lang="fr-FR" dirty="0"/>
          </a:p>
        </p:txBody>
      </p:sp>
    </p:spTree>
    <p:extLst>
      <p:ext uri="{BB962C8B-B14F-4D97-AF65-F5344CB8AC3E}">
        <p14:creationId xmlns:p14="http://schemas.microsoft.com/office/powerpoint/2010/main" xmlns="" val="3587789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9" r:id="rId6"/>
    <p:sldLayoutId id="2147483681" r:id="rId7"/>
  </p:sldLayoutIdLst>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hf hdr="0"/>
  <p:txStyles>
    <p:title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0" indent="0" algn="l" defTabSz="1219170" rtl="0" eaLnBrk="1" latinLnBrk="0" hangingPunct="1">
        <a:lnSpc>
          <a:spcPct val="100000"/>
        </a:lnSpc>
        <a:spcBef>
          <a:spcPts val="0"/>
        </a:spcBef>
        <a:spcAft>
          <a:spcPts val="667"/>
        </a:spcAft>
        <a:buFont typeface="Arial" pitchFamily="34" charset="0"/>
        <a:buNone/>
        <a:defRPr sz="1400" b="0" kern="1200">
          <a:solidFill>
            <a:schemeClr val="tx1"/>
          </a:solidFill>
          <a:latin typeface="+mn-lt"/>
          <a:ea typeface="+mn-ea"/>
          <a:cs typeface="+mn-cs"/>
        </a:defRPr>
      </a:lvl1pPr>
      <a:lvl2pPr marL="335992" indent="-95998" algn="l" defTabSz="1219170" rtl="0" eaLnBrk="1" latinLnBrk="0" hangingPunct="1">
        <a:lnSpc>
          <a:spcPct val="100000"/>
        </a:lnSpc>
        <a:spcBef>
          <a:spcPts val="800"/>
        </a:spcBef>
        <a:spcAft>
          <a:spcPts val="800"/>
        </a:spcAft>
        <a:buFont typeface="Arial" pitchFamily="34" charset="0"/>
        <a:buChar char="•"/>
        <a:defRPr sz="1267" kern="1200">
          <a:solidFill>
            <a:schemeClr val="tx1"/>
          </a:solidFill>
          <a:latin typeface="+mn-lt"/>
          <a:ea typeface="+mn-ea"/>
          <a:cs typeface="+mn-cs"/>
        </a:defRPr>
      </a:lvl2pPr>
      <a:lvl3pPr marL="575986" indent="-95998" algn="l" defTabSz="1219170" rtl="0" eaLnBrk="1" latinLnBrk="0" hangingPunct="1">
        <a:lnSpc>
          <a:spcPct val="100000"/>
        </a:lnSpc>
        <a:spcBef>
          <a:spcPts val="133"/>
        </a:spcBef>
        <a:spcAft>
          <a:spcPts val="133"/>
        </a:spcAft>
        <a:buSzPct val="100000"/>
        <a:buFont typeface="Arial" pitchFamily="34" charset="0"/>
        <a:buChar char="•"/>
        <a:defRPr sz="1133" kern="1200">
          <a:solidFill>
            <a:schemeClr val="tx1"/>
          </a:solidFill>
          <a:latin typeface="+mn-lt"/>
          <a:ea typeface="+mn-ea"/>
          <a:cs typeface="+mn-cs"/>
        </a:defRPr>
      </a:lvl3pPr>
      <a:lvl4pPr marL="815980" indent="-95998" algn="l" defTabSz="1219170" rtl="0" eaLnBrk="1" latinLnBrk="0" hangingPunct="1">
        <a:lnSpc>
          <a:spcPct val="100000"/>
        </a:lnSpc>
        <a:spcBef>
          <a:spcPts val="133"/>
        </a:spcBef>
        <a:spcAft>
          <a:spcPts val="133"/>
        </a:spcAft>
        <a:buSzPct val="100000"/>
        <a:buFont typeface="Arial" pitchFamily="34" charset="0"/>
        <a:buChar char="•"/>
        <a:defRPr sz="1000" kern="1200">
          <a:solidFill>
            <a:schemeClr val="tx1"/>
          </a:solidFill>
          <a:latin typeface="+mn-lt"/>
          <a:ea typeface="+mn-ea"/>
          <a:cs typeface="+mn-cs"/>
        </a:defRPr>
      </a:lvl4pPr>
      <a:lvl5pPr marL="1103972" indent="-95998" algn="l" defTabSz="1219170" rtl="0" eaLnBrk="1" latinLnBrk="0" hangingPunct="1">
        <a:lnSpc>
          <a:spcPct val="100000"/>
        </a:lnSpc>
        <a:spcBef>
          <a:spcPts val="133"/>
        </a:spcBef>
        <a:spcAft>
          <a:spcPts val="133"/>
        </a:spcAft>
        <a:buSzPct val="100000"/>
        <a:buFont typeface="Arial" pitchFamily="34" charset="0"/>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79999" y="1200000"/>
            <a:ext cx="11232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479999" y="2448000"/>
            <a:ext cx="11232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10152000" y="6378000"/>
            <a:ext cx="1560000" cy="480000"/>
          </a:xfrm>
          <a:prstGeom prst="rect">
            <a:avLst/>
          </a:prstGeom>
        </p:spPr>
        <p:txBody>
          <a:bodyPr vert="horz" lIns="0" tIns="0" rIns="0" bIns="0" rtlCol="0" anchor="ctr" anchorCtr="0">
            <a:noAutofit/>
          </a:bodyPr>
          <a:lstStyle>
            <a:lvl1pPr algn="ctr">
              <a:defRPr sz="1000" b="1">
                <a:solidFill>
                  <a:schemeClr val="tx1"/>
                </a:solidFill>
              </a:defRPr>
            </a:lvl1pPr>
          </a:lstStyle>
          <a:p>
            <a:pPr algn="r"/>
            <a:fld id="{8FF25F61-9480-4665-AB74-2BD146032AEA}" type="datetime1">
              <a:rPr lang="tr-TR" cap="all" smtClean="0"/>
              <a:pPr algn="r"/>
              <a:t>4.9.2025</a:t>
            </a:fld>
            <a:endParaRPr lang="fr-FR" cap="all" dirty="0"/>
          </a:p>
        </p:txBody>
      </p:sp>
      <p:sp>
        <p:nvSpPr>
          <p:cNvPr id="5" name="Espace réservé du pied de page 4"/>
          <p:cNvSpPr>
            <a:spLocks noGrp="1"/>
          </p:cNvSpPr>
          <p:nvPr>
            <p:ph type="ftr" sz="quarter" idx="3"/>
          </p:nvPr>
        </p:nvSpPr>
        <p:spPr bwMode="gray">
          <a:xfrm>
            <a:off x="335360" y="6366529"/>
            <a:ext cx="7872000" cy="480000"/>
          </a:xfrm>
          <a:prstGeom prst="rect">
            <a:avLst/>
          </a:prstGeom>
        </p:spPr>
        <p:txBody>
          <a:bodyPr vert="horz" lIns="0" tIns="0" rIns="0" bIns="0" rtlCol="0" anchor="ctr" anchorCtr="0">
            <a:noAutofit/>
          </a:bodyPr>
          <a:lstStyle>
            <a:lvl1pPr algn="l">
              <a:defRPr sz="1000" b="1">
                <a:solidFill>
                  <a:schemeClr val="tx1"/>
                </a:solidFill>
              </a:defRPr>
            </a:lvl1pPr>
          </a:lstStyle>
          <a:p>
            <a:r>
              <a:rPr lang="fr-FR" smtClean="0"/>
              <a:t>Teftiş Kurulu Başkanlığı</a:t>
            </a:r>
            <a:endParaRPr lang="fr-FR" dirty="0"/>
          </a:p>
        </p:txBody>
      </p:sp>
      <p:sp>
        <p:nvSpPr>
          <p:cNvPr id="6" name="Espace réservé du numéro de diapositive 5"/>
          <p:cNvSpPr>
            <a:spLocks noGrp="1"/>
          </p:cNvSpPr>
          <p:nvPr>
            <p:ph type="sldNum" sz="quarter" idx="4"/>
          </p:nvPr>
        </p:nvSpPr>
        <p:spPr bwMode="gray">
          <a:xfrm>
            <a:off x="8352000"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a:t>
            </a:fld>
            <a:endParaRPr lang="fr-FR" dirty="0"/>
          </a:p>
        </p:txBody>
      </p:sp>
      <p:cxnSp>
        <p:nvCxnSpPr>
          <p:cNvPr id="10" name="Connecteur droit 9"/>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9" cstate="print">
            <a:extLst>
              <a:ext uri="{28A0092B-C50C-407E-A947-70E740481C1C}">
                <a14:useLocalDpi xmlns:a14="http://schemas.microsoft.com/office/drawing/2010/main" xmlns=""/>
              </a:ext>
            </a:extLst>
          </a:blip>
          <a:stretch>
            <a:fillRect/>
          </a:stretch>
        </p:blipFill>
        <p:spPr>
          <a:xfrm>
            <a:off x="479999" y="181989"/>
            <a:ext cx="2367759" cy="730011"/>
          </a:xfrm>
          <a:prstGeom prst="rect">
            <a:avLst/>
          </a:prstGeom>
        </p:spPr>
      </p:pic>
    </p:spTree>
    <p:extLst>
      <p:ext uri="{BB962C8B-B14F-4D97-AF65-F5344CB8AC3E}">
        <p14:creationId xmlns:p14="http://schemas.microsoft.com/office/powerpoint/2010/main" xmlns="" val="170512895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90" r:id="rId6"/>
    <p:sldLayoutId id="2147483692" r:id="rId7"/>
  </p:sldLayoutIdLst>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hf hdr="0"/>
  <p:txStyles>
    <p:title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0" indent="0" algn="l" defTabSz="1219170" rtl="0" eaLnBrk="1" latinLnBrk="0" hangingPunct="1">
        <a:lnSpc>
          <a:spcPct val="100000"/>
        </a:lnSpc>
        <a:spcBef>
          <a:spcPts val="0"/>
        </a:spcBef>
        <a:spcAft>
          <a:spcPts val="667"/>
        </a:spcAft>
        <a:buFont typeface="Arial" pitchFamily="34" charset="0"/>
        <a:buNone/>
        <a:defRPr sz="1400" b="0" kern="1200">
          <a:solidFill>
            <a:schemeClr val="tx1"/>
          </a:solidFill>
          <a:latin typeface="+mn-lt"/>
          <a:ea typeface="+mn-ea"/>
          <a:cs typeface="+mn-cs"/>
        </a:defRPr>
      </a:lvl1pPr>
      <a:lvl2pPr marL="335992" indent="-95998" algn="l" defTabSz="1219170" rtl="0" eaLnBrk="1" latinLnBrk="0" hangingPunct="1">
        <a:lnSpc>
          <a:spcPct val="100000"/>
        </a:lnSpc>
        <a:spcBef>
          <a:spcPts val="800"/>
        </a:spcBef>
        <a:spcAft>
          <a:spcPts val="800"/>
        </a:spcAft>
        <a:buFont typeface="Arial" pitchFamily="34" charset="0"/>
        <a:buChar char="•"/>
        <a:defRPr sz="1267" kern="1200">
          <a:solidFill>
            <a:schemeClr val="tx1"/>
          </a:solidFill>
          <a:latin typeface="+mn-lt"/>
          <a:ea typeface="+mn-ea"/>
          <a:cs typeface="+mn-cs"/>
        </a:defRPr>
      </a:lvl2pPr>
      <a:lvl3pPr marL="575986" indent="-95998" algn="l" defTabSz="1219170" rtl="0" eaLnBrk="1" latinLnBrk="0" hangingPunct="1">
        <a:lnSpc>
          <a:spcPct val="100000"/>
        </a:lnSpc>
        <a:spcBef>
          <a:spcPts val="133"/>
        </a:spcBef>
        <a:spcAft>
          <a:spcPts val="133"/>
        </a:spcAft>
        <a:buSzPct val="100000"/>
        <a:buFont typeface="Arial" pitchFamily="34" charset="0"/>
        <a:buChar char="•"/>
        <a:defRPr sz="1133" kern="1200">
          <a:solidFill>
            <a:schemeClr val="tx1"/>
          </a:solidFill>
          <a:latin typeface="+mn-lt"/>
          <a:ea typeface="+mn-ea"/>
          <a:cs typeface="+mn-cs"/>
        </a:defRPr>
      </a:lvl3pPr>
      <a:lvl4pPr marL="815980" indent="-95998" algn="l" defTabSz="1219170" rtl="0" eaLnBrk="1" latinLnBrk="0" hangingPunct="1">
        <a:lnSpc>
          <a:spcPct val="100000"/>
        </a:lnSpc>
        <a:spcBef>
          <a:spcPts val="133"/>
        </a:spcBef>
        <a:spcAft>
          <a:spcPts val="133"/>
        </a:spcAft>
        <a:buSzPct val="100000"/>
        <a:buFont typeface="Arial" pitchFamily="34" charset="0"/>
        <a:buChar char="•"/>
        <a:defRPr sz="1000" kern="1200">
          <a:solidFill>
            <a:schemeClr val="tx1"/>
          </a:solidFill>
          <a:latin typeface="+mn-lt"/>
          <a:ea typeface="+mn-ea"/>
          <a:cs typeface="+mn-cs"/>
        </a:defRPr>
      </a:lvl4pPr>
      <a:lvl5pPr marL="1103972" indent="-95998" algn="l" defTabSz="1219170" rtl="0" eaLnBrk="1" latinLnBrk="0" hangingPunct="1">
        <a:lnSpc>
          <a:spcPct val="100000"/>
        </a:lnSpc>
        <a:spcBef>
          <a:spcPts val="133"/>
        </a:spcBef>
        <a:spcAft>
          <a:spcPts val="133"/>
        </a:spcAft>
        <a:buSzPct val="100000"/>
        <a:buFont typeface="Arial" pitchFamily="34" charset="0"/>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79999" y="1200000"/>
            <a:ext cx="11232000" cy="500808"/>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479999" y="1892829"/>
            <a:ext cx="11232000" cy="432048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479999" y="6401667"/>
            <a:ext cx="7872000" cy="480000"/>
          </a:xfrm>
          <a:prstGeom prst="rect">
            <a:avLst/>
          </a:prstGeom>
        </p:spPr>
        <p:txBody>
          <a:bodyPr vert="horz" lIns="0" tIns="0" rIns="0" bIns="0" rtlCol="0" anchor="ctr" anchorCtr="0">
            <a:noAutofit/>
          </a:bodyPr>
          <a:lstStyle>
            <a:lvl1pPr algn="l">
              <a:defRPr sz="1000" b="1">
                <a:solidFill>
                  <a:schemeClr val="tx1"/>
                </a:solidFill>
              </a:defRPr>
            </a:lvl1pPr>
          </a:lstStyle>
          <a:p>
            <a:r>
              <a:rPr lang="fr-FR" smtClean="0"/>
              <a:t>Teftiş Kurulu Başkanlığı</a:t>
            </a:r>
            <a:endParaRPr lang="fr-FR" dirty="0"/>
          </a:p>
        </p:txBody>
      </p:sp>
      <p:sp>
        <p:nvSpPr>
          <p:cNvPr id="6" name="Espace réservé du numéro de diapositive 5"/>
          <p:cNvSpPr>
            <a:spLocks noGrp="1"/>
          </p:cNvSpPr>
          <p:nvPr>
            <p:ph type="sldNum" sz="quarter" idx="4"/>
          </p:nvPr>
        </p:nvSpPr>
        <p:spPr bwMode="gray">
          <a:xfrm>
            <a:off x="9911999" y="6401667"/>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a:t>
            </a:fld>
            <a:endParaRPr lang="fr-FR" dirty="0"/>
          </a:p>
        </p:txBody>
      </p:sp>
      <p:cxnSp>
        <p:nvCxnSpPr>
          <p:cNvPr id="10" name="Connecteur droit 9"/>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17" cstate="print">
            <a:extLst>
              <a:ext uri="{28A0092B-C50C-407E-A947-70E740481C1C}">
                <a14:useLocalDpi xmlns:a14="http://schemas.microsoft.com/office/drawing/2010/main" xmlns=""/>
              </a:ext>
            </a:extLst>
          </a:blip>
          <a:stretch>
            <a:fillRect/>
          </a:stretch>
        </p:blipFill>
        <p:spPr>
          <a:xfrm>
            <a:off x="479999" y="181989"/>
            <a:ext cx="2367759" cy="730011"/>
          </a:xfrm>
          <a:prstGeom prst="rect">
            <a:avLst/>
          </a:prstGeom>
        </p:spPr>
      </p:pic>
    </p:spTree>
    <p:extLst>
      <p:ext uri="{BB962C8B-B14F-4D97-AF65-F5344CB8AC3E}">
        <p14:creationId xmlns:p14="http://schemas.microsoft.com/office/powerpoint/2010/main" xmlns="" val="72379939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Lst>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hf hdr="0"/>
  <p:txStyles>
    <p:titleStyle>
      <a:lvl1pPr algn="l" defTabSz="1219170" rtl="0" eaLnBrk="1" latinLnBrk="0" hangingPunct="1">
        <a:lnSpc>
          <a:spcPct val="90000"/>
        </a:lnSpc>
        <a:spcBef>
          <a:spcPct val="0"/>
        </a:spcBef>
        <a:buNone/>
        <a:defRPr sz="3400" b="1" kern="1200">
          <a:solidFill>
            <a:schemeClr val="tx2"/>
          </a:solidFill>
          <a:latin typeface="+mj-lt"/>
          <a:ea typeface="+mj-ea"/>
          <a:cs typeface="+mj-cs"/>
        </a:defRPr>
      </a:lvl1pPr>
    </p:titleStyle>
    <p:bodyStyle>
      <a:lvl1pPr marL="0" indent="0" algn="l" defTabSz="1219170" rtl="0" eaLnBrk="1" latinLnBrk="0" hangingPunct="1">
        <a:lnSpc>
          <a:spcPct val="100000"/>
        </a:lnSpc>
        <a:spcBef>
          <a:spcPts val="0"/>
        </a:spcBef>
        <a:spcAft>
          <a:spcPts val="667"/>
        </a:spcAft>
        <a:buFont typeface="Arial" pitchFamily="34" charset="0"/>
        <a:buNone/>
        <a:defRPr sz="1600" b="0" kern="1200">
          <a:solidFill>
            <a:schemeClr val="tx1"/>
          </a:solidFill>
          <a:latin typeface="+mn-lt"/>
          <a:ea typeface="+mn-ea"/>
          <a:cs typeface="+mn-cs"/>
        </a:defRPr>
      </a:lvl1pPr>
      <a:lvl2pPr marL="335992" indent="-95998" algn="l" defTabSz="1219170" rtl="0" eaLnBrk="1" latinLnBrk="0" hangingPunct="1">
        <a:lnSpc>
          <a:spcPct val="100000"/>
        </a:lnSpc>
        <a:spcBef>
          <a:spcPts val="800"/>
        </a:spcBef>
        <a:spcAft>
          <a:spcPts val="800"/>
        </a:spcAft>
        <a:buFont typeface="Arial" pitchFamily="34" charset="0"/>
        <a:buChar char="•"/>
        <a:defRPr sz="1333" kern="1200">
          <a:solidFill>
            <a:schemeClr val="tx1"/>
          </a:solidFill>
          <a:latin typeface="+mn-lt"/>
          <a:ea typeface="+mn-ea"/>
          <a:cs typeface="+mn-cs"/>
        </a:defRPr>
      </a:lvl2pPr>
      <a:lvl3pPr marL="575986" indent="-95998" algn="l" defTabSz="1219170" rtl="0" eaLnBrk="1" latinLnBrk="0" hangingPunct="1">
        <a:lnSpc>
          <a:spcPct val="100000"/>
        </a:lnSpc>
        <a:spcBef>
          <a:spcPts val="133"/>
        </a:spcBef>
        <a:spcAft>
          <a:spcPts val="133"/>
        </a:spcAft>
        <a:buSzPct val="100000"/>
        <a:buFont typeface="Arial" pitchFamily="34" charset="0"/>
        <a:buChar char="•"/>
        <a:defRPr sz="1133" kern="1200">
          <a:solidFill>
            <a:schemeClr val="tx1"/>
          </a:solidFill>
          <a:latin typeface="+mn-lt"/>
          <a:ea typeface="+mn-ea"/>
          <a:cs typeface="+mn-cs"/>
        </a:defRPr>
      </a:lvl3pPr>
      <a:lvl4pPr marL="815980" indent="-95998" algn="l" defTabSz="1219170" rtl="0" eaLnBrk="1" latinLnBrk="0" hangingPunct="1">
        <a:lnSpc>
          <a:spcPct val="100000"/>
        </a:lnSpc>
        <a:spcBef>
          <a:spcPts val="133"/>
        </a:spcBef>
        <a:spcAft>
          <a:spcPts val="133"/>
        </a:spcAft>
        <a:buSzPct val="100000"/>
        <a:buFont typeface="Arial" pitchFamily="34" charset="0"/>
        <a:buChar char="•"/>
        <a:defRPr sz="1000" kern="1200">
          <a:solidFill>
            <a:schemeClr val="tx1"/>
          </a:solidFill>
          <a:latin typeface="+mn-lt"/>
          <a:ea typeface="+mn-ea"/>
          <a:cs typeface="+mn-cs"/>
        </a:defRPr>
      </a:lvl4pPr>
      <a:lvl5pPr marL="1103972" indent="-95998" algn="l" defTabSz="1219170" rtl="0" eaLnBrk="1" latinLnBrk="0" hangingPunct="1">
        <a:lnSpc>
          <a:spcPct val="100000"/>
        </a:lnSpc>
        <a:spcBef>
          <a:spcPts val="133"/>
        </a:spcBef>
        <a:spcAft>
          <a:spcPts val="133"/>
        </a:spcAft>
        <a:buSzPct val="100000"/>
        <a:buFont typeface="Arial" pitchFamily="34" charset="0"/>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9.png"/><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1.png"/><Relationship Id="rId4" Type="http://schemas.openxmlformats.org/officeDocument/2006/relationships/diagramLayout" Target="../diagrams/layout2.xml"/><Relationship Id="rId9" Type="http://schemas.openxmlformats.org/officeDocument/2006/relationships/image" Target="../media/image17.png"/></Relationships>
</file>

<file path=ppt/slides/_rels/slide6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diagramQuickStyle" Target="../diagrams/quickStyle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Layout" Target="../diagrams/layout4.xm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Data" Target="../diagrams/data4.xml"/><Relationship Id="rId5" Type="http://schemas.openxmlformats.org/officeDocument/2006/relationships/diagramQuickStyle" Target="../diagrams/quickStyle3.xml"/><Relationship Id="rId15" Type="http://schemas.microsoft.com/office/2007/relationships/diagramDrawing" Target="../diagrams/drawing4.xml"/><Relationship Id="rId10" Type="http://schemas.openxmlformats.org/officeDocument/2006/relationships/image" Target="../media/image11.png"/><Relationship Id="rId4" Type="http://schemas.openxmlformats.org/officeDocument/2006/relationships/diagramLayout" Target="../diagrams/layout3.xml"/><Relationship Id="rId9" Type="http://schemas.openxmlformats.org/officeDocument/2006/relationships/image" Target="../media/image17.png"/><Relationship Id="rId14" Type="http://schemas.openxmlformats.org/officeDocument/2006/relationships/diagramColors" Target="../diagrams/colors4.xml"/></Relationships>
</file>

<file path=ppt/slides/_rels/slide6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1.png"/><Relationship Id="rId4" Type="http://schemas.openxmlformats.org/officeDocument/2006/relationships/diagramLayout" Target="../diagrams/layout5.xml"/><Relationship Id="rId9" Type="http://schemas.openxmlformats.org/officeDocument/2006/relationships/image" Target="../media/image17.png"/></Relationships>
</file>

<file path=ppt/slides/_rels/slide6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1.png"/><Relationship Id="rId4" Type="http://schemas.openxmlformats.org/officeDocument/2006/relationships/diagramLayout" Target="../diagrams/layout6.xml"/><Relationship Id="rId9" Type="http://schemas.openxmlformats.org/officeDocument/2006/relationships/image" Target="../media/image17.png"/></Relationships>
</file>

<file path=ppt/slides/_rels/slide6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0.png"/><Relationship Id="rId7" Type="http://schemas.openxmlformats.org/officeDocument/2006/relationships/diagramColors" Target="../diagrams/colors7.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11.png"/><Relationship Id="rId4" Type="http://schemas.openxmlformats.org/officeDocument/2006/relationships/diagramData" Target="../diagrams/data7.xml"/><Relationship Id="rId9" Type="http://schemas.openxmlformats.org/officeDocument/2006/relationships/image" Target="../media/image17.png"/></Relationships>
</file>

<file path=ppt/slides/_rels/slide6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0.png"/><Relationship Id="rId7" Type="http://schemas.openxmlformats.org/officeDocument/2006/relationships/diagramColors" Target="../diagrams/colors8.xm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11.png"/><Relationship Id="rId4" Type="http://schemas.openxmlformats.org/officeDocument/2006/relationships/diagramData" Target="../diagrams/data8.xml"/><Relationship Id="rId9" Type="http://schemas.openxmlformats.org/officeDocument/2006/relationships/image" Target="../media/image17.png"/></Relationships>
</file>

<file path=ppt/slides/_rels/slide6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0.png"/><Relationship Id="rId7" Type="http://schemas.openxmlformats.org/officeDocument/2006/relationships/diagramColors" Target="../diagrams/colors9.xm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11.png"/><Relationship Id="rId4" Type="http://schemas.openxmlformats.org/officeDocument/2006/relationships/diagramData" Target="../diagrams/data9.xml"/><Relationship Id="rId9" Type="http://schemas.openxmlformats.org/officeDocument/2006/relationships/image" Target="../media/image17.png"/></Relationships>
</file>

<file path=ppt/slides/_rels/slide6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0.png"/><Relationship Id="rId7" Type="http://schemas.openxmlformats.org/officeDocument/2006/relationships/diagramColors" Target="../diagrams/colors10.xm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10" Type="http://schemas.openxmlformats.org/officeDocument/2006/relationships/image" Target="../media/image11.png"/><Relationship Id="rId4" Type="http://schemas.openxmlformats.org/officeDocument/2006/relationships/diagramData" Target="../diagrams/data10.xml"/><Relationship Id="rId9" Type="http://schemas.openxmlformats.org/officeDocument/2006/relationships/image" Target="../media/image17.png"/></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7.png"/></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75.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33.png"/><Relationship Id="rId7" Type="http://schemas.openxmlformats.org/officeDocument/2006/relationships/diagramLayout" Target="../diagrams/layout11.xml"/><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diagramData" Target="../diagrams/data11.xml"/><Relationship Id="rId5" Type="http://schemas.openxmlformats.org/officeDocument/2006/relationships/image" Target="../media/image11.png"/><Relationship Id="rId10" Type="http://schemas.microsoft.com/office/2007/relationships/diagramDrawing" Target="../diagrams/drawing11.xml"/><Relationship Id="rId4" Type="http://schemas.openxmlformats.org/officeDocument/2006/relationships/image" Target="../media/image17.png"/><Relationship Id="rId9" Type="http://schemas.openxmlformats.org/officeDocument/2006/relationships/diagramColors" Target="../diagrams/colors11.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7.png"/></Relationships>
</file>

<file path=ppt/slides/_rels/slide77.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33.png"/><Relationship Id="rId7" Type="http://schemas.openxmlformats.org/officeDocument/2006/relationships/diagramLayout" Target="../diagrams/layout12.xml"/><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diagramData" Target="../diagrams/data12.xml"/><Relationship Id="rId5" Type="http://schemas.openxmlformats.org/officeDocument/2006/relationships/image" Target="../media/image11.png"/><Relationship Id="rId10" Type="http://schemas.microsoft.com/office/2007/relationships/diagramDrawing" Target="../diagrams/drawing12.xml"/><Relationship Id="rId4" Type="http://schemas.openxmlformats.org/officeDocument/2006/relationships/image" Target="../media/image17.png"/><Relationship Id="rId9" Type="http://schemas.openxmlformats.org/officeDocument/2006/relationships/diagramColors" Target="../diagrams/colors12.xml"/></Relationships>
</file>

<file path=ppt/slides/_rels/slide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83.xml.rels><?xml version="1.0" encoding="UTF-8" standalone="yes"?>
<Relationships xmlns="http://schemas.openxmlformats.org/package/2006/relationships"><Relationship Id="rId3" Type="http://schemas.openxmlformats.org/officeDocument/2006/relationships/hyperlink" Target="https://mevzuat.meb.gov.tr/dosyalar/2264.pdf" TargetMode="External"/><Relationship Id="rId2" Type="http://schemas.openxmlformats.org/officeDocument/2006/relationships/hyperlink" Target="https://tkb.meb.gov.tr/www/degerlendirme-klavuzlari/icerik/334" TargetMode="Externa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tkb.meb.gov.t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rgbClr val="FFC000"/>
          </a:fgClr>
          <a:bgClr>
            <a:schemeClr val="bg1"/>
          </a:bgClr>
        </a:pattFill>
        <a:effectLst/>
      </p:bgPr>
    </p:bg>
    <p:spTree>
      <p:nvGrpSpPr>
        <p:cNvPr id="1" name=""/>
        <p:cNvGrpSpPr/>
        <p:nvPr/>
      </p:nvGrpSpPr>
      <p:grpSpPr>
        <a:xfrm>
          <a:off x="0" y="0"/>
          <a:ext cx="0" cy="0"/>
          <a:chOff x="0" y="0"/>
          <a:chExt cx="0" cy="0"/>
        </a:xfrm>
      </p:grpSpPr>
      <p:sp>
        <p:nvSpPr>
          <p:cNvPr id="9" name="Akış Çizelgesi: Gecikme 8"/>
          <p:cNvSpPr/>
          <p:nvPr/>
        </p:nvSpPr>
        <p:spPr>
          <a:xfrm>
            <a:off x="0" y="0"/>
            <a:ext cx="5286829" cy="6858000"/>
          </a:xfrm>
          <a:prstGeom prst="flowChartDelay">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3" descr="C:\Users\Oguz DEMIRBOGAN06\Desktop\muhakkik seminer\Milli-Eğitim-Bakanlığı-Arma-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0058" y="1932660"/>
            <a:ext cx="2880000" cy="28800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rgbClr val="FFFFFF"/>
                </a:solidFill>
              </a14:hiddenFill>
            </a:ext>
          </a:extLst>
        </p:spPr>
      </p:pic>
      <p:sp>
        <p:nvSpPr>
          <p:cNvPr id="3" name="ZoneTexte 2">
            <a:extLst>
              <a:ext uri="{FF2B5EF4-FFF2-40B4-BE49-F238E27FC236}">
                <a16:creationId xmlns:a16="http://schemas.microsoft.com/office/drawing/2014/main" xmlns="" id="{7A42E2B9-7F00-C848-8A57-89C1A439E7D7}"/>
              </a:ext>
            </a:extLst>
          </p:cNvPr>
          <p:cNvSpPr txBox="1"/>
          <p:nvPr/>
        </p:nvSpPr>
        <p:spPr>
          <a:xfrm>
            <a:off x="5946887" y="2716964"/>
            <a:ext cx="5565425" cy="19003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noAutofit/>
          </a:bodyPr>
          <a:lstStyle/>
          <a:p>
            <a:pPr algn="ctr">
              <a:lnSpc>
                <a:spcPct val="100000"/>
              </a:lnSpc>
              <a:spcBef>
                <a:spcPts val="0"/>
              </a:spcBef>
            </a:pPr>
            <a:r>
              <a:rPr lang="tr-TR" sz="3600" b="1" dirty="0" smtClean="0">
                <a:solidFill>
                  <a:srgbClr val="002060"/>
                </a:solidFill>
                <a:latin typeface="Century Gothic" panose="020B0502020202020204" pitchFamily="34" charset="0"/>
                <a:ea typeface="Cambria" panose="02040503050406030204" pitchFamily="18" charset="0"/>
                <a:cs typeface="Times New Roman" panose="02020603050405020304" pitchFamily="18" charset="0"/>
              </a:rPr>
              <a:t>MİLLÎ </a:t>
            </a:r>
            <a:r>
              <a:rPr lang="tr-TR" sz="3600" b="1" dirty="0">
                <a:solidFill>
                  <a:srgbClr val="002060"/>
                </a:solidFill>
                <a:latin typeface="Century Gothic" panose="020B0502020202020204" pitchFamily="34" charset="0"/>
                <a:ea typeface="Cambria" panose="02040503050406030204" pitchFamily="18" charset="0"/>
                <a:cs typeface="Times New Roman" panose="02020603050405020304" pitchFamily="18" charset="0"/>
              </a:rPr>
              <a:t>EĞİTİM BAKANLIĞI</a:t>
            </a:r>
          </a:p>
          <a:p>
            <a:pPr algn="ctr">
              <a:lnSpc>
                <a:spcPct val="100000"/>
              </a:lnSpc>
              <a:spcBef>
                <a:spcPts val="0"/>
              </a:spcBef>
            </a:pPr>
            <a:r>
              <a:rPr lang="tr-TR" sz="3600" b="1" dirty="0">
                <a:solidFill>
                  <a:srgbClr val="002060"/>
                </a:solidFill>
                <a:latin typeface="Century Gothic" panose="020B0502020202020204" pitchFamily="34" charset="0"/>
                <a:ea typeface="Cambria" panose="02040503050406030204" pitchFamily="18" charset="0"/>
              </a:rPr>
              <a:t>Teftiş Kurulu </a:t>
            </a:r>
            <a:r>
              <a:rPr lang="tr-TR" sz="3600" b="1" dirty="0" smtClean="0">
                <a:solidFill>
                  <a:srgbClr val="002060"/>
                </a:solidFill>
                <a:latin typeface="Century Gothic" panose="020B0502020202020204" pitchFamily="34" charset="0"/>
                <a:ea typeface="Cambria" panose="02040503050406030204" pitchFamily="18" charset="0"/>
              </a:rPr>
              <a:t>Başkanlığı</a:t>
            </a:r>
            <a:endParaRPr lang="tr-TR" sz="3600" b="1" dirty="0">
              <a:solidFill>
                <a:srgbClr val="002060"/>
              </a:solidFill>
              <a:latin typeface="Century Gothic" panose="020B0502020202020204" pitchFamily="34" charset="0"/>
              <a:ea typeface="Cambria" panose="02040503050406030204" pitchFamily="18" charset="0"/>
            </a:endParaRPr>
          </a:p>
        </p:txBody>
      </p:sp>
      <p:pic>
        <p:nvPicPr>
          <p:cNvPr id="8" name="Resim 7">
            <a:extLst>
              <a:ext uri="{FF2B5EF4-FFF2-40B4-BE49-F238E27FC236}">
                <a16:creationId xmlns:a16="http://schemas.microsoft.com/office/drawing/2014/main" xmlns="" id="{A687E543-3E7F-4B22-9489-50FBEDD4789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966808" y="164859"/>
            <a:ext cx="1065280" cy="514014"/>
          </a:xfrm>
          <a:prstGeom prst="rect">
            <a:avLst/>
          </a:prstGeom>
        </p:spPr>
      </p:pic>
      <p:pic>
        <p:nvPicPr>
          <p:cNvPr id="5" name="Resim 4"/>
          <p:cNvPicPr>
            <a:picLocks noChangeAspect="1"/>
          </p:cNvPicPr>
          <p:nvPr/>
        </p:nvPicPr>
        <p:blipFill>
          <a:blip r:embed="rId5" cstate="print"/>
          <a:stretch>
            <a:fillRect/>
          </a:stretch>
        </p:blipFill>
        <p:spPr>
          <a:xfrm>
            <a:off x="8143061" y="1932660"/>
            <a:ext cx="1173076" cy="11481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xmlns="" val="2942243585"/>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5154" y="1637859"/>
            <a:ext cx="11281691" cy="4393725"/>
          </a:xfrm>
          <a:ln>
            <a:solidFill>
              <a:schemeClr val="tx1"/>
            </a:solidFill>
          </a:ln>
        </p:spPr>
        <p:txBody>
          <a:bodyPr>
            <a:noAutofit/>
          </a:bodyPr>
          <a:lstStyle/>
          <a:p>
            <a:pPr marL="0" indent="0" algn="just">
              <a:lnSpc>
                <a:spcPct val="150000"/>
              </a:lnSpc>
              <a:spcBef>
                <a:spcPct val="20000"/>
              </a:spcBef>
              <a:buClr>
                <a:srgbClr val="0BD0D9"/>
              </a:buClr>
              <a:buSzPct val="95000"/>
              <a:buNone/>
            </a:pPr>
            <a:r>
              <a:rPr lang="tr-TR" sz="2400" b="1" dirty="0">
                <a:latin typeface="Century Gothic" panose="020B0502020202020204" pitchFamily="34" charset="0"/>
              </a:rPr>
              <a:t>İzleme ve değerlendirmede </a:t>
            </a:r>
            <a:r>
              <a:rPr lang="tr-TR" sz="2400" b="1" dirty="0" smtClean="0">
                <a:latin typeface="Century Gothic" panose="020B0502020202020204" pitchFamily="34" charset="0"/>
              </a:rPr>
              <a:t>amaç, öğretmenlerin;</a:t>
            </a:r>
          </a:p>
          <a:p>
            <a:pPr algn="just">
              <a:lnSpc>
                <a:spcPct val="150000"/>
              </a:lnSpc>
              <a:spcBef>
                <a:spcPct val="20000"/>
              </a:spcBef>
              <a:buClr>
                <a:schemeClr val="tx1"/>
              </a:buClr>
              <a:buSzPct val="95000"/>
              <a:buFont typeface="Wingdings" panose="05000000000000000000" pitchFamily="2" charset="2"/>
              <a:buChar char="ü"/>
            </a:pPr>
            <a:r>
              <a:rPr lang="tr-TR" sz="2400" b="1" dirty="0" smtClean="0">
                <a:latin typeface="Century Gothic" panose="020B0502020202020204" pitchFamily="34" charset="0"/>
              </a:rPr>
              <a:t> </a:t>
            </a:r>
            <a:r>
              <a:rPr lang="tr-TR" sz="2400" b="1" dirty="0">
                <a:solidFill>
                  <a:srgbClr val="FF0000"/>
                </a:solidFill>
                <a:latin typeface="Century Gothic" panose="020B0502020202020204" pitchFamily="34" charset="0"/>
              </a:rPr>
              <a:t>zayıf yönlerini tespit </a:t>
            </a:r>
            <a:r>
              <a:rPr lang="tr-TR" sz="2400" b="1" dirty="0" smtClean="0">
                <a:solidFill>
                  <a:srgbClr val="FF0000"/>
                </a:solidFill>
                <a:latin typeface="Century Gothic" panose="020B0502020202020204" pitchFamily="34" charset="0"/>
              </a:rPr>
              <a:t>ederek mesleki </a:t>
            </a:r>
            <a:r>
              <a:rPr lang="tr-TR" sz="2400" b="1" dirty="0">
                <a:solidFill>
                  <a:srgbClr val="FF0000"/>
                </a:solidFill>
                <a:latin typeface="Century Gothic" panose="020B0502020202020204" pitchFamily="34" charset="0"/>
              </a:rPr>
              <a:t>gelişim ihtiyaçlarını belirleyip </a:t>
            </a:r>
            <a:r>
              <a:rPr lang="tr-TR" sz="2400" b="1" dirty="0" smtClean="0">
                <a:solidFill>
                  <a:srgbClr val="FF0000"/>
                </a:solidFill>
                <a:latin typeface="Century Gothic" panose="020B0502020202020204" pitchFamily="34" charset="0"/>
              </a:rPr>
              <a:t>gidermek,</a:t>
            </a:r>
          </a:p>
          <a:p>
            <a:pPr algn="just">
              <a:lnSpc>
                <a:spcPct val="150000"/>
              </a:lnSpc>
              <a:spcBef>
                <a:spcPct val="20000"/>
              </a:spcBef>
              <a:buClr>
                <a:schemeClr val="tx1"/>
              </a:buClr>
              <a:buSzPct val="95000"/>
              <a:buFont typeface="Wingdings" panose="05000000000000000000" pitchFamily="2" charset="2"/>
              <a:buChar char="ü"/>
            </a:pPr>
            <a:r>
              <a:rPr lang="tr-TR" sz="2400" b="1" dirty="0" smtClean="0">
                <a:solidFill>
                  <a:srgbClr val="00B0F0"/>
                </a:solidFill>
                <a:latin typeface="Century Gothic" panose="020B0502020202020204" pitchFamily="34" charset="0"/>
              </a:rPr>
              <a:t> güçlü </a:t>
            </a:r>
            <a:r>
              <a:rPr lang="tr-TR" sz="2400" b="1" dirty="0">
                <a:solidFill>
                  <a:srgbClr val="00B0F0"/>
                </a:solidFill>
                <a:latin typeface="Century Gothic" panose="020B0502020202020204" pitchFamily="34" charset="0"/>
              </a:rPr>
              <a:t>yönlerini keşfederek </a:t>
            </a:r>
            <a:r>
              <a:rPr lang="tr-TR" sz="2400" b="1" dirty="0" smtClean="0">
                <a:solidFill>
                  <a:srgbClr val="00B0F0"/>
                </a:solidFill>
                <a:latin typeface="Century Gothic" panose="020B0502020202020204" pitchFamily="34" charset="0"/>
              </a:rPr>
              <a:t>öğretmenler arasında </a:t>
            </a:r>
            <a:r>
              <a:rPr lang="tr-TR" sz="2400" b="1" dirty="0" err="1">
                <a:solidFill>
                  <a:srgbClr val="00B0F0"/>
                </a:solidFill>
                <a:latin typeface="Century Gothic" panose="020B0502020202020204" pitchFamily="34" charset="0"/>
              </a:rPr>
              <a:t>işbirlikli</a:t>
            </a:r>
            <a:r>
              <a:rPr lang="tr-TR" sz="2400" b="1" dirty="0">
                <a:solidFill>
                  <a:srgbClr val="00B0F0"/>
                </a:solidFill>
                <a:latin typeface="Century Gothic" panose="020B0502020202020204" pitchFamily="34" charset="0"/>
              </a:rPr>
              <a:t> mesleki öğrenmeyi teşvik </a:t>
            </a:r>
            <a:r>
              <a:rPr lang="tr-TR" sz="2400" b="1" dirty="0" smtClean="0">
                <a:solidFill>
                  <a:srgbClr val="00B0F0"/>
                </a:solidFill>
                <a:latin typeface="Century Gothic" panose="020B0502020202020204" pitchFamily="34" charset="0"/>
              </a:rPr>
              <a:t>etmek,</a:t>
            </a:r>
          </a:p>
          <a:p>
            <a:pPr algn="just">
              <a:lnSpc>
                <a:spcPct val="150000"/>
              </a:lnSpc>
              <a:spcBef>
                <a:spcPct val="20000"/>
              </a:spcBef>
              <a:buClr>
                <a:schemeClr val="tx1"/>
              </a:buClr>
              <a:buSzPct val="95000"/>
              <a:buFont typeface="Wingdings" panose="05000000000000000000" pitchFamily="2" charset="2"/>
              <a:buChar char="ü"/>
            </a:pPr>
            <a:r>
              <a:rPr lang="tr-TR" sz="2400" b="1" dirty="0">
                <a:solidFill>
                  <a:srgbClr val="00B050"/>
                </a:solidFill>
                <a:latin typeface="Century Gothic" panose="020B0502020202020204" pitchFamily="34" charset="0"/>
              </a:rPr>
              <a:t> sürdürülebilir okul </a:t>
            </a:r>
            <a:r>
              <a:rPr lang="tr-TR" sz="2400" b="1" dirty="0" smtClean="0">
                <a:solidFill>
                  <a:srgbClr val="00B050"/>
                </a:solidFill>
                <a:latin typeface="Century Gothic" panose="020B0502020202020204" pitchFamily="34" charset="0"/>
              </a:rPr>
              <a:t>gelişimini </a:t>
            </a:r>
            <a:r>
              <a:rPr lang="tr-TR" sz="2400" b="1" dirty="0">
                <a:solidFill>
                  <a:srgbClr val="00B050"/>
                </a:solidFill>
                <a:latin typeface="Century Gothic" panose="020B0502020202020204" pitchFamily="34" charset="0"/>
              </a:rPr>
              <a:t>sağlamaktır.</a:t>
            </a:r>
            <a:endParaRPr lang="tr-TR" sz="2400" b="1" dirty="0">
              <a:solidFill>
                <a:srgbClr val="00B050"/>
              </a:solidFill>
            </a:endParaRPr>
          </a:p>
        </p:txBody>
      </p:sp>
      <p:sp>
        <p:nvSpPr>
          <p:cNvPr id="5" name="Veri Yer Tutucusu 4"/>
          <p:cNvSpPr>
            <a:spLocks noGrp="1"/>
          </p:cNvSpPr>
          <p:nvPr>
            <p:ph type="dt" sz="half" idx="10"/>
          </p:nvPr>
        </p:nvSpPr>
        <p:spPr/>
        <p:txBody>
          <a:bodyPr/>
          <a:lstStyle/>
          <a:p>
            <a:fld id="{356FC6AF-CED8-40D2-AD8E-BE9F8162C35D}" type="datetime1">
              <a:rPr lang="tr-TR" smtClean="0"/>
              <a:pPr/>
              <a:t>4.9.2025</a:t>
            </a:fld>
            <a:endParaRPr lang="tr-TR" dirty="0"/>
          </a:p>
        </p:txBody>
      </p:sp>
      <p:sp>
        <p:nvSpPr>
          <p:cNvPr id="6" name="Altbilgi Yer Tutucusu 5"/>
          <p:cNvSpPr>
            <a:spLocks noGrp="1"/>
          </p:cNvSpPr>
          <p:nvPr>
            <p:ph type="ftr" sz="quarter" idx="11"/>
          </p:nvPr>
        </p:nvSpPr>
        <p:spPr/>
        <p:txBody>
          <a:bodyPr/>
          <a:lstStyle/>
          <a:p>
            <a:r>
              <a:rPr lang="tr-TR" dirty="0" smtClean="0"/>
              <a:t>Teftiş Kurulu Başkanlığı</a:t>
            </a:r>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10</a:t>
            </a:fld>
            <a:endParaRPr lang="tr-TR" dirty="0"/>
          </a:p>
        </p:txBody>
      </p:sp>
      <p:sp>
        <p:nvSpPr>
          <p:cNvPr id="9" name="AutoShape 2" descr="C:\Users\Turgut BUYUKTEPE\Desktop\bilgisayar g%C3%B6rseli.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Dikdörtgen 9"/>
          <p:cNvSpPr/>
          <p:nvPr/>
        </p:nvSpPr>
        <p:spPr>
          <a:xfrm>
            <a:off x="2944585" y="911846"/>
            <a:ext cx="6400800" cy="523220"/>
          </a:xfrm>
          <a:prstGeom prst="rect">
            <a:avLst/>
          </a:prstGeom>
        </p:spPr>
        <p:txBody>
          <a:bodyPr wrap="square">
            <a:spAutoFit/>
          </a:bodyPr>
          <a:lstStyle/>
          <a:p>
            <a:pPr algn="ctr"/>
            <a:r>
              <a:rPr lang="tr-TR" sz="2800" b="1" dirty="0" smtClean="0">
                <a:solidFill>
                  <a:srgbClr val="C00000"/>
                </a:solidFill>
                <a:latin typeface="Century Gothic" panose="020B0502020202020204" pitchFamily="34" charset="0"/>
              </a:rPr>
              <a:t>Amaç </a:t>
            </a:r>
            <a:endParaRPr lang="fr-FR" sz="28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xmlns="" val="1151183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205811" y="1103883"/>
            <a:ext cx="11789893" cy="5235387"/>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2898595" y="2142696"/>
            <a:ext cx="8638085" cy="3157760"/>
          </a:xfrm>
        </p:spPr>
        <p:txBody>
          <a:bodyPr>
            <a:noAutofit/>
          </a:bodyPr>
          <a:lstStyle/>
          <a:p>
            <a:pPr algn="ctr">
              <a:lnSpc>
                <a:spcPct val="150000"/>
              </a:lnSpc>
            </a:pPr>
            <a:r>
              <a:rPr lang="tr-TR" sz="32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MODELİN TYMM KAPSAMINDA KADEMELİ OLARAK UYGULANMASI</a:t>
            </a:r>
            <a:endParaRPr lang="tr-TR" sz="3200" b="1" dirty="0">
              <a:solidFill>
                <a:srgbClr val="FF0000"/>
              </a:solidFill>
              <a:effectLst>
                <a:outerShdw blurRad="38100" dist="38100" dir="2700000" algn="tl">
                  <a:srgbClr val="000000">
                    <a:alpha val="43137"/>
                  </a:srgbClr>
                </a:outerShdw>
              </a:effectLst>
              <a:latin typeface="Century Gothic" panose="020B0502020202020204" pitchFamily="34" charset="0"/>
            </a:endParaRPr>
          </a:p>
        </p:txBody>
      </p:sp>
      <p:sp>
        <p:nvSpPr>
          <p:cNvPr id="3" name="Beşgen 2"/>
          <p:cNvSpPr/>
          <p:nvPr/>
        </p:nvSpPr>
        <p:spPr>
          <a:xfrm>
            <a:off x="448701" y="1403587"/>
            <a:ext cx="2383372" cy="4601815"/>
          </a:xfrm>
          <a:prstGeom prst="homePlate">
            <a:avLst/>
          </a:prstGeom>
          <a:solidFill>
            <a:schemeClr val="accent3">
              <a:lumMod val="60000"/>
              <a:lumOff val="40000"/>
            </a:schemeClr>
          </a:solidFill>
          <a:ln>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dirty="0"/>
          </a:p>
        </p:txBody>
      </p:sp>
      <p:sp>
        <p:nvSpPr>
          <p:cNvPr id="9" name="Akış Çizelgesi: Gecikme 8"/>
          <p:cNvSpPr/>
          <p:nvPr/>
        </p:nvSpPr>
        <p:spPr>
          <a:xfrm>
            <a:off x="225281" y="1086803"/>
            <a:ext cx="1968500" cy="5235387"/>
          </a:xfrm>
          <a:prstGeom prst="flowChartDelay">
            <a:avLst/>
          </a:prstGeom>
          <a:solidFill>
            <a:srgbClr val="DB001B"/>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dirty="0"/>
          </a:p>
        </p:txBody>
      </p:sp>
      <p:sp>
        <p:nvSpPr>
          <p:cNvPr id="7" name="Alt Başlık 2"/>
          <p:cNvSpPr txBox="1">
            <a:spLocks/>
          </p:cNvSpPr>
          <p:nvPr/>
        </p:nvSpPr>
        <p:spPr>
          <a:xfrm rot="16200000">
            <a:off x="-1733498" y="345261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tr-TR"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4" name="Slayt Numarası Yer Tutucusu 3"/>
          <p:cNvSpPr>
            <a:spLocks noGrp="1"/>
          </p:cNvSpPr>
          <p:nvPr>
            <p:ph type="sldNum" sz="quarter" idx="12"/>
          </p:nvPr>
        </p:nvSpPr>
        <p:spPr>
          <a:xfrm>
            <a:off x="8610600" y="6405778"/>
            <a:ext cx="2743200" cy="365125"/>
          </a:xfrm>
        </p:spPr>
        <p:txBody>
          <a:bodyPr/>
          <a:lstStyle/>
          <a:p>
            <a:fld id="{D63DBE84-8755-45B9-8C19-96EBE3498A16}" type="slidenum">
              <a:rPr lang="tr-TR" smtClean="0"/>
              <a:pPr/>
              <a:t>11</a:t>
            </a:fld>
            <a:endParaRPr lang="tr-TR" dirty="0"/>
          </a:p>
        </p:txBody>
      </p:sp>
      <p:sp>
        <p:nvSpPr>
          <p:cNvPr id="14" name="Alt Başlık 2">
            <a:extLst>
              <a:ext uri="{FF2B5EF4-FFF2-40B4-BE49-F238E27FC236}">
                <a16:creationId xmlns:a16="http://schemas.microsoft.com/office/drawing/2014/main" xmlns="" id="{71C07988-C9F2-445D-A028-8FBDBE63F715}"/>
              </a:ext>
            </a:extLst>
          </p:cNvPr>
          <p:cNvSpPr txBox="1">
            <a:spLocks/>
          </p:cNvSpPr>
          <p:nvPr/>
        </p:nvSpPr>
        <p:spPr>
          <a:xfrm>
            <a:off x="8277725" y="395026"/>
            <a:ext cx="2815279" cy="2947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11" name="Picture 3" descr="C:\Users\Oguz DEMIRBOGAN06\Desktop\muhakkik seminer\TKB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77656" y="108794"/>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Veri Yer Tutucusu 4"/>
          <p:cNvSpPr>
            <a:spLocks noGrp="1"/>
          </p:cNvSpPr>
          <p:nvPr>
            <p:ph type="dt" sz="half" idx="10"/>
          </p:nvPr>
        </p:nvSpPr>
        <p:spPr/>
        <p:txBody>
          <a:bodyPr/>
          <a:lstStyle/>
          <a:p>
            <a:fld id="{20AA5723-C89B-4C93-A3A0-2AF160B93600}" type="datetime1">
              <a:rPr lang="tr-TR" smtClean="0"/>
              <a:pPr/>
              <a:t>4.9.2025</a:t>
            </a:fld>
            <a:endParaRPr lang="tr-TR"/>
          </a:p>
        </p:txBody>
      </p:sp>
      <p:sp>
        <p:nvSpPr>
          <p:cNvPr id="6" name="Altbilgi Yer Tutucusu 5"/>
          <p:cNvSpPr>
            <a:spLocks noGrp="1"/>
          </p:cNvSpPr>
          <p:nvPr>
            <p:ph type="ftr" sz="quarter" idx="11"/>
          </p:nvPr>
        </p:nvSpPr>
        <p:spPr/>
        <p:txBody>
          <a:bodyPr/>
          <a:lstStyle/>
          <a:p>
            <a:r>
              <a:rPr lang="tr-TR" smtClean="0"/>
              <a:t>Teftiş Kurulu Başkanlığı</a:t>
            </a:r>
            <a:endParaRPr lang="tr-TR"/>
          </a:p>
        </p:txBody>
      </p:sp>
      <p:pic>
        <p:nvPicPr>
          <p:cNvPr id="15"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89162"/>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30040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5154" y="1637859"/>
            <a:ext cx="11281691" cy="4393725"/>
          </a:xfrm>
          <a:ln>
            <a:solidFill>
              <a:schemeClr val="tx1"/>
            </a:solidFill>
          </a:ln>
        </p:spPr>
        <p:txBody>
          <a:bodyPr>
            <a:noAutofit/>
          </a:bodyPr>
          <a:lstStyle/>
          <a:p>
            <a:pPr marL="0" indent="0" algn="just">
              <a:lnSpc>
                <a:spcPct val="150000"/>
              </a:lnSpc>
              <a:spcBef>
                <a:spcPct val="20000"/>
              </a:spcBef>
              <a:buClr>
                <a:srgbClr val="0BD0D9"/>
              </a:buClr>
              <a:buSzPct val="95000"/>
              <a:buNone/>
            </a:pPr>
            <a:r>
              <a:rPr lang="tr-TR" sz="2400" b="1" dirty="0" smtClean="0">
                <a:solidFill>
                  <a:schemeClr val="accent1"/>
                </a:solidFill>
                <a:latin typeface="Century Gothic" panose="020B0502020202020204" pitchFamily="34" charset="0"/>
              </a:rPr>
              <a:t>Geliştirilen öğretmen izleme ve değerlendirme modeli;</a:t>
            </a:r>
          </a:p>
          <a:p>
            <a:pPr marL="0" indent="0" algn="just">
              <a:lnSpc>
                <a:spcPct val="150000"/>
              </a:lnSpc>
              <a:spcBef>
                <a:spcPct val="20000"/>
              </a:spcBef>
              <a:buClr>
                <a:srgbClr val="0BD0D9"/>
              </a:buClr>
              <a:buSzPct val="95000"/>
              <a:buNone/>
            </a:pPr>
            <a:r>
              <a:rPr lang="tr-TR" sz="2400" b="1" dirty="0" smtClean="0">
                <a:solidFill>
                  <a:srgbClr val="FFC000"/>
                </a:solidFill>
                <a:latin typeface="Century Gothic" panose="020B0502020202020204" pitchFamily="34" charset="0"/>
              </a:rPr>
              <a:t>Türkiye </a:t>
            </a:r>
            <a:r>
              <a:rPr lang="tr-TR" sz="2400" b="1" dirty="0">
                <a:solidFill>
                  <a:srgbClr val="FFC000"/>
                </a:solidFill>
                <a:latin typeface="Century Gothic" panose="020B0502020202020204" pitchFamily="34" charset="0"/>
              </a:rPr>
              <a:t>Yüzyılı </a:t>
            </a:r>
            <a:r>
              <a:rPr lang="tr-TR" sz="2400" b="1" dirty="0" smtClean="0">
                <a:solidFill>
                  <a:srgbClr val="FFC000"/>
                </a:solidFill>
                <a:latin typeface="Century Gothic" panose="020B0502020202020204" pitchFamily="34" charset="0"/>
              </a:rPr>
              <a:t>Maarif Modeli </a:t>
            </a:r>
            <a:r>
              <a:rPr lang="tr-TR" sz="2400" b="1" dirty="0">
                <a:solidFill>
                  <a:srgbClr val="FFC000"/>
                </a:solidFill>
                <a:latin typeface="Century Gothic" panose="020B0502020202020204" pitchFamily="34" charset="0"/>
              </a:rPr>
              <a:t>kapsamında öğretim programı değişen </a:t>
            </a:r>
            <a:r>
              <a:rPr lang="tr-TR" sz="2400" b="1" dirty="0">
                <a:latin typeface="Century Gothic" panose="020B0502020202020204" pitchFamily="34" charset="0"/>
              </a:rPr>
              <a:t>ve ilk defa 2024-2025 eğitim-öğretim </a:t>
            </a:r>
            <a:r>
              <a:rPr lang="tr-TR" sz="2400" b="1" dirty="0" smtClean="0">
                <a:latin typeface="Century Gothic" panose="020B0502020202020204" pitchFamily="34" charset="0"/>
              </a:rPr>
              <a:t>yılında uygulanmaya </a:t>
            </a:r>
            <a:r>
              <a:rPr lang="tr-TR" sz="2400" b="1" dirty="0">
                <a:latin typeface="Century Gothic" panose="020B0502020202020204" pitchFamily="34" charset="0"/>
              </a:rPr>
              <a:t>başlanan </a:t>
            </a:r>
            <a:r>
              <a:rPr lang="tr-TR" sz="2400" b="1" dirty="0">
                <a:solidFill>
                  <a:srgbClr val="00B0F0"/>
                </a:solidFill>
                <a:latin typeface="Century Gothic" panose="020B0502020202020204" pitchFamily="34" charset="0"/>
              </a:rPr>
              <a:t>okul öncesi, 1, </a:t>
            </a:r>
            <a:r>
              <a:rPr lang="tr-TR" sz="2400" b="1" dirty="0" smtClean="0">
                <a:solidFill>
                  <a:srgbClr val="00B0F0"/>
                </a:solidFill>
                <a:latin typeface="Century Gothic" panose="020B0502020202020204" pitchFamily="34" charset="0"/>
              </a:rPr>
              <a:t>5, hazırlık</a:t>
            </a:r>
            <a:r>
              <a:rPr lang="tr-TR" sz="2400" b="1" dirty="0" smtClean="0">
                <a:latin typeface="Century Gothic" panose="020B0502020202020204" pitchFamily="34" charset="0"/>
              </a:rPr>
              <a:t> </a:t>
            </a:r>
            <a:r>
              <a:rPr lang="tr-TR" sz="2400" b="1" dirty="0">
                <a:latin typeface="Century Gothic" panose="020B0502020202020204" pitchFamily="34" charset="0"/>
              </a:rPr>
              <a:t>ve </a:t>
            </a:r>
            <a:r>
              <a:rPr lang="tr-TR" sz="2400" b="1" dirty="0">
                <a:solidFill>
                  <a:srgbClr val="00B0F0"/>
                </a:solidFill>
                <a:latin typeface="Century Gothic" panose="020B0502020202020204" pitchFamily="34" charset="0"/>
              </a:rPr>
              <a:t>9’uncu</a:t>
            </a:r>
            <a:r>
              <a:rPr lang="tr-TR" sz="2400" b="1" dirty="0">
                <a:latin typeface="Century Gothic" panose="020B0502020202020204" pitchFamily="34" charset="0"/>
              </a:rPr>
              <a:t> sınıflardaki dersleri okutan </a:t>
            </a:r>
            <a:r>
              <a:rPr lang="tr-TR" sz="2400" b="1" dirty="0" smtClean="0">
                <a:latin typeface="Century Gothic" panose="020B0502020202020204" pitchFamily="34" charset="0"/>
              </a:rPr>
              <a:t>öğretmenlerin sınıf </a:t>
            </a:r>
            <a:r>
              <a:rPr lang="tr-TR" sz="2400" b="1" dirty="0">
                <a:latin typeface="Century Gothic" panose="020B0502020202020204" pitchFamily="34" charset="0"/>
              </a:rPr>
              <a:t>içi etkinlikleri ve öğretim faaliyetlerinin izlenmesi, değerlendirilmesi, geliştirilmesi </a:t>
            </a:r>
            <a:r>
              <a:rPr lang="tr-TR" sz="2400" b="1" dirty="0" smtClean="0">
                <a:latin typeface="Century Gothic" panose="020B0502020202020204" pitchFamily="34" charset="0"/>
              </a:rPr>
              <a:t>ve rehberlikte </a:t>
            </a:r>
            <a:r>
              <a:rPr lang="tr-TR" sz="2400" b="1" dirty="0">
                <a:latin typeface="Century Gothic" panose="020B0502020202020204" pitchFamily="34" charset="0"/>
              </a:rPr>
              <a:t>bulunulması çalışmalarında esas alınmak üzere </a:t>
            </a:r>
            <a:r>
              <a:rPr lang="tr-TR" sz="2400" b="1" dirty="0">
                <a:solidFill>
                  <a:srgbClr val="FF0000"/>
                </a:solidFill>
                <a:latin typeface="Century Gothic" panose="020B0502020202020204" pitchFamily="34" charset="0"/>
              </a:rPr>
              <a:t>kademeli olarak </a:t>
            </a:r>
            <a:r>
              <a:rPr lang="tr-TR" sz="2400" b="1" dirty="0" smtClean="0">
                <a:latin typeface="Century Gothic" panose="020B0502020202020204" pitchFamily="34" charset="0"/>
              </a:rPr>
              <a:t>uygulanacaktır.</a:t>
            </a:r>
            <a:endParaRPr lang="tr-TR" sz="2400" b="1" dirty="0">
              <a:solidFill>
                <a:srgbClr val="00B050"/>
              </a:solidFill>
            </a:endParaRPr>
          </a:p>
        </p:txBody>
      </p:sp>
      <p:sp>
        <p:nvSpPr>
          <p:cNvPr id="5" name="Veri Yer Tutucusu 4"/>
          <p:cNvSpPr>
            <a:spLocks noGrp="1"/>
          </p:cNvSpPr>
          <p:nvPr>
            <p:ph type="dt" sz="half" idx="10"/>
          </p:nvPr>
        </p:nvSpPr>
        <p:spPr/>
        <p:txBody>
          <a:bodyPr/>
          <a:lstStyle/>
          <a:p>
            <a:fld id="{356FC6AF-CED8-40D2-AD8E-BE9F8162C35D}" type="datetime1">
              <a:rPr lang="tr-TR" smtClean="0"/>
              <a:pPr/>
              <a:t>4.9.2025</a:t>
            </a:fld>
            <a:endParaRPr lang="tr-TR" dirty="0"/>
          </a:p>
        </p:txBody>
      </p:sp>
      <p:sp>
        <p:nvSpPr>
          <p:cNvPr id="6" name="Altbilgi Yer Tutucusu 5"/>
          <p:cNvSpPr>
            <a:spLocks noGrp="1"/>
          </p:cNvSpPr>
          <p:nvPr>
            <p:ph type="ftr" sz="quarter" idx="11"/>
          </p:nvPr>
        </p:nvSpPr>
        <p:spPr/>
        <p:txBody>
          <a:bodyPr/>
          <a:lstStyle/>
          <a:p>
            <a:r>
              <a:rPr lang="tr-TR" dirty="0" smtClean="0"/>
              <a:t>Teftiş Kurulu Başkanlığı</a:t>
            </a:r>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12</a:t>
            </a:fld>
            <a:endParaRPr lang="tr-TR" dirty="0"/>
          </a:p>
        </p:txBody>
      </p:sp>
      <p:sp>
        <p:nvSpPr>
          <p:cNvPr id="9" name="AutoShape 2" descr="C:\Users\Turgut BUYUKTEPE\Desktop\bilgisayar g%C3%B6rseli.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Dikdörtgen 9"/>
          <p:cNvSpPr/>
          <p:nvPr/>
        </p:nvSpPr>
        <p:spPr>
          <a:xfrm>
            <a:off x="2389072" y="933924"/>
            <a:ext cx="7413853" cy="523220"/>
          </a:xfrm>
          <a:prstGeom prst="rect">
            <a:avLst/>
          </a:prstGeom>
        </p:spPr>
        <p:txBody>
          <a:bodyPr wrap="square">
            <a:spAutoFit/>
          </a:bodyPr>
          <a:lstStyle/>
          <a:p>
            <a:pPr algn="ctr"/>
            <a:r>
              <a:rPr lang="tr-TR" sz="2800" b="1" dirty="0" smtClean="0">
                <a:solidFill>
                  <a:srgbClr val="C00000"/>
                </a:solidFill>
                <a:latin typeface="Century Gothic" panose="020B0502020202020204" pitchFamily="34" charset="0"/>
              </a:rPr>
              <a:t>Modelin Kademeli Olarak Uygulanması </a:t>
            </a:r>
            <a:endParaRPr lang="fr-FR" sz="28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xmlns="" val="37589675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5154" y="2095076"/>
            <a:ext cx="11281691" cy="3901618"/>
          </a:xfrm>
          <a:ln>
            <a:solidFill>
              <a:srgbClr val="C00000"/>
            </a:solidFill>
          </a:ln>
        </p:spPr>
        <p:txBody>
          <a:bodyPr>
            <a:noAutofit/>
          </a:bodyPr>
          <a:lstStyle/>
          <a:p>
            <a:pPr marL="0" indent="0" algn="just">
              <a:lnSpc>
                <a:spcPct val="150000"/>
              </a:lnSpc>
              <a:spcBef>
                <a:spcPct val="20000"/>
              </a:spcBef>
              <a:buClr>
                <a:srgbClr val="0BD0D9"/>
              </a:buClr>
              <a:buSzPct val="95000"/>
              <a:buNone/>
            </a:pPr>
            <a:r>
              <a:rPr lang="tr-TR" sz="2400" b="1" dirty="0" smtClean="0">
                <a:latin typeface="Century Gothic" panose="020B0502020202020204" pitchFamily="34" charset="0"/>
              </a:rPr>
              <a:t>TYMM </a:t>
            </a:r>
            <a:r>
              <a:rPr lang="tr-TR" sz="2400" b="1" dirty="0">
                <a:latin typeface="Century Gothic" panose="020B0502020202020204" pitchFamily="34" charset="0"/>
              </a:rPr>
              <a:t>kapsamında öğretim programı </a:t>
            </a:r>
            <a:r>
              <a:rPr lang="tr-TR" sz="2400" b="1" dirty="0" smtClean="0">
                <a:latin typeface="Century Gothic" panose="020B0502020202020204" pitchFamily="34" charset="0"/>
              </a:rPr>
              <a:t>değişen dersleri okutan;</a:t>
            </a:r>
          </a:p>
          <a:p>
            <a:pPr algn="just">
              <a:lnSpc>
                <a:spcPct val="150000"/>
              </a:lnSpc>
              <a:spcBef>
                <a:spcPct val="20000"/>
              </a:spcBef>
              <a:buClr>
                <a:schemeClr val="tx1"/>
              </a:buClr>
              <a:buSzPct val="95000"/>
              <a:buFont typeface="Wingdings" panose="05000000000000000000" pitchFamily="2" charset="2"/>
              <a:buChar char="Ø"/>
            </a:pPr>
            <a:r>
              <a:rPr lang="tr-TR" sz="2400" b="1" dirty="0" smtClean="0">
                <a:solidFill>
                  <a:srgbClr val="FF99CC"/>
                </a:solidFill>
                <a:latin typeface="Century Gothic" panose="020B0502020202020204" pitchFamily="34" charset="0"/>
              </a:rPr>
              <a:t> Anasınıfı </a:t>
            </a:r>
            <a:r>
              <a:rPr lang="tr-TR" sz="2400" b="1" dirty="0">
                <a:solidFill>
                  <a:srgbClr val="FF99CC"/>
                </a:solidFill>
                <a:latin typeface="Century Gothic" panose="020B0502020202020204" pitchFamily="34" charset="0"/>
              </a:rPr>
              <a:t>öğretmenleri</a:t>
            </a:r>
          </a:p>
          <a:p>
            <a:pPr algn="just">
              <a:lnSpc>
                <a:spcPct val="150000"/>
              </a:lnSpc>
              <a:spcBef>
                <a:spcPct val="20000"/>
              </a:spcBef>
              <a:buClr>
                <a:schemeClr val="tx1"/>
              </a:buClr>
              <a:buSzPct val="95000"/>
              <a:buFont typeface="Wingdings" panose="05000000000000000000" pitchFamily="2" charset="2"/>
              <a:buChar char="Ø"/>
            </a:pPr>
            <a:r>
              <a:rPr lang="tr-TR" sz="2400" b="1" dirty="0" smtClean="0">
                <a:solidFill>
                  <a:srgbClr val="00B0F0"/>
                </a:solidFill>
                <a:latin typeface="Century Gothic" panose="020B0502020202020204" pitchFamily="34" charset="0"/>
              </a:rPr>
              <a:t> İlkokul 1’inci </a:t>
            </a:r>
            <a:r>
              <a:rPr lang="tr-TR" sz="2400" b="1" dirty="0">
                <a:solidFill>
                  <a:srgbClr val="00B0F0"/>
                </a:solidFill>
                <a:latin typeface="Century Gothic" panose="020B0502020202020204" pitchFamily="34" charset="0"/>
              </a:rPr>
              <a:t>sınıf öğretmenleri</a:t>
            </a:r>
          </a:p>
          <a:p>
            <a:pPr algn="just">
              <a:lnSpc>
                <a:spcPct val="150000"/>
              </a:lnSpc>
              <a:spcBef>
                <a:spcPct val="20000"/>
              </a:spcBef>
              <a:buClr>
                <a:schemeClr val="tx1"/>
              </a:buClr>
              <a:buSzPct val="95000"/>
              <a:buFont typeface="Wingdings" panose="05000000000000000000" pitchFamily="2" charset="2"/>
              <a:buChar char="Ø"/>
            </a:pPr>
            <a:r>
              <a:rPr lang="tr-TR" sz="2400" b="1" dirty="0" smtClean="0">
                <a:solidFill>
                  <a:schemeClr val="accent1"/>
                </a:solidFill>
                <a:latin typeface="Century Gothic" panose="020B0502020202020204" pitchFamily="34" charset="0"/>
              </a:rPr>
              <a:t> Ortaokul 5’inci </a:t>
            </a:r>
            <a:r>
              <a:rPr lang="tr-TR" sz="2400" b="1" dirty="0">
                <a:solidFill>
                  <a:schemeClr val="accent1"/>
                </a:solidFill>
                <a:latin typeface="Century Gothic" panose="020B0502020202020204" pitchFamily="34" charset="0"/>
              </a:rPr>
              <a:t>sınıfta ders </a:t>
            </a:r>
            <a:r>
              <a:rPr lang="tr-TR" sz="2400" b="1" dirty="0" smtClean="0">
                <a:solidFill>
                  <a:schemeClr val="accent1"/>
                </a:solidFill>
                <a:latin typeface="Century Gothic" panose="020B0502020202020204" pitchFamily="34" charset="0"/>
              </a:rPr>
              <a:t>okutan öğretmenler</a:t>
            </a:r>
            <a:endParaRPr lang="tr-TR" sz="2400" b="1" dirty="0">
              <a:solidFill>
                <a:schemeClr val="accent1"/>
              </a:solidFill>
              <a:latin typeface="Century Gothic" panose="020B0502020202020204" pitchFamily="34" charset="0"/>
            </a:endParaRPr>
          </a:p>
          <a:p>
            <a:pPr algn="just">
              <a:lnSpc>
                <a:spcPct val="150000"/>
              </a:lnSpc>
              <a:spcBef>
                <a:spcPct val="20000"/>
              </a:spcBef>
              <a:buClr>
                <a:schemeClr val="tx1"/>
              </a:buClr>
              <a:buSzPct val="95000"/>
              <a:buFont typeface="Wingdings" panose="05000000000000000000" pitchFamily="2" charset="2"/>
              <a:buChar char="Ø"/>
            </a:pPr>
            <a:r>
              <a:rPr lang="tr-TR" sz="2400" b="1" dirty="0" smtClean="0">
                <a:solidFill>
                  <a:srgbClr val="FFC000"/>
                </a:solidFill>
                <a:latin typeface="Century Gothic" panose="020B0502020202020204" pitchFamily="34" charset="0"/>
              </a:rPr>
              <a:t> Lise hazırlık ve 9’uncu </a:t>
            </a:r>
            <a:r>
              <a:rPr lang="tr-TR" sz="2400" b="1" dirty="0">
                <a:solidFill>
                  <a:srgbClr val="FFC000"/>
                </a:solidFill>
                <a:latin typeface="Century Gothic" panose="020B0502020202020204" pitchFamily="34" charset="0"/>
              </a:rPr>
              <a:t>sınıfta ders </a:t>
            </a:r>
            <a:r>
              <a:rPr lang="tr-TR" sz="2400" b="1" dirty="0" smtClean="0">
                <a:solidFill>
                  <a:srgbClr val="FFC000"/>
                </a:solidFill>
                <a:latin typeface="Century Gothic" panose="020B0502020202020204" pitchFamily="34" charset="0"/>
              </a:rPr>
              <a:t>okutan öğretmenler</a:t>
            </a:r>
          </a:p>
          <a:p>
            <a:pPr marL="0" indent="0" algn="just">
              <a:lnSpc>
                <a:spcPct val="150000"/>
              </a:lnSpc>
              <a:spcBef>
                <a:spcPct val="20000"/>
              </a:spcBef>
              <a:buClr>
                <a:schemeClr val="tx1"/>
              </a:buClr>
              <a:buSzPct val="95000"/>
              <a:buNone/>
            </a:pPr>
            <a:r>
              <a:rPr lang="tr-TR" sz="2400" b="1" dirty="0">
                <a:latin typeface="Century Gothic" panose="020B0502020202020204" pitchFamily="34" charset="0"/>
              </a:rPr>
              <a:t>i</a:t>
            </a:r>
            <a:r>
              <a:rPr lang="tr-TR" sz="2400" b="1" dirty="0" smtClean="0">
                <a:latin typeface="Century Gothic" panose="020B0502020202020204" pitchFamily="34" charset="0"/>
              </a:rPr>
              <a:t>zlendi ve değerlendirildi.</a:t>
            </a:r>
            <a:endParaRPr lang="tr-TR" sz="2400" b="1" dirty="0">
              <a:latin typeface="Century Gothic" panose="020B0502020202020204" pitchFamily="34" charset="0"/>
            </a:endParaRPr>
          </a:p>
        </p:txBody>
      </p:sp>
      <p:sp>
        <p:nvSpPr>
          <p:cNvPr id="5" name="Veri Yer Tutucusu 4"/>
          <p:cNvSpPr>
            <a:spLocks noGrp="1"/>
          </p:cNvSpPr>
          <p:nvPr>
            <p:ph type="dt" sz="half" idx="10"/>
          </p:nvPr>
        </p:nvSpPr>
        <p:spPr/>
        <p:txBody>
          <a:bodyPr/>
          <a:lstStyle/>
          <a:p>
            <a:fld id="{356FC6AF-CED8-40D2-AD8E-BE9F8162C35D}" type="datetime1">
              <a:rPr lang="tr-TR" smtClean="0"/>
              <a:pPr/>
              <a:t>4.9.2025</a:t>
            </a:fld>
            <a:endParaRPr lang="tr-TR" dirty="0"/>
          </a:p>
        </p:txBody>
      </p:sp>
      <p:sp>
        <p:nvSpPr>
          <p:cNvPr id="6" name="Altbilgi Yer Tutucusu 5"/>
          <p:cNvSpPr>
            <a:spLocks noGrp="1"/>
          </p:cNvSpPr>
          <p:nvPr>
            <p:ph type="ftr" sz="quarter" idx="11"/>
          </p:nvPr>
        </p:nvSpPr>
        <p:spPr/>
        <p:txBody>
          <a:bodyPr/>
          <a:lstStyle/>
          <a:p>
            <a:r>
              <a:rPr lang="tr-TR" dirty="0" smtClean="0"/>
              <a:t>Teftiş Kurulu Başkanlığı</a:t>
            </a:r>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13</a:t>
            </a:fld>
            <a:endParaRPr lang="tr-TR" dirty="0"/>
          </a:p>
        </p:txBody>
      </p:sp>
      <p:sp>
        <p:nvSpPr>
          <p:cNvPr id="9" name="AutoShape 2" descr="C:\Users\Turgut BUYUKTEPE\Desktop\bilgisayar g%C3%B6rseli.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Dikdörtgen 9"/>
          <p:cNvSpPr/>
          <p:nvPr/>
        </p:nvSpPr>
        <p:spPr>
          <a:xfrm>
            <a:off x="455154" y="980521"/>
            <a:ext cx="11281691" cy="954107"/>
          </a:xfrm>
          <a:prstGeom prst="rect">
            <a:avLst/>
          </a:prstGeom>
        </p:spPr>
        <p:txBody>
          <a:bodyPr wrap="square">
            <a:spAutoFit/>
          </a:bodyPr>
          <a:lstStyle/>
          <a:p>
            <a:pPr algn="ctr"/>
            <a:r>
              <a:rPr lang="tr-TR" sz="2800" b="1" dirty="0" smtClean="0">
                <a:solidFill>
                  <a:srgbClr val="C00000"/>
                </a:solidFill>
                <a:latin typeface="Century Gothic" panose="020B0502020202020204" pitchFamily="34" charset="0"/>
              </a:rPr>
              <a:t>2024-2025 Eğitim-Öğretim Yılında </a:t>
            </a:r>
            <a:r>
              <a:rPr lang="tr-TR" sz="2800" b="1" dirty="0">
                <a:solidFill>
                  <a:srgbClr val="C00000"/>
                </a:solidFill>
                <a:latin typeface="Century Gothic" panose="020B0502020202020204" pitchFamily="34" charset="0"/>
              </a:rPr>
              <a:t>İzleme ve Değerlendirmesi </a:t>
            </a:r>
            <a:r>
              <a:rPr lang="tr-TR" sz="2800" b="1" dirty="0" smtClean="0">
                <a:solidFill>
                  <a:srgbClr val="C00000"/>
                </a:solidFill>
                <a:latin typeface="Century Gothic" panose="020B0502020202020204" pitchFamily="34" charset="0"/>
              </a:rPr>
              <a:t>Yapılan Öğretmenler</a:t>
            </a:r>
            <a:endParaRPr lang="tr-TR" sz="28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xmlns="" val="16490773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5154" y="2123652"/>
            <a:ext cx="11281691" cy="3984254"/>
          </a:xfrm>
          <a:ln>
            <a:solidFill>
              <a:srgbClr val="C00000"/>
            </a:solidFill>
          </a:ln>
        </p:spPr>
        <p:txBody>
          <a:bodyPr>
            <a:noAutofit/>
          </a:bodyPr>
          <a:lstStyle/>
          <a:p>
            <a:pPr marL="0" indent="0" algn="just">
              <a:lnSpc>
                <a:spcPct val="150000"/>
              </a:lnSpc>
              <a:spcBef>
                <a:spcPct val="20000"/>
              </a:spcBef>
              <a:buClr>
                <a:srgbClr val="0BD0D9"/>
              </a:buClr>
              <a:buSzPct val="95000"/>
              <a:buNone/>
            </a:pPr>
            <a:r>
              <a:rPr lang="tr-TR" sz="2400" b="1" dirty="0" smtClean="0">
                <a:latin typeface="Century Gothic" panose="020B0502020202020204" pitchFamily="34" charset="0"/>
              </a:rPr>
              <a:t>TYMM </a:t>
            </a:r>
            <a:r>
              <a:rPr lang="tr-TR" sz="2400" b="1" dirty="0">
                <a:latin typeface="Century Gothic" panose="020B0502020202020204" pitchFamily="34" charset="0"/>
              </a:rPr>
              <a:t>kapsamında öğretim programı </a:t>
            </a:r>
            <a:r>
              <a:rPr lang="tr-TR" sz="2400" b="1" dirty="0" smtClean="0">
                <a:latin typeface="Century Gothic" panose="020B0502020202020204" pitchFamily="34" charset="0"/>
              </a:rPr>
              <a:t>değişen dersleri okutan;</a:t>
            </a:r>
          </a:p>
          <a:p>
            <a:pPr algn="just">
              <a:lnSpc>
                <a:spcPct val="150000"/>
              </a:lnSpc>
              <a:spcBef>
                <a:spcPct val="20000"/>
              </a:spcBef>
              <a:buClr>
                <a:schemeClr val="tx1"/>
              </a:buClr>
              <a:buSzPct val="95000"/>
              <a:buFont typeface="Wingdings" panose="05000000000000000000" pitchFamily="2" charset="2"/>
              <a:buChar char="Ø"/>
            </a:pPr>
            <a:r>
              <a:rPr lang="tr-TR" sz="2400" b="1" dirty="0" smtClean="0">
                <a:solidFill>
                  <a:srgbClr val="FF99CC"/>
                </a:solidFill>
                <a:latin typeface="Century Gothic" panose="020B0502020202020204" pitchFamily="34" charset="0"/>
              </a:rPr>
              <a:t> Anasınıfı </a:t>
            </a:r>
            <a:r>
              <a:rPr lang="tr-TR" sz="2400" b="1" dirty="0">
                <a:solidFill>
                  <a:srgbClr val="FF99CC"/>
                </a:solidFill>
                <a:latin typeface="Century Gothic" panose="020B0502020202020204" pitchFamily="34" charset="0"/>
              </a:rPr>
              <a:t>öğretmenleri</a:t>
            </a:r>
          </a:p>
          <a:p>
            <a:pPr algn="just">
              <a:lnSpc>
                <a:spcPct val="150000"/>
              </a:lnSpc>
              <a:spcBef>
                <a:spcPct val="20000"/>
              </a:spcBef>
              <a:buClr>
                <a:schemeClr val="tx1"/>
              </a:buClr>
              <a:buSzPct val="95000"/>
              <a:buFont typeface="Wingdings" panose="05000000000000000000" pitchFamily="2" charset="2"/>
              <a:buChar char="Ø"/>
            </a:pPr>
            <a:r>
              <a:rPr lang="tr-TR" sz="2400" b="1" dirty="0" smtClean="0">
                <a:solidFill>
                  <a:srgbClr val="00B0F0"/>
                </a:solidFill>
                <a:latin typeface="Century Gothic" panose="020B0502020202020204" pitchFamily="34" charset="0"/>
              </a:rPr>
              <a:t> İlkokul </a:t>
            </a:r>
            <a:r>
              <a:rPr lang="tr-TR" sz="2400" b="1" dirty="0">
                <a:solidFill>
                  <a:srgbClr val="00B0F0"/>
                </a:solidFill>
                <a:latin typeface="Century Gothic" panose="020B0502020202020204" pitchFamily="34" charset="0"/>
              </a:rPr>
              <a:t>1 ve 2’nci sınıf öğretmenleri</a:t>
            </a:r>
          </a:p>
          <a:p>
            <a:pPr algn="just">
              <a:lnSpc>
                <a:spcPct val="150000"/>
              </a:lnSpc>
              <a:spcBef>
                <a:spcPct val="20000"/>
              </a:spcBef>
              <a:buClr>
                <a:schemeClr val="tx1"/>
              </a:buClr>
              <a:buSzPct val="95000"/>
              <a:buFont typeface="Wingdings" panose="05000000000000000000" pitchFamily="2" charset="2"/>
              <a:buChar char="Ø"/>
            </a:pPr>
            <a:r>
              <a:rPr lang="tr-TR" sz="2400" b="1" dirty="0" smtClean="0">
                <a:solidFill>
                  <a:schemeClr val="accent1"/>
                </a:solidFill>
                <a:latin typeface="Century Gothic" panose="020B0502020202020204" pitchFamily="34" charset="0"/>
              </a:rPr>
              <a:t> Ortaokul </a:t>
            </a:r>
            <a:r>
              <a:rPr lang="tr-TR" sz="2400" b="1" dirty="0">
                <a:solidFill>
                  <a:schemeClr val="accent1"/>
                </a:solidFill>
                <a:latin typeface="Century Gothic" panose="020B0502020202020204" pitchFamily="34" charset="0"/>
              </a:rPr>
              <a:t>5 ve 6’ncı sınıfta ders </a:t>
            </a:r>
            <a:r>
              <a:rPr lang="tr-TR" sz="2400" b="1" dirty="0" smtClean="0">
                <a:solidFill>
                  <a:schemeClr val="accent1"/>
                </a:solidFill>
                <a:latin typeface="Century Gothic" panose="020B0502020202020204" pitchFamily="34" charset="0"/>
              </a:rPr>
              <a:t>okutan öğretmenler</a:t>
            </a:r>
            <a:endParaRPr lang="tr-TR" sz="2400" b="1" dirty="0">
              <a:solidFill>
                <a:schemeClr val="accent1"/>
              </a:solidFill>
              <a:latin typeface="Century Gothic" panose="020B0502020202020204" pitchFamily="34" charset="0"/>
            </a:endParaRPr>
          </a:p>
          <a:p>
            <a:pPr algn="just">
              <a:lnSpc>
                <a:spcPct val="150000"/>
              </a:lnSpc>
              <a:spcBef>
                <a:spcPct val="20000"/>
              </a:spcBef>
              <a:buClr>
                <a:schemeClr val="tx1"/>
              </a:buClr>
              <a:buSzPct val="95000"/>
              <a:buFont typeface="Wingdings" panose="05000000000000000000" pitchFamily="2" charset="2"/>
              <a:buChar char="Ø"/>
            </a:pPr>
            <a:r>
              <a:rPr lang="tr-TR" sz="2400" b="1" dirty="0" smtClean="0">
                <a:solidFill>
                  <a:srgbClr val="FFC000"/>
                </a:solidFill>
                <a:latin typeface="Century Gothic" panose="020B0502020202020204" pitchFamily="34" charset="0"/>
              </a:rPr>
              <a:t> Lise </a:t>
            </a:r>
            <a:r>
              <a:rPr lang="tr-TR" sz="2400" b="1" dirty="0">
                <a:solidFill>
                  <a:srgbClr val="FFC000"/>
                </a:solidFill>
                <a:latin typeface="Century Gothic" panose="020B0502020202020204" pitchFamily="34" charset="0"/>
              </a:rPr>
              <a:t>hazırlık, 9 ve 10’uncu sınıfta ders </a:t>
            </a:r>
            <a:r>
              <a:rPr lang="tr-TR" sz="2400" b="1" dirty="0" smtClean="0">
                <a:solidFill>
                  <a:srgbClr val="FFC000"/>
                </a:solidFill>
                <a:latin typeface="Century Gothic" panose="020B0502020202020204" pitchFamily="34" charset="0"/>
              </a:rPr>
              <a:t>okutan öğretmenlerin</a:t>
            </a:r>
          </a:p>
          <a:p>
            <a:pPr marL="0" indent="0" algn="just">
              <a:lnSpc>
                <a:spcPct val="150000"/>
              </a:lnSpc>
              <a:spcBef>
                <a:spcPct val="20000"/>
              </a:spcBef>
              <a:buClr>
                <a:schemeClr val="tx1"/>
              </a:buClr>
              <a:buSzPct val="95000"/>
              <a:buNone/>
            </a:pPr>
            <a:r>
              <a:rPr lang="tr-TR" sz="2400" b="1" dirty="0">
                <a:latin typeface="Century Gothic" panose="020B0502020202020204" pitchFamily="34" charset="0"/>
              </a:rPr>
              <a:t>i</a:t>
            </a:r>
            <a:r>
              <a:rPr lang="tr-TR" sz="2400" b="1" dirty="0" smtClean="0">
                <a:latin typeface="Century Gothic" panose="020B0502020202020204" pitchFamily="34" charset="0"/>
              </a:rPr>
              <a:t>zlenip değerlendirilmesi planlanmaktadır.</a:t>
            </a:r>
            <a:endParaRPr lang="tr-TR" sz="2400" b="1" dirty="0">
              <a:latin typeface="Century Gothic" panose="020B0502020202020204" pitchFamily="34" charset="0"/>
            </a:endParaRPr>
          </a:p>
        </p:txBody>
      </p:sp>
      <p:sp>
        <p:nvSpPr>
          <p:cNvPr id="5" name="Veri Yer Tutucusu 4"/>
          <p:cNvSpPr>
            <a:spLocks noGrp="1"/>
          </p:cNvSpPr>
          <p:nvPr>
            <p:ph type="dt" sz="half" idx="10"/>
          </p:nvPr>
        </p:nvSpPr>
        <p:spPr/>
        <p:txBody>
          <a:bodyPr/>
          <a:lstStyle/>
          <a:p>
            <a:fld id="{356FC6AF-CED8-40D2-AD8E-BE9F8162C35D}" type="datetime1">
              <a:rPr lang="tr-TR" smtClean="0"/>
              <a:pPr/>
              <a:t>4.9.2025</a:t>
            </a:fld>
            <a:endParaRPr lang="tr-TR" dirty="0"/>
          </a:p>
        </p:txBody>
      </p:sp>
      <p:sp>
        <p:nvSpPr>
          <p:cNvPr id="6" name="Altbilgi Yer Tutucusu 5"/>
          <p:cNvSpPr>
            <a:spLocks noGrp="1"/>
          </p:cNvSpPr>
          <p:nvPr>
            <p:ph type="ftr" sz="quarter" idx="11"/>
          </p:nvPr>
        </p:nvSpPr>
        <p:spPr/>
        <p:txBody>
          <a:bodyPr/>
          <a:lstStyle/>
          <a:p>
            <a:r>
              <a:rPr lang="tr-TR" dirty="0" smtClean="0"/>
              <a:t>Teftiş Kurulu Başkanlığı</a:t>
            </a:r>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14</a:t>
            </a:fld>
            <a:endParaRPr lang="tr-TR" dirty="0"/>
          </a:p>
        </p:txBody>
      </p:sp>
      <p:sp>
        <p:nvSpPr>
          <p:cNvPr id="9" name="AutoShape 2" descr="C:\Users\Turgut BUYUKTEPE\Desktop\bilgisayar g%C3%B6rseli.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Dikdörtgen 9"/>
          <p:cNvSpPr/>
          <p:nvPr/>
        </p:nvSpPr>
        <p:spPr>
          <a:xfrm>
            <a:off x="455153" y="1097917"/>
            <a:ext cx="11281691" cy="954107"/>
          </a:xfrm>
          <a:prstGeom prst="rect">
            <a:avLst/>
          </a:prstGeom>
        </p:spPr>
        <p:txBody>
          <a:bodyPr wrap="square">
            <a:spAutoFit/>
          </a:bodyPr>
          <a:lstStyle/>
          <a:p>
            <a:pPr algn="ctr"/>
            <a:r>
              <a:rPr lang="tr-TR" sz="2800" b="1" dirty="0">
                <a:solidFill>
                  <a:srgbClr val="C00000"/>
                </a:solidFill>
                <a:latin typeface="Century Gothic" panose="020B0502020202020204" pitchFamily="34" charset="0"/>
              </a:rPr>
              <a:t>2025-2026 </a:t>
            </a:r>
            <a:r>
              <a:rPr lang="tr-TR" sz="2800" b="1" dirty="0" smtClean="0">
                <a:solidFill>
                  <a:srgbClr val="C00000"/>
                </a:solidFill>
                <a:latin typeface="Century Gothic" panose="020B0502020202020204" pitchFamily="34" charset="0"/>
              </a:rPr>
              <a:t>Eğitim-Öğretim </a:t>
            </a:r>
            <a:r>
              <a:rPr lang="tr-TR" sz="2800" b="1" dirty="0">
                <a:solidFill>
                  <a:srgbClr val="C00000"/>
                </a:solidFill>
                <a:latin typeface="Century Gothic" panose="020B0502020202020204" pitchFamily="34" charset="0"/>
              </a:rPr>
              <a:t>Yılında İzleme ve Değerlendirmesi Yapılacak Öğretmenler</a:t>
            </a:r>
          </a:p>
        </p:txBody>
      </p:sp>
    </p:spTree>
    <p:extLst>
      <p:ext uri="{BB962C8B-B14F-4D97-AF65-F5344CB8AC3E}">
        <p14:creationId xmlns:p14="http://schemas.microsoft.com/office/powerpoint/2010/main" xmlns="" val="6468896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28877"/>
            <a:ext cx="8153400" cy="4483046"/>
          </a:xfrm>
        </p:spPr>
        <p:txBody>
          <a:bodyPr>
            <a:normAutofit/>
          </a:bodyPr>
          <a:lstStyle/>
          <a:p>
            <a:pPr marL="0" indent="0" algn="just">
              <a:lnSpc>
                <a:spcPct val="150000"/>
              </a:lnSpc>
              <a:spcBef>
                <a:spcPts val="0"/>
              </a:spcBef>
              <a:buNone/>
            </a:pPr>
            <a:r>
              <a:rPr lang="tr-TR" sz="2400" b="1" dirty="0" smtClean="0">
                <a:solidFill>
                  <a:srgbClr val="FF99CC"/>
                </a:solidFill>
                <a:latin typeface="Century Gothic" panose="020B0502020202020204" pitchFamily="34" charset="0"/>
              </a:rPr>
              <a:t>1- Okul öncesi öğretim programı</a:t>
            </a:r>
          </a:p>
          <a:p>
            <a:pPr marL="0" indent="0" algn="just">
              <a:lnSpc>
                <a:spcPct val="150000"/>
              </a:lnSpc>
              <a:spcBef>
                <a:spcPts val="0"/>
              </a:spcBef>
              <a:buNone/>
            </a:pPr>
            <a:r>
              <a:rPr lang="tr-TR" sz="2400" b="1" dirty="0" smtClean="0">
                <a:solidFill>
                  <a:srgbClr val="00B0F0"/>
                </a:solidFill>
                <a:latin typeface="Century Gothic" panose="020B0502020202020204" pitchFamily="34" charset="0"/>
              </a:rPr>
              <a:t>2- İlkokul Türkçe (1-4 sınıflar)</a:t>
            </a:r>
          </a:p>
          <a:p>
            <a:pPr marL="0" indent="0" algn="just">
              <a:lnSpc>
                <a:spcPct val="150000"/>
              </a:lnSpc>
              <a:spcBef>
                <a:spcPts val="0"/>
              </a:spcBef>
              <a:buNone/>
            </a:pPr>
            <a:r>
              <a:rPr lang="tr-TR" sz="2400" b="1" dirty="0" smtClean="0">
                <a:solidFill>
                  <a:srgbClr val="00B0F0"/>
                </a:solidFill>
                <a:latin typeface="Century Gothic" panose="020B0502020202020204" pitchFamily="34" charset="0"/>
              </a:rPr>
              <a:t>3- ilkokul Matematik (1-4 sınıflar)</a:t>
            </a:r>
          </a:p>
          <a:p>
            <a:pPr marL="0" indent="0" algn="just">
              <a:lnSpc>
                <a:spcPct val="150000"/>
              </a:lnSpc>
              <a:spcBef>
                <a:spcPts val="0"/>
              </a:spcBef>
              <a:buNone/>
            </a:pPr>
            <a:r>
              <a:rPr lang="tr-TR" sz="2400" b="1" dirty="0" smtClean="0">
                <a:solidFill>
                  <a:srgbClr val="00B0F0"/>
                </a:solidFill>
                <a:latin typeface="Century Gothic" panose="020B0502020202020204" pitchFamily="34" charset="0"/>
              </a:rPr>
              <a:t>4- </a:t>
            </a:r>
            <a:r>
              <a:rPr lang="tr-TR" sz="2400" b="1" dirty="0">
                <a:solidFill>
                  <a:srgbClr val="00B0F0"/>
                </a:solidFill>
                <a:latin typeface="Century Gothic" panose="020B0502020202020204" pitchFamily="34" charset="0"/>
              </a:rPr>
              <a:t>İlkokul Hayat Bilgisi (1-3 sınıflar)</a:t>
            </a:r>
          </a:p>
          <a:p>
            <a:pPr marL="0" indent="0" algn="just">
              <a:lnSpc>
                <a:spcPct val="150000"/>
              </a:lnSpc>
              <a:spcBef>
                <a:spcPts val="0"/>
              </a:spcBef>
              <a:buNone/>
            </a:pPr>
            <a:r>
              <a:rPr lang="tr-TR" sz="2400" b="1" dirty="0" smtClean="0">
                <a:solidFill>
                  <a:srgbClr val="00B0F0"/>
                </a:solidFill>
                <a:latin typeface="Century Gothic" panose="020B0502020202020204" pitchFamily="34" charset="0"/>
              </a:rPr>
              <a:t>5- İlkokul Fen Bilimleri (3-4 sınıflar) </a:t>
            </a:r>
          </a:p>
          <a:p>
            <a:pPr marL="0" indent="0" algn="just">
              <a:lnSpc>
                <a:spcPct val="150000"/>
              </a:lnSpc>
              <a:spcBef>
                <a:spcPts val="0"/>
              </a:spcBef>
              <a:buNone/>
            </a:pPr>
            <a:r>
              <a:rPr lang="tr-TR" sz="2400" b="1" dirty="0">
                <a:solidFill>
                  <a:srgbClr val="00B0F0"/>
                </a:solidFill>
                <a:latin typeface="Century Gothic" panose="020B0502020202020204" pitchFamily="34" charset="0"/>
              </a:rPr>
              <a:t>6</a:t>
            </a:r>
            <a:r>
              <a:rPr lang="tr-TR" sz="2400" b="1" dirty="0" smtClean="0">
                <a:solidFill>
                  <a:srgbClr val="00B0F0"/>
                </a:solidFill>
                <a:latin typeface="Century Gothic" panose="020B0502020202020204" pitchFamily="34" charset="0"/>
              </a:rPr>
              <a:t>- İlkokul Sosyal Bilgiler (4. sınıf)  </a:t>
            </a:r>
          </a:p>
          <a:p>
            <a:pPr marL="0" indent="0" algn="just">
              <a:lnSpc>
                <a:spcPct val="150000"/>
              </a:lnSpc>
              <a:spcBef>
                <a:spcPts val="0"/>
              </a:spcBef>
              <a:buNone/>
            </a:pPr>
            <a:r>
              <a:rPr lang="tr-TR" sz="2400" b="1" dirty="0" smtClean="0">
                <a:solidFill>
                  <a:srgbClr val="00B0F0"/>
                </a:solidFill>
                <a:latin typeface="Century Gothic" panose="020B0502020202020204" pitchFamily="34" charset="0"/>
              </a:rPr>
              <a:t>7- </a:t>
            </a:r>
            <a:r>
              <a:rPr lang="tr-TR" sz="2400" b="1" dirty="0">
                <a:solidFill>
                  <a:srgbClr val="00B0F0"/>
                </a:solidFill>
                <a:latin typeface="Century Gothic" panose="020B0502020202020204" pitchFamily="34" charset="0"/>
              </a:rPr>
              <a:t>İlkokul </a:t>
            </a:r>
            <a:r>
              <a:rPr lang="tr-TR" sz="2400" b="1" dirty="0" smtClean="0">
                <a:solidFill>
                  <a:srgbClr val="00B0F0"/>
                </a:solidFill>
                <a:latin typeface="Century Gothic" panose="020B0502020202020204" pitchFamily="34" charset="0"/>
              </a:rPr>
              <a:t>Din Kültürü ve Ahlak </a:t>
            </a:r>
            <a:r>
              <a:rPr lang="tr-TR" sz="2400" b="1" dirty="0">
                <a:solidFill>
                  <a:srgbClr val="00B0F0"/>
                </a:solidFill>
                <a:latin typeface="Century Gothic" panose="020B0502020202020204" pitchFamily="34" charset="0"/>
              </a:rPr>
              <a:t>Bilgisi </a:t>
            </a:r>
            <a:r>
              <a:rPr lang="tr-TR" sz="2400" b="1" dirty="0" smtClean="0">
                <a:solidFill>
                  <a:srgbClr val="00B0F0"/>
                </a:solidFill>
                <a:latin typeface="Century Gothic" panose="020B0502020202020204" pitchFamily="34" charset="0"/>
              </a:rPr>
              <a:t>(4. sınıf)</a:t>
            </a:r>
          </a:p>
          <a:p>
            <a:pPr marL="0" indent="0" algn="just">
              <a:lnSpc>
                <a:spcPct val="150000"/>
              </a:lnSpc>
              <a:spcBef>
                <a:spcPts val="0"/>
              </a:spcBef>
              <a:buNone/>
            </a:pPr>
            <a:r>
              <a:rPr lang="tr-TR" sz="2400" b="1" dirty="0" smtClean="0">
                <a:solidFill>
                  <a:srgbClr val="00B0F0"/>
                </a:solidFill>
                <a:latin typeface="Century Gothic" panose="020B0502020202020204" pitchFamily="34" charset="0"/>
              </a:rPr>
              <a:t>8- İlkokul İnsan Hakları, Vat. ve Demokrasi (4. sınıf)</a:t>
            </a:r>
            <a:endParaRPr lang="tr-TR" sz="2400" b="1" dirty="0">
              <a:solidFill>
                <a:srgbClr val="00B0F0"/>
              </a:solidFill>
              <a:latin typeface="Century Gothic" panose="020B0502020202020204" pitchFamily="34" charset="0"/>
            </a:endParaRPr>
          </a:p>
        </p:txBody>
      </p:sp>
      <p:sp>
        <p:nvSpPr>
          <p:cNvPr id="5" name="Veri Yer Tutucusu 4"/>
          <p:cNvSpPr>
            <a:spLocks noGrp="1"/>
          </p:cNvSpPr>
          <p:nvPr>
            <p:ph type="dt" sz="half" idx="10"/>
          </p:nvPr>
        </p:nvSpPr>
        <p:spPr/>
        <p:txBody>
          <a:bodyPr/>
          <a:lstStyle/>
          <a:p>
            <a:fld id="{6D87E3B0-9BA1-47DE-B753-6193E7263778}" type="datetime1">
              <a:rPr lang="tr-TR" smtClean="0"/>
              <a:pPr/>
              <a:t>4.9.2025</a:t>
            </a:fld>
            <a:endParaRPr lang="tr-TR" dirty="0"/>
          </a:p>
        </p:txBody>
      </p:sp>
      <p:sp>
        <p:nvSpPr>
          <p:cNvPr id="6" name="Altbilgi Yer Tutucusu 5"/>
          <p:cNvSpPr>
            <a:spLocks noGrp="1"/>
          </p:cNvSpPr>
          <p:nvPr>
            <p:ph type="ftr" sz="quarter" idx="11"/>
          </p:nvPr>
        </p:nvSpPr>
        <p:spPr/>
        <p:txBody>
          <a:bodyPr/>
          <a:lstStyle/>
          <a:p>
            <a:r>
              <a:rPr lang="tr-TR" smtClean="0"/>
              <a:t>Teftiş Kurulu Başkanlığı</a:t>
            </a:r>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15</a:t>
            </a:fld>
            <a:endParaRPr lang="tr-TR" dirty="0"/>
          </a:p>
        </p:txBody>
      </p:sp>
      <p:sp>
        <p:nvSpPr>
          <p:cNvPr id="9" name="AutoShape 2" descr="C:\Users\Turgut BUYUKTEPE\Desktop\bilgisayar g%C3%B6rseli.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 name="Resim 1"/>
          <p:cNvPicPr>
            <a:picLocks noChangeAspect="1"/>
          </p:cNvPicPr>
          <p:nvPr/>
        </p:nvPicPr>
        <p:blipFill>
          <a:blip r:embed="rId3" cstate="print"/>
          <a:stretch>
            <a:fillRect/>
          </a:stretch>
        </p:blipFill>
        <p:spPr>
          <a:xfrm>
            <a:off x="8385628" y="1809554"/>
            <a:ext cx="3806372" cy="4105550"/>
          </a:xfrm>
          <a:prstGeom prst="rect">
            <a:avLst/>
          </a:prstGeom>
        </p:spPr>
      </p:pic>
      <p:sp>
        <p:nvSpPr>
          <p:cNvPr id="12" name="Dikdörtgen 11"/>
          <p:cNvSpPr/>
          <p:nvPr/>
        </p:nvSpPr>
        <p:spPr>
          <a:xfrm>
            <a:off x="1184839" y="909555"/>
            <a:ext cx="9822320" cy="523220"/>
          </a:xfrm>
          <a:prstGeom prst="rect">
            <a:avLst/>
          </a:prstGeom>
        </p:spPr>
        <p:txBody>
          <a:bodyPr wrap="square">
            <a:spAutoFit/>
          </a:bodyPr>
          <a:lstStyle/>
          <a:p>
            <a:pPr algn="ctr"/>
            <a:r>
              <a:rPr lang="tr-TR" sz="2800" b="1" dirty="0" smtClean="0">
                <a:solidFill>
                  <a:srgbClr val="C00000"/>
                </a:solidFill>
                <a:latin typeface="Century Gothic" panose="020B0502020202020204" pitchFamily="34" charset="0"/>
              </a:rPr>
              <a:t>TYMM Kapsamında Öğretim Programı Değişen Dersler-1</a:t>
            </a:r>
            <a:endParaRPr lang="tr-TR" sz="2800" b="1" dirty="0">
              <a:solidFill>
                <a:srgbClr val="C00000"/>
              </a:solidFill>
              <a:latin typeface="Century Gothic" panose="020B0502020202020204" pitchFamily="34" charset="0"/>
            </a:endParaRPr>
          </a:p>
        </p:txBody>
      </p:sp>
      <p:pic>
        <p:nvPicPr>
          <p:cNvPr id="13"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Oguz DEMIRBOGAN06\Desktop\muhakkik seminer\TKB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322360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0375" y="1628727"/>
            <a:ext cx="8482004" cy="4610223"/>
          </a:xfrm>
        </p:spPr>
        <p:txBody>
          <a:bodyPr>
            <a:normAutofit/>
          </a:bodyPr>
          <a:lstStyle/>
          <a:p>
            <a:pPr marL="0" indent="0" algn="just">
              <a:lnSpc>
                <a:spcPct val="150000"/>
              </a:lnSpc>
              <a:spcBef>
                <a:spcPts val="0"/>
              </a:spcBef>
              <a:buNone/>
            </a:pPr>
            <a:r>
              <a:rPr lang="tr-TR" sz="2400" b="1" dirty="0" smtClean="0">
                <a:solidFill>
                  <a:schemeClr val="accent1"/>
                </a:solidFill>
                <a:latin typeface="Century Gothic" panose="020B0502020202020204" pitchFamily="34" charset="0"/>
              </a:rPr>
              <a:t>1- Ortaokul Türkçe (5-8 sınıflar) </a:t>
            </a:r>
          </a:p>
          <a:p>
            <a:pPr marL="0" indent="0" algn="just">
              <a:lnSpc>
                <a:spcPct val="150000"/>
              </a:lnSpc>
              <a:spcBef>
                <a:spcPts val="0"/>
              </a:spcBef>
              <a:buNone/>
            </a:pPr>
            <a:r>
              <a:rPr lang="tr-TR" sz="2400" b="1" dirty="0">
                <a:solidFill>
                  <a:schemeClr val="accent1"/>
                </a:solidFill>
                <a:latin typeface="Century Gothic" panose="020B0502020202020204" pitchFamily="34" charset="0"/>
              </a:rPr>
              <a:t>2</a:t>
            </a:r>
            <a:r>
              <a:rPr lang="tr-TR" sz="2400" b="1" dirty="0" smtClean="0">
                <a:solidFill>
                  <a:schemeClr val="accent1"/>
                </a:solidFill>
                <a:latin typeface="Century Gothic" panose="020B0502020202020204" pitchFamily="34" charset="0"/>
              </a:rPr>
              <a:t>- Ortaokul Matematik (5-8 sınıflar)</a:t>
            </a:r>
          </a:p>
          <a:p>
            <a:pPr marL="0" indent="0" algn="just">
              <a:lnSpc>
                <a:spcPct val="150000"/>
              </a:lnSpc>
              <a:spcBef>
                <a:spcPts val="0"/>
              </a:spcBef>
              <a:buNone/>
            </a:pPr>
            <a:r>
              <a:rPr lang="tr-TR" sz="2400" b="1" dirty="0">
                <a:solidFill>
                  <a:schemeClr val="accent1"/>
                </a:solidFill>
                <a:latin typeface="Century Gothic" panose="020B0502020202020204" pitchFamily="34" charset="0"/>
              </a:rPr>
              <a:t>3</a:t>
            </a:r>
            <a:r>
              <a:rPr lang="tr-TR" sz="2400" b="1" dirty="0" smtClean="0">
                <a:solidFill>
                  <a:schemeClr val="accent1"/>
                </a:solidFill>
                <a:latin typeface="Century Gothic" panose="020B0502020202020204" pitchFamily="34" charset="0"/>
              </a:rPr>
              <a:t>- Ortaokul Fen Bilimleri (5-8 sınıflar)</a:t>
            </a:r>
          </a:p>
          <a:p>
            <a:pPr marL="0" indent="0" algn="just">
              <a:lnSpc>
                <a:spcPct val="150000"/>
              </a:lnSpc>
              <a:spcBef>
                <a:spcPts val="0"/>
              </a:spcBef>
              <a:buNone/>
            </a:pPr>
            <a:r>
              <a:rPr lang="tr-TR" sz="2400" b="1" dirty="0" smtClean="0">
                <a:solidFill>
                  <a:schemeClr val="accent1"/>
                </a:solidFill>
                <a:latin typeface="Century Gothic" panose="020B0502020202020204" pitchFamily="34" charset="0"/>
              </a:rPr>
              <a:t>4- </a:t>
            </a:r>
            <a:r>
              <a:rPr lang="tr-TR" sz="2400" b="1" dirty="0">
                <a:solidFill>
                  <a:schemeClr val="accent1"/>
                </a:solidFill>
                <a:latin typeface="Century Gothic" panose="020B0502020202020204" pitchFamily="34" charset="0"/>
              </a:rPr>
              <a:t>Ortaokul </a:t>
            </a:r>
            <a:r>
              <a:rPr lang="tr-TR" sz="2400" b="1" dirty="0" smtClean="0">
                <a:solidFill>
                  <a:schemeClr val="accent1"/>
                </a:solidFill>
                <a:latin typeface="Century Gothic" panose="020B0502020202020204" pitchFamily="34" charset="0"/>
              </a:rPr>
              <a:t>Sosyal Bilgiler (5-8 </a:t>
            </a:r>
            <a:r>
              <a:rPr lang="tr-TR" sz="2400" b="1" dirty="0">
                <a:solidFill>
                  <a:schemeClr val="accent1"/>
                </a:solidFill>
                <a:latin typeface="Century Gothic" panose="020B0502020202020204" pitchFamily="34" charset="0"/>
              </a:rPr>
              <a:t>sınıflar</a:t>
            </a:r>
            <a:r>
              <a:rPr lang="tr-TR" sz="2400" b="1" dirty="0" smtClean="0">
                <a:solidFill>
                  <a:schemeClr val="accent1"/>
                </a:solidFill>
                <a:latin typeface="Century Gothic" panose="020B0502020202020204" pitchFamily="34" charset="0"/>
              </a:rPr>
              <a:t>)</a:t>
            </a:r>
          </a:p>
          <a:p>
            <a:pPr marL="0" indent="0" algn="just">
              <a:lnSpc>
                <a:spcPct val="150000"/>
              </a:lnSpc>
              <a:spcBef>
                <a:spcPts val="0"/>
              </a:spcBef>
              <a:buNone/>
            </a:pPr>
            <a:r>
              <a:rPr lang="tr-TR" sz="2400" b="1" dirty="0" smtClean="0">
                <a:solidFill>
                  <a:schemeClr val="accent1"/>
                </a:solidFill>
                <a:latin typeface="Century Gothic" panose="020B0502020202020204" pitchFamily="34" charset="0"/>
              </a:rPr>
              <a:t>5- Ortaokul Din Kültürü ve Ahlak Bilgisi (5-8 sınıflar)</a:t>
            </a:r>
          </a:p>
          <a:p>
            <a:pPr marL="0" indent="0" algn="just">
              <a:lnSpc>
                <a:spcPct val="150000"/>
              </a:lnSpc>
              <a:spcBef>
                <a:spcPts val="0"/>
              </a:spcBef>
              <a:buNone/>
            </a:pPr>
            <a:r>
              <a:rPr lang="tr-TR" sz="2400" b="1" dirty="0" smtClean="0">
                <a:solidFill>
                  <a:schemeClr val="accent1"/>
                </a:solidFill>
                <a:latin typeface="Century Gothic" panose="020B0502020202020204" pitchFamily="34" charset="0"/>
              </a:rPr>
              <a:t>6- Peygamberimizin (SAV) Hayatı (5-8 sınıflar)</a:t>
            </a:r>
          </a:p>
          <a:p>
            <a:pPr marL="0" indent="0" algn="just">
              <a:lnSpc>
                <a:spcPct val="150000"/>
              </a:lnSpc>
              <a:spcBef>
                <a:spcPts val="0"/>
              </a:spcBef>
              <a:buNone/>
            </a:pPr>
            <a:r>
              <a:rPr lang="tr-TR" sz="2400" b="1" dirty="0" smtClean="0">
                <a:solidFill>
                  <a:schemeClr val="accent1"/>
                </a:solidFill>
                <a:latin typeface="Century Gothic" panose="020B0502020202020204" pitchFamily="34" charset="0"/>
              </a:rPr>
              <a:t>7- Kur’an-ı Kerim Dersi (5-8 sınıflar)</a:t>
            </a:r>
          </a:p>
          <a:p>
            <a:pPr marL="0" indent="0" algn="just">
              <a:lnSpc>
                <a:spcPct val="150000"/>
              </a:lnSpc>
              <a:spcBef>
                <a:spcPts val="0"/>
              </a:spcBef>
              <a:buNone/>
            </a:pPr>
            <a:r>
              <a:rPr lang="tr-TR" sz="2400" b="1" dirty="0" smtClean="0">
                <a:solidFill>
                  <a:schemeClr val="accent1"/>
                </a:solidFill>
                <a:latin typeface="Century Gothic" panose="020B0502020202020204" pitchFamily="34" charset="0"/>
              </a:rPr>
              <a:t>8- T.C </a:t>
            </a:r>
            <a:r>
              <a:rPr lang="tr-TR" sz="2400" b="1" dirty="0" err="1" smtClean="0">
                <a:solidFill>
                  <a:schemeClr val="accent1"/>
                </a:solidFill>
                <a:latin typeface="Century Gothic" panose="020B0502020202020204" pitchFamily="34" charset="0"/>
              </a:rPr>
              <a:t>İnk</a:t>
            </a:r>
            <a:r>
              <a:rPr lang="tr-TR" sz="2400" b="1" dirty="0" smtClean="0">
                <a:solidFill>
                  <a:schemeClr val="accent1"/>
                </a:solidFill>
                <a:latin typeface="Century Gothic" panose="020B0502020202020204" pitchFamily="34" charset="0"/>
              </a:rPr>
              <a:t>. Tar. ve Atatürkçülük Dersi (8. sınıf)</a:t>
            </a:r>
          </a:p>
        </p:txBody>
      </p:sp>
      <p:sp>
        <p:nvSpPr>
          <p:cNvPr id="5" name="Veri Yer Tutucusu 4"/>
          <p:cNvSpPr>
            <a:spLocks noGrp="1"/>
          </p:cNvSpPr>
          <p:nvPr>
            <p:ph type="dt" sz="half" idx="10"/>
          </p:nvPr>
        </p:nvSpPr>
        <p:spPr/>
        <p:txBody>
          <a:bodyPr/>
          <a:lstStyle/>
          <a:p>
            <a:fld id="{6D87E3B0-9BA1-47DE-B753-6193E7263778}" type="datetime1">
              <a:rPr lang="tr-TR" smtClean="0"/>
              <a:pPr/>
              <a:t>4.9.2025</a:t>
            </a:fld>
            <a:endParaRPr lang="tr-TR" dirty="0"/>
          </a:p>
        </p:txBody>
      </p:sp>
      <p:sp>
        <p:nvSpPr>
          <p:cNvPr id="6" name="Altbilgi Yer Tutucusu 5"/>
          <p:cNvSpPr>
            <a:spLocks noGrp="1"/>
          </p:cNvSpPr>
          <p:nvPr>
            <p:ph type="ftr" sz="quarter" idx="11"/>
          </p:nvPr>
        </p:nvSpPr>
        <p:spPr/>
        <p:txBody>
          <a:bodyPr/>
          <a:lstStyle/>
          <a:p>
            <a:r>
              <a:rPr lang="tr-TR" smtClean="0"/>
              <a:t>Teftiş Kurulu Başkanlığı</a:t>
            </a:r>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16</a:t>
            </a:fld>
            <a:endParaRPr lang="tr-TR" dirty="0"/>
          </a:p>
        </p:txBody>
      </p:sp>
      <p:sp>
        <p:nvSpPr>
          <p:cNvPr id="9" name="AutoShape 2" descr="C:\Users\Turgut BUYUKTEPE\Desktop\bilgisayar g%C3%B6rseli.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 name="Resim 1"/>
          <p:cNvPicPr>
            <a:picLocks noChangeAspect="1"/>
          </p:cNvPicPr>
          <p:nvPr/>
        </p:nvPicPr>
        <p:blipFill>
          <a:blip r:embed="rId3" cstate="print"/>
          <a:stretch>
            <a:fillRect/>
          </a:stretch>
        </p:blipFill>
        <p:spPr>
          <a:xfrm>
            <a:off x="8714232" y="1789333"/>
            <a:ext cx="3477768" cy="4125692"/>
          </a:xfrm>
          <a:prstGeom prst="rect">
            <a:avLst/>
          </a:prstGeom>
        </p:spPr>
      </p:pic>
      <p:sp>
        <p:nvSpPr>
          <p:cNvPr id="12" name="Dikdörtgen 11"/>
          <p:cNvSpPr/>
          <p:nvPr/>
        </p:nvSpPr>
        <p:spPr>
          <a:xfrm>
            <a:off x="1184840" y="968215"/>
            <a:ext cx="9822320" cy="523220"/>
          </a:xfrm>
          <a:prstGeom prst="rect">
            <a:avLst/>
          </a:prstGeom>
        </p:spPr>
        <p:txBody>
          <a:bodyPr wrap="square">
            <a:spAutoFit/>
          </a:bodyPr>
          <a:lstStyle/>
          <a:p>
            <a:pPr algn="ctr"/>
            <a:r>
              <a:rPr lang="tr-TR" sz="2800" b="1" dirty="0" smtClean="0">
                <a:solidFill>
                  <a:srgbClr val="C00000"/>
                </a:solidFill>
                <a:latin typeface="Century Gothic" panose="020B0502020202020204" pitchFamily="34" charset="0"/>
              </a:rPr>
              <a:t>TYMM Kapsamında Öğretim Programı Değişen Dersler-2</a:t>
            </a:r>
            <a:endParaRPr lang="tr-TR" sz="2800" b="1" dirty="0">
              <a:solidFill>
                <a:srgbClr val="C00000"/>
              </a:solidFill>
              <a:latin typeface="Century Gothic" panose="020B0502020202020204" pitchFamily="34" charset="0"/>
            </a:endParaRPr>
          </a:p>
        </p:txBody>
      </p:sp>
      <p:pic>
        <p:nvPicPr>
          <p:cNvPr id="13"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Oguz DEMIRBOGAN06\Desktop\muhakkik seminer\TKB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326394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0375" y="1690246"/>
            <a:ext cx="7997825" cy="4533632"/>
          </a:xfrm>
        </p:spPr>
        <p:txBody>
          <a:bodyPr>
            <a:normAutofit/>
          </a:bodyPr>
          <a:lstStyle/>
          <a:p>
            <a:pPr marL="0" indent="0" algn="just">
              <a:lnSpc>
                <a:spcPct val="150000"/>
              </a:lnSpc>
              <a:spcBef>
                <a:spcPts val="0"/>
              </a:spcBef>
              <a:buNone/>
            </a:pPr>
            <a:r>
              <a:rPr lang="tr-TR" sz="2400" b="1" dirty="0" smtClean="0">
                <a:solidFill>
                  <a:srgbClr val="FFC000"/>
                </a:solidFill>
                <a:latin typeface="Century Gothic" panose="020B0502020202020204" pitchFamily="34" charset="0"/>
              </a:rPr>
              <a:t>1- Lise Türk Dili ve Edebiyatı Dersi (9-12 sınıflar) </a:t>
            </a:r>
          </a:p>
          <a:p>
            <a:pPr marL="0" indent="0" algn="just">
              <a:lnSpc>
                <a:spcPct val="150000"/>
              </a:lnSpc>
              <a:spcBef>
                <a:spcPts val="0"/>
              </a:spcBef>
              <a:buNone/>
            </a:pPr>
            <a:r>
              <a:rPr lang="tr-TR" sz="2400" b="1" dirty="0">
                <a:solidFill>
                  <a:srgbClr val="FFC000"/>
                </a:solidFill>
                <a:latin typeface="Century Gothic" panose="020B0502020202020204" pitchFamily="34" charset="0"/>
              </a:rPr>
              <a:t>2</a:t>
            </a:r>
            <a:r>
              <a:rPr lang="tr-TR" sz="2400" b="1" dirty="0" smtClean="0">
                <a:solidFill>
                  <a:srgbClr val="FFC000"/>
                </a:solidFill>
                <a:latin typeface="Century Gothic" panose="020B0502020202020204" pitchFamily="34" charset="0"/>
              </a:rPr>
              <a:t>- </a:t>
            </a:r>
            <a:r>
              <a:rPr lang="tr-TR" sz="2400" b="1" dirty="0">
                <a:solidFill>
                  <a:srgbClr val="FFC000"/>
                </a:solidFill>
                <a:latin typeface="Century Gothic" panose="020B0502020202020204" pitchFamily="34" charset="0"/>
              </a:rPr>
              <a:t>Lise Matematik Dersi </a:t>
            </a:r>
            <a:r>
              <a:rPr lang="tr-TR" sz="2400" b="1" dirty="0" smtClean="0">
                <a:solidFill>
                  <a:srgbClr val="FFC000"/>
                </a:solidFill>
                <a:latin typeface="Century Gothic" panose="020B0502020202020204" pitchFamily="34" charset="0"/>
              </a:rPr>
              <a:t>(9-12 sınıflar)</a:t>
            </a:r>
          </a:p>
          <a:p>
            <a:pPr marL="0" indent="0" algn="just">
              <a:lnSpc>
                <a:spcPct val="150000"/>
              </a:lnSpc>
              <a:spcBef>
                <a:spcPts val="0"/>
              </a:spcBef>
              <a:buNone/>
            </a:pPr>
            <a:r>
              <a:rPr lang="tr-TR" sz="2400" b="1" dirty="0">
                <a:solidFill>
                  <a:srgbClr val="FFC000"/>
                </a:solidFill>
                <a:latin typeface="Century Gothic" panose="020B0502020202020204" pitchFamily="34" charset="0"/>
              </a:rPr>
              <a:t>3</a:t>
            </a:r>
            <a:r>
              <a:rPr lang="tr-TR" sz="2400" b="1" dirty="0" smtClean="0">
                <a:solidFill>
                  <a:srgbClr val="FFC000"/>
                </a:solidFill>
                <a:latin typeface="Century Gothic" panose="020B0502020202020204" pitchFamily="34" charset="0"/>
              </a:rPr>
              <a:t>- Lise Fizik </a:t>
            </a:r>
            <a:r>
              <a:rPr lang="tr-TR" sz="2400" b="1" dirty="0">
                <a:solidFill>
                  <a:srgbClr val="FFC000"/>
                </a:solidFill>
                <a:latin typeface="Century Gothic" panose="020B0502020202020204" pitchFamily="34" charset="0"/>
              </a:rPr>
              <a:t>Dersi</a:t>
            </a:r>
            <a:r>
              <a:rPr lang="tr-TR" sz="2400" b="1" dirty="0" smtClean="0">
                <a:solidFill>
                  <a:srgbClr val="FFC000"/>
                </a:solidFill>
                <a:latin typeface="Century Gothic" panose="020B0502020202020204" pitchFamily="34" charset="0"/>
              </a:rPr>
              <a:t> (9-12 sınıflar)</a:t>
            </a:r>
          </a:p>
          <a:p>
            <a:pPr marL="0" indent="0" algn="just">
              <a:lnSpc>
                <a:spcPct val="150000"/>
              </a:lnSpc>
              <a:spcBef>
                <a:spcPts val="0"/>
              </a:spcBef>
              <a:buNone/>
            </a:pPr>
            <a:r>
              <a:rPr lang="tr-TR" sz="2400" b="1" dirty="0" smtClean="0">
                <a:solidFill>
                  <a:srgbClr val="FFC000"/>
                </a:solidFill>
                <a:latin typeface="Century Gothic" panose="020B0502020202020204" pitchFamily="34" charset="0"/>
              </a:rPr>
              <a:t>4- Lise Kimya </a:t>
            </a:r>
            <a:r>
              <a:rPr lang="tr-TR" sz="2400" b="1" dirty="0">
                <a:solidFill>
                  <a:srgbClr val="FFC000"/>
                </a:solidFill>
                <a:latin typeface="Century Gothic" panose="020B0502020202020204" pitchFamily="34" charset="0"/>
              </a:rPr>
              <a:t>Dersi</a:t>
            </a:r>
            <a:r>
              <a:rPr lang="tr-TR" sz="2400" b="1" dirty="0" smtClean="0">
                <a:solidFill>
                  <a:srgbClr val="FFC000"/>
                </a:solidFill>
                <a:latin typeface="Century Gothic" panose="020B0502020202020204" pitchFamily="34" charset="0"/>
              </a:rPr>
              <a:t> (9-12 </a:t>
            </a:r>
            <a:r>
              <a:rPr lang="tr-TR" sz="2400" b="1" dirty="0">
                <a:solidFill>
                  <a:srgbClr val="FFC000"/>
                </a:solidFill>
                <a:latin typeface="Century Gothic" panose="020B0502020202020204" pitchFamily="34" charset="0"/>
              </a:rPr>
              <a:t>sınıflar</a:t>
            </a:r>
            <a:r>
              <a:rPr lang="tr-TR" sz="2400" b="1" dirty="0" smtClean="0">
                <a:solidFill>
                  <a:srgbClr val="FFC000"/>
                </a:solidFill>
                <a:latin typeface="Century Gothic" panose="020B0502020202020204" pitchFamily="34" charset="0"/>
              </a:rPr>
              <a:t>)</a:t>
            </a:r>
          </a:p>
          <a:p>
            <a:pPr marL="0" indent="0" algn="just">
              <a:lnSpc>
                <a:spcPct val="150000"/>
              </a:lnSpc>
              <a:spcBef>
                <a:spcPts val="0"/>
              </a:spcBef>
              <a:buNone/>
            </a:pPr>
            <a:r>
              <a:rPr lang="tr-TR" sz="2400" b="1" dirty="0">
                <a:solidFill>
                  <a:srgbClr val="FFC000"/>
                </a:solidFill>
                <a:latin typeface="Century Gothic" panose="020B0502020202020204" pitchFamily="34" charset="0"/>
              </a:rPr>
              <a:t>5</a:t>
            </a:r>
            <a:r>
              <a:rPr lang="tr-TR" sz="2400" b="1" dirty="0" smtClean="0">
                <a:solidFill>
                  <a:srgbClr val="FFC000"/>
                </a:solidFill>
                <a:latin typeface="Century Gothic" panose="020B0502020202020204" pitchFamily="34" charset="0"/>
              </a:rPr>
              <a:t>- Lise Biyoloji </a:t>
            </a:r>
            <a:r>
              <a:rPr lang="tr-TR" sz="2400" b="1" dirty="0">
                <a:solidFill>
                  <a:srgbClr val="FFC000"/>
                </a:solidFill>
                <a:latin typeface="Century Gothic" panose="020B0502020202020204" pitchFamily="34" charset="0"/>
              </a:rPr>
              <a:t>Dersi</a:t>
            </a:r>
            <a:r>
              <a:rPr lang="tr-TR" sz="2400" b="1" dirty="0" smtClean="0">
                <a:solidFill>
                  <a:srgbClr val="FFC000"/>
                </a:solidFill>
                <a:latin typeface="Century Gothic" panose="020B0502020202020204" pitchFamily="34" charset="0"/>
              </a:rPr>
              <a:t> (9-12 sınıflar)</a:t>
            </a:r>
          </a:p>
          <a:p>
            <a:pPr marL="0" indent="0" algn="just">
              <a:lnSpc>
                <a:spcPct val="150000"/>
              </a:lnSpc>
              <a:spcBef>
                <a:spcPts val="0"/>
              </a:spcBef>
              <a:buNone/>
            </a:pPr>
            <a:r>
              <a:rPr lang="tr-TR" sz="2400" b="1" dirty="0">
                <a:solidFill>
                  <a:srgbClr val="FFC000"/>
                </a:solidFill>
                <a:latin typeface="Century Gothic" panose="020B0502020202020204" pitchFamily="34" charset="0"/>
              </a:rPr>
              <a:t>6</a:t>
            </a:r>
            <a:r>
              <a:rPr lang="tr-TR" sz="2400" b="1" dirty="0" smtClean="0">
                <a:solidFill>
                  <a:srgbClr val="FFC000"/>
                </a:solidFill>
                <a:latin typeface="Century Gothic" panose="020B0502020202020204" pitchFamily="34" charset="0"/>
              </a:rPr>
              <a:t>- Lise Coğrafya </a:t>
            </a:r>
            <a:r>
              <a:rPr lang="tr-TR" sz="2400" b="1" dirty="0">
                <a:solidFill>
                  <a:srgbClr val="FFC000"/>
                </a:solidFill>
                <a:latin typeface="Century Gothic" panose="020B0502020202020204" pitchFamily="34" charset="0"/>
              </a:rPr>
              <a:t>Dersi</a:t>
            </a:r>
            <a:r>
              <a:rPr lang="tr-TR" sz="2400" b="1" dirty="0" smtClean="0">
                <a:solidFill>
                  <a:srgbClr val="FFC000"/>
                </a:solidFill>
                <a:latin typeface="Century Gothic" panose="020B0502020202020204" pitchFamily="34" charset="0"/>
              </a:rPr>
              <a:t> (9-12 sınıflar)</a:t>
            </a:r>
          </a:p>
          <a:p>
            <a:pPr marL="0" indent="0" algn="just">
              <a:lnSpc>
                <a:spcPct val="150000"/>
              </a:lnSpc>
              <a:spcBef>
                <a:spcPts val="0"/>
              </a:spcBef>
              <a:buNone/>
            </a:pPr>
            <a:r>
              <a:rPr lang="tr-TR" sz="2400" b="1" dirty="0">
                <a:solidFill>
                  <a:srgbClr val="FFC000"/>
                </a:solidFill>
                <a:latin typeface="Century Gothic" panose="020B0502020202020204" pitchFamily="34" charset="0"/>
              </a:rPr>
              <a:t>7</a:t>
            </a:r>
            <a:r>
              <a:rPr lang="tr-TR" sz="2400" b="1" dirty="0" smtClean="0">
                <a:solidFill>
                  <a:srgbClr val="FFC000"/>
                </a:solidFill>
                <a:latin typeface="Century Gothic" panose="020B0502020202020204" pitchFamily="34" charset="0"/>
              </a:rPr>
              <a:t>- Lise Tarih Dersi (9-12 sınıflar)</a:t>
            </a:r>
          </a:p>
          <a:p>
            <a:pPr marL="0" indent="0" algn="just">
              <a:lnSpc>
                <a:spcPct val="150000"/>
              </a:lnSpc>
              <a:spcBef>
                <a:spcPts val="0"/>
              </a:spcBef>
              <a:buNone/>
            </a:pPr>
            <a:r>
              <a:rPr lang="tr-TR" sz="2400" b="1" dirty="0">
                <a:solidFill>
                  <a:srgbClr val="FFC000"/>
                </a:solidFill>
                <a:latin typeface="Century Gothic" panose="020B0502020202020204" pitchFamily="34" charset="0"/>
              </a:rPr>
              <a:t>8</a:t>
            </a:r>
            <a:r>
              <a:rPr lang="tr-TR" sz="2400" b="1" dirty="0" smtClean="0">
                <a:solidFill>
                  <a:srgbClr val="FFC000"/>
                </a:solidFill>
                <a:latin typeface="Century Gothic" panose="020B0502020202020204" pitchFamily="34" charset="0"/>
              </a:rPr>
              <a:t>- Lise Din Kültürü ve Ahlak Bilgisi Dersi (9-12 sınıflar)</a:t>
            </a:r>
            <a:endParaRPr lang="tr-TR" sz="2400" b="1" dirty="0">
              <a:solidFill>
                <a:srgbClr val="FFC000"/>
              </a:solidFill>
              <a:latin typeface="Century Gothic" panose="020B0502020202020204" pitchFamily="34" charset="0"/>
            </a:endParaRPr>
          </a:p>
          <a:p>
            <a:pPr marL="0" indent="0" algn="just">
              <a:lnSpc>
                <a:spcPct val="150000"/>
              </a:lnSpc>
              <a:spcBef>
                <a:spcPts val="0"/>
              </a:spcBef>
              <a:buNone/>
            </a:pPr>
            <a:endParaRPr lang="tr-TR" sz="2400" dirty="0">
              <a:solidFill>
                <a:srgbClr val="FFC000"/>
              </a:solidFill>
              <a:latin typeface="Century Gothic" panose="020B0502020202020204" pitchFamily="34" charset="0"/>
            </a:endParaRPr>
          </a:p>
        </p:txBody>
      </p:sp>
      <p:sp>
        <p:nvSpPr>
          <p:cNvPr id="5" name="Veri Yer Tutucusu 4"/>
          <p:cNvSpPr>
            <a:spLocks noGrp="1"/>
          </p:cNvSpPr>
          <p:nvPr>
            <p:ph type="dt" sz="half" idx="10"/>
          </p:nvPr>
        </p:nvSpPr>
        <p:spPr/>
        <p:txBody>
          <a:bodyPr/>
          <a:lstStyle/>
          <a:p>
            <a:fld id="{6D87E3B0-9BA1-47DE-B753-6193E7263778}" type="datetime1">
              <a:rPr lang="tr-TR" smtClean="0"/>
              <a:pPr/>
              <a:t>4.9.2025</a:t>
            </a:fld>
            <a:endParaRPr lang="tr-TR" dirty="0"/>
          </a:p>
        </p:txBody>
      </p:sp>
      <p:sp>
        <p:nvSpPr>
          <p:cNvPr id="6" name="Altbilgi Yer Tutucusu 5"/>
          <p:cNvSpPr>
            <a:spLocks noGrp="1"/>
          </p:cNvSpPr>
          <p:nvPr>
            <p:ph type="ftr" sz="quarter" idx="11"/>
          </p:nvPr>
        </p:nvSpPr>
        <p:spPr/>
        <p:txBody>
          <a:bodyPr/>
          <a:lstStyle/>
          <a:p>
            <a:r>
              <a:rPr lang="tr-TR" smtClean="0"/>
              <a:t>Teftiş Kurulu Başkanlığı</a:t>
            </a:r>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17</a:t>
            </a:fld>
            <a:endParaRPr lang="tr-TR" dirty="0"/>
          </a:p>
        </p:txBody>
      </p:sp>
      <p:sp>
        <p:nvSpPr>
          <p:cNvPr id="9" name="AutoShape 2" descr="C:\Users\Turgut BUYUKTEPE\Desktop\bilgisayar g%C3%B6rseli.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 name="Resim 1"/>
          <p:cNvPicPr>
            <a:picLocks noChangeAspect="1"/>
          </p:cNvPicPr>
          <p:nvPr/>
        </p:nvPicPr>
        <p:blipFill>
          <a:blip r:embed="rId3" cstate="print"/>
          <a:stretch>
            <a:fillRect/>
          </a:stretch>
        </p:blipFill>
        <p:spPr>
          <a:xfrm>
            <a:off x="8714232" y="1857375"/>
            <a:ext cx="3477768" cy="4214813"/>
          </a:xfrm>
          <a:prstGeom prst="rect">
            <a:avLst/>
          </a:prstGeom>
        </p:spPr>
      </p:pic>
      <p:sp>
        <p:nvSpPr>
          <p:cNvPr id="12" name="Dikdörtgen 11"/>
          <p:cNvSpPr/>
          <p:nvPr/>
        </p:nvSpPr>
        <p:spPr>
          <a:xfrm>
            <a:off x="1184840" y="968215"/>
            <a:ext cx="9822320" cy="523220"/>
          </a:xfrm>
          <a:prstGeom prst="rect">
            <a:avLst/>
          </a:prstGeom>
        </p:spPr>
        <p:txBody>
          <a:bodyPr wrap="square">
            <a:spAutoFit/>
          </a:bodyPr>
          <a:lstStyle/>
          <a:p>
            <a:pPr algn="ctr"/>
            <a:r>
              <a:rPr lang="tr-TR" sz="2800" b="1" dirty="0" smtClean="0">
                <a:solidFill>
                  <a:srgbClr val="C00000"/>
                </a:solidFill>
                <a:latin typeface="Century Gothic" panose="020B0502020202020204" pitchFamily="34" charset="0"/>
              </a:rPr>
              <a:t>TYMM Kapsamında Öğretim Programı Değişen Dersler-3</a:t>
            </a:r>
            <a:endParaRPr lang="tr-TR" sz="2800" b="1" dirty="0">
              <a:solidFill>
                <a:srgbClr val="C00000"/>
              </a:solidFill>
              <a:latin typeface="Century Gothic" panose="020B0502020202020204" pitchFamily="34" charset="0"/>
            </a:endParaRPr>
          </a:p>
        </p:txBody>
      </p:sp>
      <p:pic>
        <p:nvPicPr>
          <p:cNvPr id="13"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Oguz DEMIRBOGAN06\Desktop\muhakkik seminer\TKB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821439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0375" y="2225466"/>
            <a:ext cx="8193088" cy="3918159"/>
          </a:xfrm>
        </p:spPr>
        <p:txBody>
          <a:bodyPr>
            <a:normAutofit/>
          </a:bodyPr>
          <a:lstStyle/>
          <a:p>
            <a:pPr marL="0" indent="0" algn="just">
              <a:lnSpc>
                <a:spcPct val="150000"/>
              </a:lnSpc>
              <a:spcBef>
                <a:spcPts val="0"/>
              </a:spcBef>
              <a:buNone/>
            </a:pPr>
            <a:r>
              <a:rPr lang="tr-TR" sz="2400" b="1" dirty="0" smtClean="0">
                <a:solidFill>
                  <a:srgbClr val="FFC000"/>
                </a:solidFill>
                <a:latin typeface="Century Gothic" panose="020B0502020202020204" pitchFamily="34" charset="0"/>
              </a:rPr>
              <a:t>9- Lise Peygamberimizin (SAV) Hayatı (9-12 sınıf) </a:t>
            </a:r>
          </a:p>
          <a:p>
            <a:pPr marL="0" indent="0" algn="just">
              <a:lnSpc>
                <a:spcPct val="150000"/>
              </a:lnSpc>
              <a:spcBef>
                <a:spcPts val="0"/>
              </a:spcBef>
              <a:buNone/>
            </a:pPr>
            <a:r>
              <a:rPr lang="tr-TR" sz="2400" b="1" dirty="0" smtClean="0">
                <a:solidFill>
                  <a:srgbClr val="FFC000"/>
                </a:solidFill>
                <a:latin typeface="Century Gothic" panose="020B0502020202020204" pitchFamily="34" charset="0"/>
              </a:rPr>
              <a:t>10- Lise Kur’an-ı Kerim Dersi (9-12 sınıflar)</a:t>
            </a:r>
          </a:p>
          <a:p>
            <a:pPr marL="0" indent="0" algn="just">
              <a:lnSpc>
                <a:spcPct val="150000"/>
              </a:lnSpc>
              <a:spcBef>
                <a:spcPts val="0"/>
              </a:spcBef>
              <a:buNone/>
            </a:pPr>
            <a:r>
              <a:rPr lang="tr-TR" sz="2400" b="1" dirty="0" smtClean="0">
                <a:solidFill>
                  <a:srgbClr val="FFC000"/>
                </a:solidFill>
                <a:latin typeface="Century Gothic" panose="020B0502020202020204" pitchFamily="34" charset="0"/>
              </a:rPr>
              <a:t>11- Lise Temel Dini Bilgiler </a:t>
            </a:r>
            <a:r>
              <a:rPr lang="tr-TR" sz="2400" b="1" dirty="0">
                <a:solidFill>
                  <a:srgbClr val="FFC000"/>
                </a:solidFill>
                <a:latin typeface="Century Gothic" panose="020B0502020202020204" pitchFamily="34" charset="0"/>
              </a:rPr>
              <a:t>Dersi</a:t>
            </a:r>
            <a:r>
              <a:rPr lang="tr-TR" sz="2400" b="1" dirty="0" smtClean="0">
                <a:solidFill>
                  <a:srgbClr val="FFC000"/>
                </a:solidFill>
                <a:latin typeface="Century Gothic" panose="020B0502020202020204" pitchFamily="34" charset="0"/>
              </a:rPr>
              <a:t> (9. sınıflar)</a:t>
            </a:r>
          </a:p>
          <a:p>
            <a:pPr marL="0" indent="0" algn="just">
              <a:lnSpc>
                <a:spcPct val="150000"/>
              </a:lnSpc>
              <a:spcBef>
                <a:spcPts val="0"/>
              </a:spcBef>
              <a:buNone/>
            </a:pPr>
            <a:r>
              <a:rPr lang="tr-TR" sz="2400" b="1" dirty="0" smtClean="0">
                <a:solidFill>
                  <a:srgbClr val="FFC000"/>
                </a:solidFill>
                <a:latin typeface="Century Gothic" panose="020B0502020202020204" pitchFamily="34" charset="0"/>
              </a:rPr>
              <a:t>12- Lise Felsefe (10-11 </a:t>
            </a:r>
            <a:r>
              <a:rPr lang="tr-TR" sz="2400" b="1" dirty="0">
                <a:solidFill>
                  <a:srgbClr val="FFC000"/>
                </a:solidFill>
                <a:latin typeface="Century Gothic" panose="020B0502020202020204" pitchFamily="34" charset="0"/>
              </a:rPr>
              <a:t>sınıflar</a:t>
            </a:r>
            <a:r>
              <a:rPr lang="tr-TR" sz="2400" b="1" dirty="0" smtClean="0">
                <a:solidFill>
                  <a:srgbClr val="FFC000"/>
                </a:solidFill>
                <a:latin typeface="Century Gothic" panose="020B0502020202020204" pitchFamily="34" charset="0"/>
              </a:rPr>
              <a:t>)</a:t>
            </a:r>
          </a:p>
          <a:p>
            <a:pPr marL="0" indent="0" algn="just">
              <a:lnSpc>
                <a:spcPct val="150000"/>
              </a:lnSpc>
              <a:spcBef>
                <a:spcPts val="0"/>
              </a:spcBef>
              <a:buNone/>
            </a:pPr>
            <a:r>
              <a:rPr lang="tr-TR" sz="2400" b="1" dirty="0" smtClean="0">
                <a:solidFill>
                  <a:srgbClr val="FFC000"/>
                </a:solidFill>
                <a:latin typeface="Century Gothic" panose="020B0502020202020204" pitchFamily="34" charset="0"/>
              </a:rPr>
              <a:t>13- Lise T.C </a:t>
            </a:r>
            <a:r>
              <a:rPr lang="tr-TR" sz="2400" b="1" dirty="0" err="1" smtClean="0">
                <a:solidFill>
                  <a:srgbClr val="FFC000"/>
                </a:solidFill>
                <a:latin typeface="Century Gothic" panose="020B0502020202020204" pitchFamily="34" charset="0"/>
              </a:rPr>
              <a:t>İnk</a:t>
            </a:r>
            <a:r>
              <a:rPr lang="tr-TR" sz="2400" b="1" dirty="0" smtClean="0">
                <a:solidFill>
                  <a:srgbClr val="FFC000"/>
                </a:solidFill>
                <a:latin typeface="Century Gothic" panose="020B0502020202020204" pitchFamily="34" charset="0"/>
              </a:rPr>
              <a:t>. Tar</a:t>
            </a:r>
            <a:r>
              <a:rPr lang="tr-TR" sz="2400" b="1" dirty="0">
                <a:solidFill>
                  <a:srgbClr val="FFC000"/>
                </a:solidFill>
                <a:latin typeface="Century Gothic" panose="020B0502020202020204" pitchFamily="34" charset="0"/>
              </a:rPr>
              <a:t>. </a:t>
            </a:r>
            <a:r>
              <a:rPr lang="tr-TR" sz="2400" b="1" dirty="0" smtClean="0">
                <a:solidFill>
                  <a:srgbClr val="FFC000"/>
                </a:solidFill>
                <a:latin typeface="Century Gothic" panose="020B0502020202020204" pitchFamily="34" charset="0"/>
              </a:rPr>
              <a:t>ve </a:t>
            </a:r>
            <a:r>
              <a:rPr lang="tr-TR" sz="2400" b="1" dirty="0">
                <a:solidFill>
                  <a:srgbClr val="FFC000"/>
                </a:solidFill>
                <a:latin typeface="Century Gothic" panose="020B0502020202020204" pitchFamily="34" charset="0"/>
              </a:rPr>
              <a:t>Atatürkçülük </a:t>
            </a:r>
            <a:r>
              <a:rPr lang="tr-TR" sz="2400" b="1" dirty="0" smtClean="0">
                <a:solidFill>
                  <a:srgbClr val="FFC000"/>
                </a:solidFill>
                <a:latin typeface="Century Gothic" panose="020B0502020202020204" pitchFamily="34" charset="0"/>
              </a:rPr>
              <a:t>Dersi (12. sınıf.)</a:t>
            </a:r>
          </a:p>
          <a:p>
            <a:pPr marL="0" indent="0" algn="just">
              <a:lnSpc>
                <a:spcPct val="150000"/>
              </a:lnSpc>
              <a:spcBef>
                <a:spcPts val="0"/>
              </a:spcBef>
              <a:buNone/>
            </a:pPr>
            <a:endParaRPr lang="tr-TR" sz="2400" b="1" dirty="0">
              <a:solidFill>
                <a:srgbClr val="FFC000"/>
              </a:solidFill>
              <a:latin typeface="Century Gothic" panose="020B0502020202020204" pitchFamily="34" charset="0"/>
            </a:endParaRPr>
          </a:p>
          <a:p>
            <a:pPr marL="0" indent="0" algn="just">
              <a:lnSpc>
                <a:spcPct val="150000"/>
              </a:lnSpc>
              <a:spcBef>
                <a:spcPts val="0"/>
              </a:spcBef>
              <a:buNone/>
            </a:pPr>
            <a:endParaRPr lang="tr-TR" sz="2400" dirty="0">
              <a:solidFill>
                <a:srgbClr val="FFC000"/>
              </a:solidFill>
              <a:latin typeface="Century Gothic" panose="020B0502020202020204" pitchFamily="34" charset="0"/>
            </a:endParaRPr>
          </a:p>
        </p:txBody>
      </p:sp>
      <p:sp>
        <p:nvSpPr>
          <p:cNvPr id="5" name="Veri Yer Tutucusu 4"/>
          <p:cNvSpPr>
            <a:spLocks noGrp="1"/>
          </p:cNvSpPr>
          <p:nvPr>
            <p:ph type="dt" sz="half" idx="10"/>
          </p:nvPr>
        </p:nvSpPr>
        <p:spPr/>
        <p:txBody>
          <a:bodyPr/>
          <a:lstStyle/>
          <a:p>
            <a:fld id="{6D87E3B0-9BA1-47DE-B753-6193E7263778}" type="datetime1">
              <a:rPr lang="tr-TR" smtClean="0"/>
              <a:pPr/>
              <a:t>4.9.2025</a:t>
            </a:fld>
            <a:endParaRPr lang="tr-TR" dirty="0"/>
          </a:p>
        </p:txBody>
      </p:sp>
      <p:sp>
        <p:nvSpPr>
          <p:cNvPr id="6" name="Altbilgi Yer Tutucusu 5"/>
          <p:cNvSpPr>
            <a:spLocks noGrp="1"/>
          </p:cNvSpPr>
          <p:nvPr>
            <p:ph type="ftr" sz="quarter" idx="11"/>
          </p:nvPr>
        </p:nvSpPr>
        <p:spPr/>
        <p:txBody>
          <a:bodyPr/>
          <a:lstStyle/>
          <a:p>
            <a:r>
              <a:rPr lang="tr-TR" smtClean="0"/>
              <a:t>Teftiş Kurulu Başkanlığı</a:t>
            </a:r>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18</a:t>
            </a:fld>
            <a:endParaRPr lang="tr-TR" dirty="0"/>
          </a:p>
        </p:txBody>
      </p:sp>
      <p:sp>
        <p:nvSpPr>
          <p:cNvPr id="9" name="AutoShape 2" descr="C:\Users\Turgut BUYUKTEPE\Desktop\bilgisayar g%C3%B6rseli.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 name="Resim 1"/>
          <p:cNvPicPr>
            <a:picLocks noChangeAspect="1"/>
          </p:cNvPicPr>
          <p:nvPr/>
        </p:nvPicPr>
        <p:blipFill>
          <a:blip r:embed="rId3" cstate="print"/>
          <a:stretch>
            <a:fillRect/>
          </a:stretch>
        </p:blipFill>
        <p:spPr>
          <a:xfrm>
            <a:off x="8714232" y="2286000"/>
            <a:ext cx="3477768" cy="3563925"/>
          </a:xfrm>
          <a:prstGeom prst="rect">
            <a:avLst/>
          </a:prstGeom>
        </p:spPr>
      </p:pic>
      <p:pic>
        <p:nvPicPr>
          <p:cNvPr id="12"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descr="C:\Users\Oguz DEMIRBOGAN06\Desktop\muhakkik seminer\TKB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5" name="Dikdörtgen 14"/>
          <p:cNvSpPr/>
          <p:nvPr/>
        </p:nvSpPr>
        <p:spPr>
          <a:xfrm>
            <a:off x="1184840" y="968215"/>
            <a:ext cx="9822320" cy="523220"/>
          </a:xfrm>
          <a:prstGeom prst="rect">
            <a:avLst/>
          </a:prstGeom>
        </p:spPr>
        <p:txBody>
          <a:bodyPr wrap="square">
            <a:spAutoFit/>
          </a:bodyPr>
          <a:lstStyle/>
          <a:p>
            <a:pPr algn="ctr"/>
            <a:r>
              <a:rPr lang="tr-TR" sz="2800" b="1" dirty="0" smtClean="0">
                <a:solidFill>
                  <a:srgbClr val="C00000"/>
                </a:solidFill>
                <a:latin typeface="Century Gothic" panose="020B0502020202020204" pitchFamily="34" charset="0"/>
              </a:rPr>
              <a:t>TYMM Kapsamında Öğretim Programı Değişen Dersler-4</a:t>
            </a:r>
            <a:endParaRPr lang="tr-TR" sz="28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xmlns="" val="3046999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06754" y="991528"/>
            <a:ext cx="6766560" cy="5575183"/>
          </a:xfrm>
        </p:spPr>
        <p:txBody>
          <a:bodyPr>
            <a:normAutofit/>
          </a:bodyPr>
          <a:lstStyle/>
          <a:p>
            <a:pPr marL="0" indent="0" algn="just">
              <a:lnSpc>
                <a:spcPct val="150000"/>
              </a:lnSpc>
              <a:spcBef>
                <a:spcPts val="0"/>
              </a:spcBef>
              <a:buNone/>
            </a:pPr>
            <a:endParaRPr lang="tr-TR" b="1" dirty="0">
              <a:solidFill>
                <a:srgbClr val="00B0F0"/>
              </a:solidFill>
              <a:effectLst>
                <a:outerShdw blurRad="38100" dist="38100" dir="2700000" algn="tl">
                  <a:srgbClr val="000000">
                    <a:alpha val="43137"/>
                  </a:srgbClr>
                </a:outerShdw>
              </a:effectLst>
              <a:latin typeface="Century Gothic" panose="020B0502020202020204" pitchFamily="34" charset="0"/>
            </a:endParaRPr>
          </a:p>
          <a:p>
            <a:pPr marL="0" indent="0" algn="just">
              <a:lnSpc>
                <a:spcPct val="150000"/>
              </a:lnSpc>
              <a:spcBef>
                <a:spcPts val="0"/>
              </a:spcBef>
              <a:buNone/>
            </a:pPr>
            <a:endParaRPr lang="tr-TR" dirty="0">
              <a:latin typeface="Century Gothic" panose="020B0502020202020204" pitchFamily="34" charset="0"/>
            </a:endParaRPr>
          </a:p>
        </p:txBody>
      </p:sp>
      <p:sp>
        <p:nvSpPr>
          <p:cNvPr id="5" name="Veri Yer Tutucusu 4"/>
          <p:cNvSpPr>
            <a:spLocks noGrp="1"/>
          </p:cNvSpPr>
          <p:nvPr>
            <p:ph type="dt" sz="half" idx="10"/>
          </p:nvPr>
        </p:nvSpPr>
        <p:spPr/>
        <p:txBody>
          <a:bodyPr/>
          <a:lstStyle/>
          <a:p>
            <a:fld id="{6D87E3B0-9BA1-47DE-B753-6193E7263778}" type="datetime1">
              <a:rPr lang="tr-TR" smtClean="0"/>
              <a:pPr/>
              <a:t>4.9.2025</a:t>
            </a:fld>
            <a:endParaRPr lang="tr-TR" dirty="0"/>
          </a:p>
        </p:txBody>
      </p:sp>
      <p:sp>
        <p:nvSpPr>
          <p:cNvPr id="6" name="Altbilgi Yer Tutucusu 5"/>
          <p:cNvSpPr>
            <a:spLocks noGrp="1"/>
          </p:cNvSpPr>
          <p:nvPr>
            <p:ph type="ftr" sz="quarter" idx="11"/>
          </p:nvPr>
        </p:nvSpPr>
        <p:spPr/>
        <p:txBody>
          <a:bodyPr/>
          <a:lstStyle/>
          <a:p>
            <a:r>
              <a:rPr lang="tr-TR" dirty="0" smtClean="0"/>
              <a:t>Teftiş Kurulu Başkanlığı</a:t>
            </a:r>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19</a:t>
            </a:fld>
            <a:endParaRPr lang="tr-TR" dirty="0"/>
          </a:p>
        </p:txBody>
      </p:sp>
      <p:sp>
        <p:nvSpPr>
          <p:cNvPr id="9" name="AutoShape 2" descr="C:\Users\Turgut BUYUKTEPE\Desktop\bilgisayar g%C3%B6rseli.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Metin kutusu 3"/>
          <p:cNvSpPr txBox="1"/>
          <p:nvPr/>
        </p:nvSpPr>
        <p:spPr>
          <a:xfrm>
            <a:off x="2693516" y="1018062"/>
            <a:ext cx="9351918" cy="5709255"/>
          </a:xfrm>
          <a:prstGeom prst="rect">
            <a:avLst/>
          </a:prstGeom>
          <a:noFill/>
        </p:spPr>
        <p:txBody>
          <a:bodyPr wrap="square" rtlCol="0">
            <a:spAutoFit/>
          </a:bodyPr>
          <a:lstStyle/>
          <a:p>
            <a:pPr algn="just">
              <a:lnSpc>
                <a:spcPct val="125000"/>
              </a:lnSpc>
              <a:spcBef>
                <a:spcPts val="600"/>
              </a:spcBef>
            </a:pPr>
            <a:r>
              <a:rPr lang="tr-TR" sz="2400" b="1" dirty="0" smtClean="0">
                <a:latin typeface="Century Gothic" panose="020B0502020202020204" pitchFamily="34" charset="0"/>
              </a:rPr>
              <a:t>TYMM </a:t>
            </a:r>
            <a:r>
              <a:rPr lang="tr-TR" sz="2400" b="1" dirty="0">
                <a:latin typeface="Century Gothic" panose="020B0502020202020204" pitchFamily="34" charset="0"/>
              </a:rPr>
              <a:t>kapsamında öğretim programı değişen derslerin dışında </a:t>
            </a:r>
            <a:r>
              <a:rPr lang="tr-TR" sz="2400" b="1" dirty="0" smtClean="0">
                <a:latin typeface="Century Gothic" panose="020B0502020202020204" pitchFamily="34" charset="0"/>
              </a:rPr>
              <a:t>kalan, yani </a:t>
            </a:r>
            <a:r>
              <a:rPr lang="tr-TR" sz="2400" b="1" dirty="0" smtClean="0">
                <a:solidFill>
                  <a:srgbClr val="FF0000"/>
                </a:solidFill>
                <a:latin typeface="Century Gothic" panose="020B0502020202020204" pitchFamily="34" charset="0"/>
              </a:rPr>
              <a:t>öğretim programı değişmeyen dersleri okutan öğretmenlerin dersleri</a:t>
            </a:r>
            <a:r>
              <a:rPr lang="tr-TR" sz="2400" b="1" dirty="0" smtClean="0">
                <a:latin typeface="Century Gothic" panose="020B0502020202020204" pitchFamily="34" charset="0"/>
              </a:rPr>
              <a:t>, öğretim </a:t>
            </a:r>
            <a:r>
              <a:rPr lang="tr-TR" sz="2400" b="1" dirty="0">
                <a:latin typeface="Century Gothic" panose="020B0502020202020204" pitchFamily="34" charset="0"/>
              </a:rPr>
              <a:t>programı değişinceye kadar </a:t>
            </a:r>
            <a:r>
              <a:rPr lang="tr-TR" sz="2400" b="1" dirty="0">
                <a:solidFill>
                  <a:srgbClr val="FF0000"/>
                </a:solidFill>
                <a:latin typeface="Century Gothic" panose="020B0502020202020204" pitchFamily="34" charset="0"/>
              </a:rPr>
              <a:t>izlenmeyecektir</a:t>
            </a:r>
            <a:r>
              <a:rPr lang="tr-TR" sz="2400" b="1" dirty="0" smtClean="0">
                <a:latin typeface="Century Gothic" panose="020B0502020202020204" pitchFamily="34" charset="0"/>
              </a:rPr>
              <a:t>.</a:t>
            </a:r>
          </a:p>
          <a:p>
            <a:pPr marL="571500" indent="-571500" algn="just">
              <a:lnSpc>
                <a:spcPct val="125000"/>
              </a:lnSpc>
              <a:spcBef>
                <a:spcPts val="600"/>
              </a:spcBef>
              <a:buFont typeface="Wingdings" panose="05000000000000000000" pitchFamily="2" charset="2"/>
              <a:buChar char="ü"/>
            </a:pPr>
            <a:r>
              <a:rPr lang="tr-TR" sz="2400" b="1" dirty="0" smtClean="0">
                <a:solidFill>
                  <a:srgbClr val="00B0F0"/>
                </a:solidFill>
                <a:latin typeface="Century Gothic" panose="020B0502020202020204" pitchFamily="34" charset="0"/>
              </a:rPr>
              <a:t>Görsel sanatlar  </a:t>
            </a:r>
          </a:p>
          <a:p>
            <a:pPr marL="571500" indent="-571500" algn="just">
              <a:lnSpc>
                <a:spcPct val="125000"/>
              </a:lnSpc>
              <a:spcBef>
                <a:spcPts val="600"/>
              </a:spcBef>
              <a:buFont typeface="Wingdings" panose="05000000000000000000" pitchFamily="2" charset="2"/>
              <a:buChar char="ü"/>
            </a:pPr>
            <a:r>
              <a:rPr lang="tr-TR" sz="2400" b="1" dirty="0" smtClean="0">
                <a:solidFill>
                  <a:srgbClr val="FF4747"/>
                </a:solidFill>
                <a:latin typeface="Century Gothic" panose="020B0502020202020204" pitchFamily="34" charset="0"/>
              </a:rPr>
              <a:t>Resim </a:t>
            </a:r>
          </a:p>
          <a:p>
            <a:pPr marL="571500" indent="-571500" algn="just">
              <a:lnSpc>
                <a:spcPct val="125000"/>
              </a:lnSpc>
              <a:spcBef>
                <a:spcPts val="600"/>
              </a:spcBef>
              <a:buFont typeface="Wingdings" panose="05000000000000000000" pitchFamily="2" charset="2"/>
              <a:buChar char="ü"/>
            </a:pPr>
            <a:r>
              <a:rPr lang="tr-TR" sz="2400" b="1" dirty="0" smtClean="0">
                <a:latin typeface="Century Gothic" panose="020B0502020202020204" pitchFamily="34" charset="0"/>
              </a:rPr>
              <a:t>Müzik </a:t>
            </a:r>
          </a:p>
          <a:p>
            <a:pPr marL="571500" indent="-571500" algn="just">
              <a:lnSpc>
                <a:spcPct val="125000"/>
              </a:lnSpc>
              <a:spcBef>
                <a:spcPts val="600"/>
              </a:spcBef>
              <a:buFont typeface="Wingdings" panose="05000000000000000000" pitchFamily="2" charset="2"/>
              <a:buChar char="ü"/>
            </a:pPr>
            <a:r>
              <a:rPr lang="tr-TR" sz="2400" b="1" dirty="0" smtClean="0">
                <a:solidFill>
                  <a:srgbClr val="FFC000"/>
                </a:solidFill>
                <a:latin typeface="Century Gothic" panose="020B0502020202020204" pitchFamily="34" charset="0"/>
              </a:rPr>
              <a:t>Beden Eğitimi </a:t>
            </a:r>
          </a:p>
          <a:p>
            <a:pPr marL="571500" indent="-571500" algn="just">
              <a:lnSpc>
                <a:spcPct val="125000"/>
              </a:lnSpc>
              <a:spcBef>
                <a:spcPts val="600"/>
              </a:spcBef>
              <a:buFont typeface="Wingdings" panose="05000000000000000000" pitchFamily="2" charset="2"/>
              <a:buChar char="ü"/>
            </a:pPr>
            <a:r>
              <a:rPr lang="tr-TR" sz="2400" b="1" dirty="0" smtClean="0">
                <a:solidFill>
                  <a:srgbClr val="0070C0"/>
                </a:solidFill>
                <a:latin typeface="Century Gothic" panose="020B0502020202020204" pitchFamily="34" charset="0"/>
              </a:rPr>
              <a:t>Yabancı Dil </a:t>
            </a:r>
          </a:p>
          <a:p>
            <a:pPr marL="571500" indent="-571500" algn="just">
              <a:lnSpc>
                <a:spcPct val="125000"/>
              </a:lnSpc>
              <a:spcBef>
                <a:spcPts val="600"/>
              </a:spcBef>
              <a:buFont typeface="Wingdings" panose="05000000000000000000" pitchFamily="2" charset="2"/>
              <a:buChar char="ü"/>
            </a:pPr>
            <a:r>
              <a:rPr lang="tr-TR" sz="2400" b="1" dirty="0" smtClean="0">
                <a:solidFill>
                  <a:schemeClr val="accent2">
                    <a:lumMod val="75000"/>
                  </a:schemeClr>
                </a:solidFill>
                <a:latin typeface="Century Gothic" panose="020B0502020202020204" pitchFamily="34" charset="0"/>
              </a:rPr>
              <a:t>MTAL dersleri </a:t>
            </a:r>
          </a:p>
          <a:p>
            <a:pPr algn="just">
              <a:lnSpc>
                <a:spcPct val="125000"/>
              </a:lnSpc>
              <a:spcBef>
                <a:spcPts val="600"/>
              </a:spcBef>
            </a:pPr>
            <a:r>
              <a:rPr lang="tr-TR" sz="2400" b="1" dirty="0" smtClean="0">
                <a:latin typeface="Century Gothic" panose="020B0502020202020204" pitchFamily="34" charset="0"/>
              </a:rPr>
              <a:t>gibi</a:t>
            </a:r>
            <a:endParaRPr lang="tr-TR" sz="2400" b="1" dirty="0">
              <a:latin typeface="Century Gothic" panose="020B0502020202020204" pitchFamily="34" charset="0"/>
            </a:endParaRPr>
          </a:p>
        </p:txBody>
      </p:sp>
      <p:pic>
        <p:nvPicPr>
          <p:cNvPr id="12" name="Resim 11" descr="NOKTALAMA İŞARETLERİ .,!?' :) | Baamboozle"/>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1222334"/>
            <a:ext cx="2437476" cy="4803081"/>
          </a:xfrm>
          <a:prstGeom prst="rect">
            <a:avLst/>
          </a:prstGeom>
          <a:solidFill>
            <a:srgbClr val="5B9BD5">
              <a:lumMod val="40000"/>
              <a:lumOff val="60000"/>
            </a:srgbClr>
          </a:solidFill>
          <a:ln>
            <a:noFill/>
          </a:ln>
        </p:spPr>
      </p:pic>
      <p:pic>
        <p:nvPicPr>
          <p:cNvPr id="13"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40015"/>
            <a:ext cx="2498477" cy="1930641"/>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Oguz DEMIRBOGAN06\Desktop\muhakkik seminer\TKB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261652" y="0"/>
            <a:ext cx="783782" cy="768374"/>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Alt Başlık 2"/>
          <p:cNvSpPr txBox="1">
            <a:spLocks/>
          </p:cNvSpPr>
          <p:nvPr/>
        </p:nvSpPr>
        <p:spPr>
          <a:xfrm>
            <a:off x="8160202" y="285557"/>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2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7" name="Dikdörtgen 16"/>
          <p:cNvSpPr/>
          <p:nvPr/>
        </p:nvSpPr>
        <p:spPr>
          <a:xfrm>
            <a:off x="1184840" y="421346"/>
            <a:ext cx="9822320" cy="523220"/>
          </a:xfrm>
          <a:prstGeom prst="rect">
            <a:avLst/>
          </a:prstGeom>
        </p:spPr>
        <p:txBody>
          <a:bodyPr wrap="square">
            <a:spAutoFit/>
          </a:bodyPr>
          <a:lstStyle/>
          <a:p>
            <a:pPr algn="ctr"/>
            <a:r>
              <a:rPr lang="tr-TR" sz="2800" b="1" dirty="0" smtClean="0">
                <a:solidFill>
                  <a:srgbClr val="C00000"/>
                </a:solidFill>
                <a:latin typeface="Century Gothic" panose="020B0502020202020204" pitchFamily="34" charset="0"/>
              </a:rPr>
              <a:t>Dersleri İzlenmeyecek Öğretmenler</a:t>
            </a:r>
            <a:endParaRPr lang="tr-TR" sz="28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xmlns="" val="1109918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205811" y="1103883"/>
            <a:ext cx="11789893" cy="5235387"/>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2712357" y="2142695"/>
            <a:ext cx="9283347" cy="3157760"/>
          </a:xfrm>
        </p:spPr>
        <p:txBody>
          <a:bodyPr>
            <a:noAutofit/>
          </a:bodyPr>
          <a:lstStyle/>
          <a:p>
            <a:pPr algn="ctr">
              <a:lnSpc>
                <a:spcPct val="150000"/>
              </a:lnSpc>
            </a:pPr>
            <a:r>
              <a:rPr lang="tr-TR" sz="3200" b="1" dirty="0">
                <a:solidFill>
                  <a:srgbClr val="FF0000"/>
                </a:solidFill>
                <a:effectLst>
                  <a:outerShdw blurRad="38100" dist="38100" dir="2700000" algn="tl">
                    <a:srgbClr val="000000">
                      <a:alpha val="43137"/>
                    </a:srgbClr>
                  </a:outerShdw>
                </a:effectLst>
                <a:latin typeface="Century Gothic" panose="020B0502020202020204" pitchFamily="34" charset="0"/>
              </a:rPr>
              <a:t>ÖĞRETMENLERİN SINIF İÇİ ETKİNLİKLERİ </a:t>
            </a:r>
            <a:br>
              <a:rPr lang="tr-TR" sz="3200" b="1" dirty="0">
                <a:solidFill>
                  <a:srgbClr val="FF0000"/>
                </a:solidFill>
                <a:effectLst>
                  <a:outerShdw blurRad="38100" dist="38100" dir="2700000" algn="tl">
                    <a:srgbClr val="000000">
                      <a:alpha val="43137"/>
                    </a:srgbClr>
                  </a:outerShdw>
                </a:effectLst>
                <a:latin typeface="Century Gothic" panose="020B0502020202020204" pitchFamily="34" charset="0"/>
              </a:rPr>
            </a:br>
            <a:r>
              <a:rPr lang="tr-TR" sz="3200" b="1" dirty="0">
                <a:solidFill>
                  <a:srgbClr val="FF0000"/>
                </a:solidFill>
                <a:effectLst>
                  <a:outerShdw blurRad="38100" dist="38100" dir="2700000" algn="tl">
                    <a:srgbClr val="000000">
                      <a:alpha val="43137"/>
                    </a:srgbClr>
                  </a:outerShdw>
                </a:effectLst>
                <a:latin typeface="Century Gothic" panose="020B0502020202020204" pitchFamily="34" charset="0"/>
              </a:rPr>
              <a:t>VE </a:t>
            </a:r>
            <a:r>
              <a:rPr lang="tr-TR" sz="32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ÖĞRETİM </a:t>
            </a:r>
            <a:r>
              <a:rPr lang="tr-TR" sz="3200" b="1" dirty="0">
                <a:solidFill>
                  <a:srgbClr val="FF0000"/>
                </a:solidFill>
                <a:effectLst>
                  <a:outerShdw blurRad="38100" dist="38100" dir="2700000" algn="tl">
                    <a:srgbClr val="000000">
                      <a:alpha val="43137"/>
                    </a:srgbClr>
                  </a:outerShdw>
                </a:effectLst>
                <a:latin typeface="Century Gothic" panose="020B0502020202020204" pitchFamily="34" charset="0"/>
              </a:rPr>
              <a:t>FAALİYETLERİNİN </a:t>
            </a:r>
            <a:br>
              <a:rPr lang="tr-TR" sz="3200" b="1" dirty="0">
                <a:solidFill>
                  <a:srgbClr val="FF0000"/>
                </a:solidFill>
                <a:effectLst>
                  <a:outerShdw blurRad="38100" dist="38100" dir="2700000" algn="tl">
                    <a:srgbClr val="000000">
                      <a:alpha val="43137"/>
                    </a:srgbClr>
                  </a:outerShdw>
                </a:effectLst>
                <a:latin typeface="Century Gothic" panose="020B0502020202020204" pitchFamily="34" charset="0"/>
              </a:rPr>
            </a:br>
            <a:r>
              <a:rPr lang="tr-TR" sz="3200" b="1" dirty="0">
                <a:solidFill>
                  <a:srgbClr val="FF0000"/>
                </a:solidFill>
                <a:effectLst>
                  <a:outerShdw blurRad="38100" dist="38100" dir="2700000" algn="tl">
                    <a:srgbClr val="000000">
                      <a:alpha val="43137"/>
                    </a:srgbClr>
                  </a:outerShdw>
                </a:effectLst>
                <a:latin typeface="Century Gothic" panose="020B0502020202020204" pitchFamily="34" charset="0"/>
              </a:rPr>
              <a:t>İZLENMESİ, DEĞERLENDİRİLMESİ VE GELİŞTİRİLMESİ MODELİ</a:t>
            </a:r>
          </a:p>
        </p:txBody>
      </p:sp>
      <p:sp>
        <p:nvSpPr>
          <p:cNvPr id="3" name="Beşgen 2"/>
          <p:cNvSpPr/>
          <p:nvPr/>
        </p:nvSpPr>
        <p:spPr>
          <a:xfrm>
            <a:off x="448701" y="1420668"/>
            <a:ext cx="2383372" cy="4601815"/>
          </a:xfrm>
          <a:prstGeom prst="homePlate">
            <a:avLst/>
          </a:prstGeom>
          <a:solidFill>
            <a:schemeClr val="accent3">
              <a:lumMod val="60000"/>
              <a:lumOff val="40000"/>
            </a:schemeClr>
          </a:solidFill>
          <a:ln>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dirty="0"/>
          </a:p>
        </p:txBody>
      </p:sp>
      <p:sp>
        <p:nvSpPr>
          <p:cNvPr id="9" name="Akış Çizelgesi: Gecikme 8"/>
          <p:cNvSpPr/>
          <p:nvPr/>
        </p:nvSpPr>
        <p:spPr>
          <a:xfrm>
            <a:off x="225281" y="1086803"/>
            <a:ext cx="1968500" cy="5235387"/>
          </a:xfrm>
          <a:prstGeom prst="flowChartDelay">
            <a:avLst/>
          </a:prstGeom>
          <a:solidFill>
            <a:srgbClr val="DB001B"/>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dirty="0"/>
          </a:p>
        </p:txBody>
      </p:sp>
      <p:sp>
        <p:nvSpPr>
          <p:cNvPr id="7" name="Alt Başlık 2"/>
          <p:cNvSpPr txBox="1">
            <a:spLocks/>
          </p:cNvSpPr>
          <p:nvPr/>
        </p:nvSpPr>
        <p:spPr>
          <a:xfrm rot="16200000">
            <a:off x="-1733498" y="345261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tr-TR"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4" name="Slayt Numarası Yer Tutucusu 3"/>
          <p:cNvSpPr>
            <a:spLocks noGrp="1"/>
          </p:cNvSpPr>
          <p:nvPr>
            <p:ph type="sldNum" sz="quarter" idx="12"/>
          </p:nvPr>
        </p:nvSpPr>
        <p:spPr>
          <a:xfrm>
            <a:off x="8610600" y="6405778"/>
            <a:ext cx="2743200" cy="365125"/>
          </a:xfrm>
        </p:spPr>
        <p:txBody>
          <a:bodyPr/>
          <a:lstStyle/>
          <a:p>
            <a:fld id="{D63DBE84-8755-45B9-8C19-96EBE3498A16}" type="slidenum">
              <a:rPr lang="tr-TR" smtClean="0"/>
              <a:pPr/>
              <a:t>2</a:t>
            </a:fld>
            <a:endParaRPr lang="tr-TR" dirty="0"/>
          </a:p>
        </p:txBody>
      </p:sp>
      <p:sp>
        <p:nvSpPr>
          <p:cNvPr id="14" name="Alt Başlık 2">
            <a:extLst>
              <a:ext uri="{FF2B5EF4-FFF2-40B4-BE49-F238E27FC236}">
                <a16:creationId xmlns:a16="http://schemas.microsoft.com/office/drawing/2014/main" xmlns="" id="{71C07988-C9F2-445D-A028-8FBDBE63F715}"/>
              </a:ext>
            </a:extLst>
          </p:cNvPr>
          <p:cNvSpPr txBox="1">
            <a:spLocks/>
          </p:cNvSpPr>
          <p:nvPr/>
        </p:nvSpPr>
        <p:spPr>
          <a:xfrm>
            <a:off x="8277725" y="395026"/>
            <a:ext cx="2815279" cy="2947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11" name="Picture 3" descr="C:\Users\Oguz DEMIRBOGAN06\Desktop\muhakkik seminer\TKB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77656" y="108794"/>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Veri Yer Tutucusu 4"/>
          <p:cNvSpPr>
            <a:spLocks noGrp="1"/>
          </p:cNvSpPr>
          <p:nvPr>
            <p:ph type="dt" sz="half" idx="10"/>
          </p:nvPr>
        </p:nvSpPr>
        <p:spPr/>
        <p:txBody>
          <a:bodyPr/>
          <a:lstStyle/>
          <a:p>
            <a:fld id="{20AA5723-C89B-4C93-A3A0-2AF160B93600}" type="datetime1">
              <a:rPr lang="tr-TR" smtClean="0"/>
              <a:pPr/>
              <a:t>4.9.2025</a:t>
            </a:fld>
            <a:endParaRPr lang="tr-TR"/>
          </a:p>
        </p:txBody>
      </p:sp>
      <p:sp>
        <p:nvSpPr>
          <p:cNvPr id="6" name="Altbilgi Yer Tutucusu 5"/>
          <p:cNvSpPr>
            <a:spLocks noGrp="1"/>
          </p:cNvSpPr>
          <p:nvPr>
            <p:ph type="ftr" sz="quarter" idx="11"/>
          </p:nvPr>
        </p:nvSpPr>
        <p:spPr/>
        <p:txBody>
          <a:bodyPr/>
          <a:lstStyle/>
          <a:p>
            <a:r>
              <a:rPr lang="tr-TR" smtClean="0"/>
              <a:t>Teftiş Kurulu Başkanlığı</a:t>
            </a:r>
            <a:endParaRPr lang="tr-TR"/>
          </a:p>
        </p:txBody>
      </p:sp>
      <p:pic>
        <p:nvPicPr>
          <p:cNvPr id="15"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89162"/>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16332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5">
            <a:extLst>
              <a:ext uri="{FF2B5EF4-FFF2-40B4-BE49-F238E27FC236}">
                <a16:creationId xmlns:a16="http://schemas.microsoft.com/office/drawing/2014/main" xmlns="" id="{5477AF64-5343-47F5-8CA3-4BB85B7497CB}"/>
              </a:ext>
            </a:extLst>
          </p:cNvPr>
          <p:cNvSpPr txBox="1">
            <a:spLocks/>
          </p:cNvSpPr>
          <p:nvPr/>
        </p:nvSpPr>
        <p:spPr>
          <a:xfrm>
            <a:off x="1222214" y="1972460"/>
            <a:ext cx="10242024" cy="25182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buNone/>
            </a:pPr>
            <a:endParaRPr lang="fr-FR" sz="1200" b="1" dirty="0">
              <a:solidFill>
                <a:srgbClr val="000091"/>
              </a:solidFill>
              <a:latin typeface="Calibri Light" panose="020F0302020204030204" pitchFamily="34" charset="0"/>
              <a:cs typeface="Calibri Light" panose="020F0302020204030204" pitchFamily="34" charset="0"/>
            </a:endParaRPr>
          </a:p>
        </p:txBody>
      </p:sp>
      <p:sp>
        <p:nvSpPr>
          <p:cNvPr id="2" name="Dikdörtgen 1"/>
          <p:cNvSpPr/>
          <p:nvPr/>
        </p:nvSpPr>
        <p:spPr>
          <a:xfrm>
            <a:off x="442913" y="1581323"/>
            <a:ext cx="11299153" cy="4862870"/>
          </a:xfrm>
          <a:prstGeom prst="rect">
            <a:avLst/>
          </a:prstGeom>
          <a:ln>
            <a:solidFill>
              <a:schemeClr val="tx1"/>
            </a:solidFill>
          </a:ln>
        </p:spPr>
        <p:txBody>
          <a:bodyPr wrap="square">
            <a:spAutoFit/>
          </a:bodyPr>
          <a:lstStyle/>
          <a:p>
            <a:pPr lvl="0" algn="just">
              <a:lnSpc>
                <a:spcPct val="125000"/>
              </a:lnSpc>
              <a:spcBef>
                <a:spcPts val="600"/>
              </a:spcBef>
              <a:spcAft>
                <a:spcPts val="600"/>
              </a:spcAft>
            </a:pPr>
            <a:r>
              <a:rPr lang="tr-TR" sz="2400" b="1" dirty="0" smtClean="0">
                <a:latin typeface="Century Gothic" panose="020B0502020202020204" pitchFamily="34" charset="0"/>
              </a:rPr>
              <a:t>TYMM kapsamında öğretim programı </a:t>
            </a:r>
            <a:r>
              <a:rPr lang="tr-TR" sz="2400" b="1" dirty="0">
                <a:latin typeface="Century Gothic" panose="020B0502020202020204" pitchFamily="34" charset="0"/>
              </a:rPr>
              <a:t>değişen </a:t>
            </a:r>
            <a:r>
              <a:rPr lang="tr-TR" sz="2400" b="1" dirty="0" smtClean="0">
                <a:latin typeface="Century Gothic" panose="020B0502020202020204" pitchFamily="34" charset="0"/>
              </a:rPr>
              <a:t>dersleri okutan öğretmenlerin </a:t>
            </a:r>
            <a:r>
              <a:rPr lang="tr-TR" sz="2400" b="1" dirty="0" smtClean="0">
                <a:solidFill>
                  <a:srgbClr val="00B0F0"/>
                </a:solidFill>
                <a:latin typeface="Century Gothic" panose="020B0502020202020204" pitchFamily="34" charset="0"/>
              </a:rPr>
              <a:t>dış değerlendirmesi </a:t>
            </a:r>
            <a:r>
              <a:rPr lang="tr-TR" sz="2400" b="1" dirty="0" err="1" smtClean="0">
                <a:latin typeface="Century Gothic" panose="020B0502020202020204" pitchFamily="34" charset="0"/>
              </a:rPr>
              <a:t>TTK’nın</a:t>
            </a:r>
            <a:r>
              <a:rPr lang="tr-TR" sz="2400" b="1" dirty="0" smtClean="0">
                <a:latin typeface="Century Gothic" panose="020B0502020202020204" pitchFamily="34" charset="0"/>
              </a:rPr>
              <a:t> 9 </a:t>
            </a:r>
            <a:r>
              <a:rPr lang="tr-TR" sz="2400" b="1" dirty="0" err="1">
                <a:latin typeface="Century Gothic" panose="020B0502020202020204" pitchFamily="34" charset="0"/>
              </a:rPr>
              <a:t>n</a:t>
            </a:r>
            <a:r>
              <a:rPr lang="tr-TR" sz="2400" b="1" dirty="0" err="1" smtClean="0">
                <a:latin typeface="Century Gothic" panose="020B0502020202020204" pitchFamily="34" charset="0"/>
              </a:rPr>
              <a:t>olu</a:t>
            </a:r>
            <a:r>
              <a:rPr lang="tr-TR" sz="2400" b="1" dirty="0" smtClean="0">
                <a:latin typeface="Century Gothic" panose="020B0502020202020204" pitchFamily="34" charset="0"/>
              </a:rPr>
              <a:t> kararı çerçevesinde </a:t>
            </a:r>
            <a:r>
              <a:rPr lang="tr-TR" sz="2400" b="1" dirty="0" smtClean="0">
                <a:solidFill>
                  <a:srgbClr val="00B050"/>
                </a:solidFill>
                <a:latin typeface="Century Gothic" panose="020B0502020202020204" pitchFamily="34" charset="0"/>
              </a:rPr>
              <a:t>atama alanı </a:t>
            </a:r>
            <a:r>
              <a:rPr lang="tr-TR" sz="2400" b="1" dirty="0" smtClean="0">
                <a:latin typeface="Century Gothic" panose="020B0502020202020204" pitchFamily="34" charset="0"/>
              </a:rPr>
              <a:t>esas alınarak </a:t>
            </a:r>
            <a:r>
              <a:rPr lang="tr-TR" sz="2400" b="1" dirty="0" smtClean="0">
                <a:solidFill>
                  <a:srgbClr val="00B050"/>
                </a:solidFill>
                <a:latin typeface="Century Gothic" panose="020B0502020202020204" pitchFamily="34" charset="0"/>
              </a:rPr>
              <a:t>aynı olan müfettişleri </a:t>
            </a:r>
            <a:r>
              <a:rPr lang="tr-TR" sz="2400" b="1" dirty="0" smtClean="0">
                <a:latin typeface="Century Gothic" panose="020B0502020202020204" pitchFamily="34" charset="0"/>
              </a:rPr>
              <a:t>tarafından yapılacaktır.</a:t>
            </a:r>
          </a:p>
          <a:p>
            <a:pPr lvl="0" algn="just">
              <a:lnSpc>
                <a:spcPct val="125000"/>
              </a:lnSpc>
              <a:spcBef>
                <a:spcPts val="600"/>
              </a:spcBef>
              <a:spcAft>
                <a:spcPts val="600"/>
              </a:spcAft>
            </a:pPr>
            <a:r>
              <a:rPr lang="tr-TR" sz="2400" b="1" u="sng" dirty="0" smtClean="0">
                <a:solidFill>
                  <a:schemeClr val="accent1"/>
                </a:solidFill>
                <a:latin typeface="Century Gothic" panose="020B0502020202020204" pitchFamily="34" charset="0"/>
              </a:rPr>
              <a:t>Örneğin; </a:t>
            </a:r>
          </a:p>
          <a:p>
            <a:pPr marL="457200" lvl="0" indent="-457200" algn="just">
              <a:lnSpc>
                <a:spcPct val="125000"/>
              </a:lnSpc>
              <a:spcBef>
                <a:spcPts val="600"/>
              </a:spcBef>
              <a:spcAft>
                <a:spcPts val="600"/>
              </a:spcAft>
              <a:buFont typeface="Wingdings" panose="05000000000000000000" pitchFamily="2" charset="2"/>
              <a:buChar char="ü"/>
            </a:pPr>
            <a:r>
              <a:rPr lang="tr-TR" sz="2400" b="1" dirty="0" smtClean="0">
                <a:latin typeface="Century Gothic" panose="020B0502020202020204" pitchFamily="34" charset="0"/>
              </a:rPr>
              <a:t>Tarih veya Coğrafya öğretmenlerini, </a:t>
            </a:r>
            <a:r>
              <a:rPr lang="tr-TR" sz="2400" b="1" dirty="0" smtClean="0">
                <a:solidFill>
                  <a:srgbClr val="FF0000"/>
                </a:solidFill>
                <a:latin typeface="Century Gothic" panose="020B0502020202020204" pitchFamily="34" charset="0"/>
              </a:rPr>
              <a:t>atama alanı Sosyal </a:t>
            </a:r>
            <a:r>
              <a:rPr lang="tr-TR" sz="2400" b="1" dirty="0">
                <a:solidFill>
                  <a:srgbClr val="FF0000"/>
                </a:solidFill>
                <a:latin typeface="Century Gothic" panose="020B0502020202020204" pitchFamily="34" charset="0"/>
              </a:rPr>
              <a:t>B</a:t>
            </a:r>
            <a:r>
              <a:rPr lang="tr-TR" sz="2400" b="1" dirty="0" smtClean="0">
                <a:solidFill>
                  <a:srgbClr val="FF0000"/>
                </a:solidFill>
                <a:latin typeface="Century Gothic" panose="020B0502020202020204" pitchFamily="34" charset="0"/>
              </a:rPr>
              <a:t>ilgiler</a:t>
            </a:r>
            <a:r>
              <a:rPr lang="tr-TR" sz="2400" b="1" dirty="0" smtClean="0">
                <a:latin typeface="Century Gothic" panose="020B0502020202020204" pitchFamily="34" charset="0"/>
              </a:rPr>
              <a:t> olan müfettiş </a:t>
            </a:r>
          </a:p>
          <a:p>
            <a:pPr lvl="0" algn="just">
              <a:lnSpc>
                <a:spcPct val="125000"/>
              </a:lnSpc>
              <a:spcBef>
                <a:spcPts val="600"/>
              </a:spcBef>
              <a:spcAft>
                <a:spcPts val="600"/>
              </a:spcAft>
            </a:pPr>
            <a:r>
              <a:rPr lang="tr-TR" sz="2400" b="1" dirty="0" smtClean="0">
                <a:solidFill>
                  <a:schemeClr val="accent1"/>
                </a:solidFill>
                <a:latin typeface="Century Gothic" panose="020B0502020202020204" pitchFamily="34" charset="0"/>
              </a:rPr>
              <a:t>veya</a:t>
            </a:r>
            <a:r>
              <a:rPr lang="tr-TR" sz="2400" b="1" dirty="0" smtClean="0">
                <a:latin typeface="Century Gothic" panose="020B0502020202020204" pitchFamily="34" charset="0"/>
              </a:rPr>
              <a:t> </a:t>
            </a:r>
          </a:p>
          <a:p>
            <a:pPr marL="457200" lvl="0" indent="-457200" algn="just">
              <a:lnSpc>
                <a:spcPct val="125000"/>
              </a:lnSpc>
              <a:spcBef>
                <a:spcPts val="600"/>
              </a:spcBef>
              <a:spcAft>
                <a:spcPts val="600"/>
              </a:spcAft>
              <a:buFont typeface="Wingdings" panose="05000000000000000000" pitchFamily="2" charset="2"/>
              <a:buChar char="ü"/>
            </a:pPr>
            <a:r>
              <a:rPr lang="tr-TR" sz="2400" b="1" dirty="0" smtClean="0">
                <a:latin typeface="Century Gothic" panose="020B0502020202020204" pitchFamily="34" charset="0"/>
              </a:rPr>
              <a:t>FKB öğretmenlerini, </a:t>
            </a:r>
            <a:r>
              <a:rPr lang="tr-TR" sz="2400" b="1" dirty="0" smtClean="0">
                <a:solidFill>
                  <a:srgbClr val="FF0000"/>
                </a:solidFill>
                <a:latin typeface="Century Gothic" panose="020B0502020202020204" pitchFamily="34" charset="0"/>
              </a:rPr>
              <a:t>atama alanı Fen Bilimleri/Fen ve Teknoloji </a:t>
            </a:r>
            <a:r>
              <a:rPr lang="tr-TR" sz="2400" b="1" dirty="0" smtClean="0">
                <a:latin typeface="Century Gothic" panose="020B0502020202020204" pitchFamily="34" charset="0"/>
              </a:rPr>
              <a:t>olan müfettiş izleyemeyecektir.</a:t>
            </a:r>
          </a:p>
        </p:txBody>
      </p:sp>
      <p:pic>
        <p:nvPicPr>
          <p:cNvPr id="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Dikdörtgen 15"/>
          <p:cNvSpPr/>
          <p:nvPr/>
        </p:nvSpPr>
        <p:spPr>
          <a:xfrm>
            <a:off x="1222214" y="897993"/>
            <a:ext cx="9822320" cy="523220"/>
          </a:xfrm>
          <a:prstGeom prst="rect">
            <a:avLst/>
          </a:prstGeom>
        </p:spPr>
        <p:txBody>
          <a:bodyPr wrap="square">
            <a:spAutoFit/>
          </a:bodyPr>
          <a:lstStyle/>
          <a:p>
            <a:pPr algn="ctr"/>
            <a:r>
              <a:rPr lang="tr-TR" sz="2800" b="1" dirty="0" smtClean="0">
                <a:solidFill>
                  <a:srgbClr val="C00000"/>
                </a:solidFill>
                <a:latin typeface="Century Gothic" panose="020B0502020202020204" pitchFamily="34" charset="0"/>
              </a:rPr>
              <a:t>Öğretmenin Atama Alanında İzlenmesi</a:t>
            </a:r>
            <a:endParaRPr lang="tr-TR" sz="2800" b="1" dirty="0">
              <a:solidFill>
                <a:srgbClr val="C00000"/>
              </a:solidFill>
              <a:latin typeface="Century Gothic" panose="020B0502020202020204" pitchFamily="34" charset="0"/>
            </a:endParaRPr>
          </a:p>
        </p:txBody>
      </p:sp>
      <p:sp>
        <p:nvSpPr>
          <p:cNvPr id="17" name="Veri Yer Tutucusu 4"/>
          <p:cNvSpPr>
            <a:spLocks noGrp="1"/>
          </p:cNvSpPr>
          <p:nvPr>
            <p:ph type="dt" sz="half" idx="10"/>
          </p:nvPr>
        </p:nvSpPr>
        <p:spPr>
          <a:xfrm>
            <a:off x="838200" y="6356350"/>
            <a:ext cx="2743200" cy="365125"/>
          </a:xfrm>
        </p:spPr>
        <p:txBody>
          <a:bodyPr/>
          <a:lstStyle/>
          <a:p>
            <a:fld id="{6D87E3B0-9BA1-47DE-B753-6193E7263778}" type="datetime1">
              <a:rPr lang="tr-TR" smtClean="0"/>
              <a:pPr/>
              <a:t>4.9.2025</a:t>
            </a:fld>
            <a:endParaRPr lang="tr-TR" dirty="0"/>
          </a:p>
        </p:txBody>
      </p:sp>
      <p:sp>
        <p:nvSpPr>
          <p:cNvPr id="18" name="Altbilgi Yer Tutucusu 5"/>
          <p:cNvSpPr>
            <a:spLocks noGrp="1"/>
          </p:cNvSpPr>
          <p:nvPr>
            <p:ph type="ftr" sz="quarter" idx="11"/>
          </p:nvPr>
        </p:nvSpPr>
        <p:spPr>
          <a:xfrm>
            <a:off x="4038600" y="6356350"/>
            <a:ext cx="4114800" cy="365125"/>
          </a:xfrm>
        </p:spPr>
        <p:txBody>
          <a:bodyPr/>
          <a:lstStyle/>
          <a:p>
            <a:r>
              <a:rPr lang="tr-TR" dirty="0" smtClean="0"/>
              <a:t>Teftiş Kurulu Başkanlığı</a:t>
            </a:r>
            <a:endParaRPr lang="tr-TR" dirty="0"/>
          </a:p>
        </p:txBody>
      </p:sp>
      <p:sp>
        <p:nvSpPr>
          <p:cNvPr id="19" name="Slayt Numarası Yer Tutucusu 6"/>
          <p:cNvSpPr>
            <a:spLocks noGrp="1"/>
          </p:cNvSpPr>
          <p:nvPr>
            <p:ph type="sldNum" sz="quarter" idx="12"/>
          </p:nvPr>
        </p:nvSpPr>
        <p:spPr>
          <a:xfrm>
            <a:off x="8610600" y="6356350"/>
            <a:ext cx="2743200" cy="365125"/>
          </a:xfrm>
        </p:spPr>
        <p:txBody>
          <a:bodyPr/>
          <a:lstStyle/>
          <a:p>
            <a:fld id="{D63DBE84-8755-45B9-8C19-96EBE3498A16}" type="slidenum">
              <a:rPr lang="tr-TR" smtClean="0"/>
              <a:pPr/>
              <a:t>20</a:t>
            </a:fld>
            <a:endParaRPr lang="tr-TR" dirty="0"/>
          </a:p>
        </p:txBody>
      </p:sp>
    </p:spTree>
    <p:extLst>
      <p:ext uri="{BB962C8B-B14F-4D97-AF65-F5344CB8AC3E}">
        <p14:creationId xmlns:p14="http://schemas.microsoft.com/office/powerpoint/2010/main" xmlns="" val="34460985"/>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205811" y="1103883"/>
            <a:ext cx="11789893" cy="5235387"/>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2898595" y="2142696"/>
            <a:ext cx="8638085" cy="3157760"/>
          </a:xfrm>
        </p:spPr>
        <p:txBody>
          <a:bodyPr>
            <a:noAutofit/>
          </a:bodyPr>
          <a:lstStyle/>
          <a:p>
            <a:pPr algn="ctr">
              <a:lnSpc>
                <a:spcPct val="150000"/>
              </a:lnSpc>
            </a:pPr>
            <a:r>
              <a:rPr lang="tr-TR" sz="3200" b="1" dirty="0">
                <a:solidFill>
                  <a:srgbClr val="FF0000"/>
                </a:solidFill>
                <a:effectLst>
                  <a:outerShdw blurRad="38100" dist="38100" dir="2700000" algn="tl">
                    <a:srgbClr val="000000">
                      <a:alpha val="43137"/>
                    </a:srgbClr>
                  </a:outerShdw>
                </a:effectLst>
                <a:latin typeface="Century Gothic" panose="020B0502020202020204" pitchFamily="34" charset="0"/>
              </a:rPr>
              <a:t>MODELİN </a:t>
            </a:r>
            <a:r>
              <a:rPr lang="tr-TR" sz="32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YAPISI</a:t>
            </a:r>
            <a:endParaRPr lang="tr-TR" sz="3200" b="1" dirty="0">
              <a:solidFill>
                <a:srgbClr val="FF0000"/>
              </a:solidFill>
              <a:effectLst>
                <a:outerShdw blurRad="38100" dist="38100" dir="2700000" algn="tl">
                  <a:srgbClr val="000000">
                    <a:alpha val="43137"/>
                  </a:srgbClr>
                </a:outerShdw>
              </a:effectLst>
              <a:latin typeface="Century Gothic" panose="020B0502020202020204" pitchFamily="34" charset="0"/>
            </a:endParaRPr>
          </a:p>
        </p:txBody>
      </p:sp>
      <p:sp>
        <p:nvSpPr>
          <p:cNvPr id="3" name="Beşgen 2"/>
          <p:cNvSpPr/>
          <p:nvPr/>
        </p:nvSpPr>
        <p:spPr>
          <a:xfrm>
            <a:off x="448701" y="1403587"/>
            <a:ext cx="2383372" cy="4601815"/>
          </a:xfrm>
          <a:prstGeom prst="homePlate">
            <a:avLst/>
          </a:prstGeom>
          <a:solidFill>
            <a:schemeClr val="accent3">
              <a:lumMod val="60000"/>
              <a:lumOff val="40000"/>
            </a:schemeClr>
          </a:solidFill>
          <a:ln>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dirty="0"/>
          </a:p>
        </p:txBody>
      </p:sp>
      <p:sp>
        <p:nvSpPr>
          <p:cNvPr id="9" name="Akış Çizelgesi: Gecikme 8"/>
          <p:cNvSpPr/>
          <p:nvPr/>
        </p:nvSpPr>
        <p:spPr>
          <a:xfrm>
            <a:off x="225281" y="1086803"/>
            <a:ext cx="1968500" cy="5235387"/>
          </a:xfrm>
          <a:prstGeom prst="flowChartDelay">
            <a:avLst/>
          </a:prstGeom>
          <a:solidFill>
            <a:srgbClr val="DB001B"/>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dirty="0"/>
          </a:p>
        </p:txBody>
      </p:sp>
      <p:sp>
        <p:nvSpPr>
          <p:cNvPr id="7" name="Alt Başlık 2"/>
          <p:cNvSpPr txBox="1">
            <a:spLocks/>
          </p:cNvSpPr>
          <p:nvPr/>
        </p:nvSpPr>
        <p:spPr>
          <a:xfrm rot="16200000">
            <a:off x="-1733498" y="345261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tr-TR"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4" name="Slayt Numarası Yer Tutucusu 3"/>
          <p:cNvSpPr>
            <a:spLocks noGrp="1"/>
          </p:cNvSpPr>
          <p:nvPr>
            <p:ph type="sldNum" sz="quarter" idx="12"/>
          </p:nvPr>
        </p:nvSpPr>
        <p:spPr>
          <a:xfrm>
            <a:off x="8610600" y="6405778"/>
            <a:ext cx="2743200" cy="365125"/>
          </a:xfrm>
        </p:spPr>
        <p:txBody>
          <a:bodyPr/>
          <a:lstStyle/>
          <a:p>
            <a:fld id="{D63DBE84-8755-45B9-8C19-96EBE3498A16}" type="slidenum">
              <a:rPr lang="tr-TR" smtClean="0"/>
              <a:pPr/>
              <a:t>21</a:t>
            </a:fld>
            <a:endParaRPr lang="tr-TR" dirty="0"/>
          </a:p>
        </p:txBody>
      </p:sp>
      <p:sp>
        <p:nvSpPr>
          <p:cNvPr id="14" name="Alt Başlık 2">
            <a:extLst>
              <a:ext uri="{FF2B5EF4-FFF2-40B4-BE49-F238E27FC236}">
                <a16:creationId xmlns:a16="http://schemas.microsoft.com/office/drawing/2014/main" xmlns="" id="{71C07988-C9F2-445D-A028-8FBDBE63F715}"/>
              </a:ext>
            </a:extLst>
          </p:cNvPr>
          <p:cNvSpPr txBox="1">
            <a:spLocks/>
          </p:cNvSpPr>
          <p:nvPr/>
        </p:nvSpPr>
        <p:spPr>
          <a:xfrm>
            <a:off x="8277725" y="395026"/>
            <a:ext cx="2815279" cy="2947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11" name="Picture 3" descr="C:\Users\Oguz DEMIRBOGAN06\Desktop\muhakkik seminer\TKB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77656" y="108794"/>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Veri Yer Tutucusu 4"/>
          <p:cNvSpPr>
            <a:spLocks noGrp="1"/>
          </p:cNvSpPr>
          <p:nvPr>
            <p:ph type="dt" sz="half" idx="10"/>
          </p:nvPr>
        </p:nvSpPr>
        <p:spPr/>
        <p:txBody>
          <a:bodyPr/>
          <a:lstStyle/>
          <a:p>
            <a:fld id="{20AA5723-C89B-4C93-A3A0-2AF160B93600}" type="datetime1">
              <a:rPr lang="tr-TR" smtClean="0"/>
              <a:pPr/>
              <a:t>4.9.2025</a:t>
            </a:fld>
            <a:endParaRPr lang="tr-TR"/>
          </a:p>
        </p:txBody>
      </p:sp>
      <p:sp>
        <p:nvSpPr>
          <p:cNvPr id="6" name="Altbilgi Yer Tutucusu 5"/>
          <p:cNvSpPr>
            <a:spLocks noGrp="1"/>
          </p:cNvSpPr>
          <p:nvPr>
            <p:ph type="ftr" sz="quarter" idx="11"/>
          </p:nvPr>
        </p:nvSpPr>
        <p:spPr/>
        <p:txBody>
          <a:bodyPr/>
          <a:lstStyle/>
          <a:p>
            <a:r>
              <a:rPr lang="tr-TR" smtClean="0"/>
              <a:t>Teftiş Kurulu Başkanlığı</a:t>
            </a:r>
            <a:endParaRPr lang="tr-TR"/>
          </a:p>
        </p:txBody>
      </p:sp>
      <p:pic>
        <p:nvPicPr>
          <p:cNvPr id="15"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89162"/>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23310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5">
            <a:extLst>
              <a:ext uri="{FF2B5EF4-FFF2-40B4-BE49-F238E27FC236}">
                <a16:creationId xmlns:a16="http://schemas.microsoft.com/office/drawing/2014/main" xmlns="" id="{5477AF64-5343-47F5-8CA3-4BB85B7497CB}"/>
              </a:ext>
            </a:extLst>
          </p:cNvPr>
          <p:cNvSpPr txBox="1">
            <a:spLocks/>
          </p:cNvSpPr>
          <p:nvPr/>
        </p:nvSpPr>
        <p:spPr>
          <a:xfrm>
            <a:off x="1222214" y="1972460"/>
            <a:ext cx="10242024" cy="25182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buNone/>
            </a:pPr>
            <a:endParaRPr lang="fr-FR" sz="1200" b="1" dirty="0">
              <a:solidFill>
                <a:srgbClr val="000091"/>
              </a:solidFill>
              <a:latin typeface="Calibri Light" panose="020F0302020204030204" pitchFamily="34" charset="0"/>
              <a:cs typeface="Calibri Light" panose="020F0302020204030204" pitchFamily="34" charset="0"/>
            </a:endParaRPr>
          </a:p>
        </p:txBody>
      </p:sp>
      <p:sp>
        <p:nvSpPr>
          <p:cNvPr id="2" name="Dikdörtgen 1"/>
          <p:cNvSpPr/>
          <p:nvPr/>
        </p:nvSpPr>
        <p:spPr>
          <a:xfrm>
            <a:off x="442913" y="1632123"/>
            <a:ext cx="11299153" cy="4093428"/>
          </a:xfrm>
          <a:prstGeom prst="rect">
            <a:avLst/>
          </a:prstGeom>
          <a:ln>
            <a:solidFill>
              <a:schemeClr val="tx1"/>
            </a:solidFill>
          </a:ln>
        </p:spPr>
        <p:txBody>
          <a:bodyPr wrap="square">
            <a:spAutoFit/>
          </a:bodyPr>
          <a:lstStyle/>
          <a:p>
            <a:pPr lvl="0" algn="just">
              <a:lnSpc>
                <a:spcPct val="125000"/>
              </a:lnSpc>
              <a:spcBef>
                <a:spcPts val="600"/>
              </a:spcBef>
              <a:spcAft>
                <a:spcPts val="600"/>
              </a:spcAft>
            </a:pPr>
            <a:r>
              <a:rPr lang="tr-TR" sz="2400" b="1" dirty="0">
                <a:latin typeface="Century Gothic" panose="020B0502020202020204" pitchFamily="34" charset="0"/>
              </a:rPr>
              <a:t>Öğretmenlerin sınıf içi etkinlikleri ve öğretim faaliyetlerinin izlenmesi, değerlendirilmesi ve geliştirilmesine yönelik tasarlanan bu model; </a:t>
            </a:r>
          </a:p>
          <a:p>
            <a:pPr marL="457200" lvl="0" indent="-457200" algn="just">
              <a:lnSpc>
                <a:spcPct val="125000"/>
              </a:lnSpc>
              <a:spcBef>
                <a:spcPts val="600"/>
              </a:spcBef>
              <a:spcAft>
                <a:spcPts val="600"/>
              </a:spcAft>
              <a:buFont typeface="Wingdings" panose="05000000000000000000" pitchFamily="2" charset="2"/>
              <a:buChar char="ü"/>
            </a:pPr>
            <a:r>
              <a:rPr lang="tr-TR" sz="2400" b="1" dirty="0">
                <a:solidFill>
                  <a:schemeClr val="accent1"/>
                </a:solidFill>
                <a:latin typeface="Century Gothic" panose="020B0502020202020204" pitchFamily="34" charset="0"/>
              </a:rPr>
              <a:t>Ulusal ve uluslararası literatür, </a:t>
            </a:r>
          </a:p>
          <a:p>
            <a:pPr marL="457200" lvl="0" indent="-457200" algn="just">
              <a:lnSpc>
                <a:spcPct val="125000"/>
              </a:lnSpc>
              <a:spcBef>
                <a:spcPts val="600"/>
              </a:spcBef>
              <a:spcAft>
                <a:spcPts val="600"/>
              </a:spcAft>
              <a:buFont typeface="Wingdings" panose="05000000000000000000" pitchFamily="2" charset="2"/>
              <a:buChar char="ü"/>
            </a:pPr>
            <a:r>
              <a:rPr lang="tr-TR" sz="2400" b="1" dirty="0">
                <a:solidFill>
                  <a:schemeClr val="accent1"/>
                </a:solidFill>
                <a:latin typeface="Century Gothic" panose="020B0502020202020204" pitchFamily="34" charset="0"/>
              </a:rPr>
              <a:t>Türkiye Yüzyılı Maarif Modeli,</a:t>
            </a:r>
          </a:p>
          <a:p>
            <a:pPr marL="457200" lvl="0" indent="-457200" algn="just">
              <a:lnSpc>
                <a:spcPct val="125000"/>
              </a:lnSpc>
              <a:spcBef>
                <a:spcPts val="600"/>
              </a:spcBef>
              <a:spcAft>
                <a:spcPts val="600"/>
              </a:spcAft>
              <a:buFont typeface="Wingdings" panose="05000000000000000000" pitchFamily="2" charset="2"/>
              <a:buChar char="ü"/>
            </a:pPr>
            <a:r>
              <a:rPr lang="tr-TR" sz="2400" b="1" dirty="0">
                <a:solidFill>
                  <a:schemeClr val="accent1"/>
                </a:solidFill>
                <a:latin typeface="Century Gothic" panose="020B0502020202020204" pitchFamily="34" charset="0"/>
              </a:rPr>
              <a:t>Bakanlıkça yayımlanan Öğretmenlik Mesleği Genel Yeterlikleri,</a:t>
            </a:r>
          </a:p>
          <a:p>
            <a:pPr marL="457200" lvl="0" indent="-457200" algn="just">
              <a:lnSpc>
                <a:spcPct val="125000"/>
              </a:lnSpc>
              <a:spcBef>
                <a:spcPts val="600"/>
              </a:spcBef>
              <a:spcAft>
                <a:spcPts val="600"/>
              </a:spcAft>
              <a:buFont typeface="Wingdings" panose="05000000000000000000" pitchFamily="2" charset="2"/>
              <a:buChar char="ü"/>
            </a:pPr>
            <a:r>
              <a:rPr lang="tr-TR" sz="2400" b="1" dirty="0">
                <a:solidFill>
                  <a:schemeClr val="accent1"/>
                </a:solidFill>
                <a:latin typeface="Century Gothic" panose="020B0502020202020204" pitchFamily="34" charset="0"/>
              </a:rPr>
              <a:t>Teftiş Kurulu Başkanlığı Denetim Rehberleri,</a:t>
            </a:r>
          </a:p>
          <a:p>
            <a:pPr lvl="0" algn="just">
              <a:lnSpc>
                <a:spcPct val="125000"/>
              </a:lnSpc>
              <a:spcBef>
                <a:spcPts val="600"/>
              </a:spcBef>
              <a:spcAft>
                <a:spcPts val="600"/>
              </a:spcAft>
            </a:pPr>
            <a:r>
              <a:rPr lang="tr-TR" sz="2400" b="1" dirty="0">
                <a:latin typeface="Century Gothic" panose="020B0502020202020204" pitchFamily="34" charset="0"/>
              </a:rPr>
              <a:t>göz önünde bulundurularak oluşturulmuştur. </a:t>
            </a:r>
          </a:p>
        </p:txBody>
      </p:sp>
      <p:pic>
        <p:nvPicPr>
          <p:cNvPr id="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Dikdörtgen 15"/>
          <p:cNvSpPr/>
          <p:nvPr/>
        </p:nvSpPr>
        <p:spPr>
          <a:xfrm>
            <a:off x="1222214" y="897993"/>
            <a:ext cx="9822320" cy="523220"/>
          </a:xfrm>
          <a:prstGeom prst="rect">
            <a:avLst/>
          </a:prstGeom>
        </p:spPr>
        <p:txBody>
          <a:bodyPr wrap="square">
            <a:spAutoFit/>
          </a:bodyPr>
          <a:lstStyle/>
          <a:p>
            <a:pPr algn="ctr"/>
            <a:r>
              <a:rPr lang="tr-TR" sz="2800" b="1" dirty="0">
                <a:solidFill>
                  <a:srgbClr val="C00000"/>
                </a:solidFill>
                <a:latin typeface="Century Gothic" panose="020B0502020202020204" pitchFamily="34" charset="0"/>
              </a:rPr>
              <a:t>Modelin </a:t>
            </a:r>
            <a:r>
              <a:rPr lang="tr-TR" sz="2800" b="1" dirty="0" smtClean="0">
                <a:solidFill>
                  <a:srgbClr val="C00000"/>
                </a:solidFill>
                <a:latin typeface="Century Gothic" panose="020B0502020202020204" pitchFamily="34" charset="0"/>
              </a:rPr>
              <a:t>Yapısı-1</a:t>
            </a:r>
            <a:endParaRPr lang="tr-TR" sz="2800" b="1" dirty="0">
              <a:solidFill>
                <a:srgbClr val="C00000"/>
              </a:solidFill>
              <a:latin typeface="Century Gothic" panose="020B0502020202020204" pitchFamily="34" charset="0"/>
            </a:endParaRPr>
          </a:p>
        </p:txBody>
      </p:sp>
      <p:sp>
        <p:nvSpPr>
          <p:cNvPr id="17" name="Veri Yer Tutucusu 4"/>
          <p:cNvSpPr>
            <a:spLocks noGrp="1"/>
          </p:cNvSpPr>
          <p:nvPr>
            <p:ph type="dt" sz="half" idx="10"/>
          </p:nvPr>
        </p:nvSpPr>
        <p:spPr>
          <a:xfrm>
            <a:off x="838200" y="6356350"/>
            <a:ext cx="2743200" cy="365125"/>
          </a:xfrm>
        </p:spPr>
        <p:txBody>
          <a:bodyPr/>
          <a:lstStyle/>
          <a:p>
            <a:fld id="{6D87E3B0-9BA1-47DE-B753-6193E7263778}" type="datetime1">
              <a:rPr lang="tr-TR" smtClean="0"/>
              <a:pPr/>
              <a:t>4.9.2025</a:t>
            </a:fld>
            <a:endParaRPr lang="tr-TR" dirty="0"/>
          </a:p>
        </p:txBody>
      </p:sp>
      <p:sp>
        <p:nvSpPr>
          <p:cNvPr id="18" name="Altbilgi Yer Tutucusu 5"/>
          <p:cNvSpPr>
            <a:spLocks noGrp="1"/>
          </p:cNvSpPr>
          <p:nvPr>
            <p:ph type="ftr" sz="quarter" idx="11"/>
          </p:nvPr>
        </p:nvSpPr>
        <p:spPr>
          <a:xfrm>
            <a:off x="4038600" y="6356350"/>
            <a:ext cx="4114800" cy="365125"/>
          </a:xfrm>
        </p:spPr>
        <p:txBody>
          <a:bodyPr/>
          <a:lstStyle/>
          <a:p>
            <a:r>
              <a:rPr lang="tr-TR" dirty="0" smtClean="0"/>
              <a:t>Teftiş Kurulu Başkanlığı</a:t>
            </a:r>
            <a:endParaRPr lang="tr-TR" dirty="0"/>
          </a:p>
        </p:txBody>
      </p:sp>
      <p:sp>
        <p:nvSpPr>
          <p:cNvPr id="19" name="Slayt Numarası Yer Tutucusu 6"/>
          <p:cNvSpPr>
            <a:spLocks noGrp="1"/>
          </p:cNvSpPr>
          <p:nvPr>
            <p:ph type="sldNum" sz="quarter" idx="12"/>
          </p:nvPr>
        </p:nvSpPr>
        <p:spPr>
          <a:xfrm>
            <a:off x="8610600" y="6356350"/>
            <a:ext cx="2743200" cy="365125"/>
          </a:xfrm>
        </p:spPr>
        <p:txBody>
          <a:bodyPr/>
          <a:lstStyle/>
          <a:p>
            <a:fld id="{D63DBE84-8755-45B9-8C19-96EBE3498A16}" type="slidenum">
              <a:rPr lang="tr-TR" smtClean="0"/>
              <a:pPr/>
              <a:t>22</a:t>
            </a:fld>
            <a:endParaRPr lang="tr-TR" dirty="0"/>
          </a:p>
        </p:txBody>
      </p:sp>
    </p:spTree>
    <p:extLst>
      <p:ext uri="{BB962C8B-B14F-4D97-AF65-F5344CB8AC3E}">
        <p14:creationId xmlns:p14="http://schemas.microsoft.com/office/powerpoint/2010/main" xmlns="" val="91120858"/>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2913" y="1316770"/>
            <a:ext cx="11299153" cy="5016758"/>
          </a:xfrm>
          <a:prstGeom prst="rect">
            <a:avLst/>
          </a:prstGeom>
          <a:ln>
            <a:solidFill>
              <a:schemeClr val="tx1"/>
            </a:solidFill>
          </a:ln>
        </p:spPr>
        <p:txBody>
          <a:bodyPr wrap="square">
            <a:spAutoFit/>
          </a:bodyPr>
          <a:lstStyle/>
          <a:p>
            <a:pPr lvl="0" algn="just">
              <a:lnSpc>
                <a:spcPct val="125000"/>
              </a:lnSpc>
              <a:spcBef>
                <a:spcPts val="600"/>
              </a:spcBef>
              <a:spcAft>
                <a:spcPts val="600"/>
              </a:spcAft>
            </a:pPr>
            <a:r>
              <a:rPr lang="tr-TR" sz="2400" b="1" dirty="0">
                <a:latin typeface="Century Gothic" panose="020B0502020202020204" pitchFamily="34" charset="0"/>
              </a:rPr>
              <a:t>Geliştirilen modelde; </a:t>
            </a:r>
          </a:p>
          <a:p>
            <a:pPr marL="457200" lvl="0" indent="-457200" algn="just">
              <a:lnSpc>
                <a:spcPct val="125000"/>
              </a:lnSpc>
              <a:spcBef>
                <a:spcPts val="600"/>
              </a:spcBef>
              <a:spcAft>
                <a:spcPts val="600"/>
              </a:spcAft>
              <a:buFont typeface="Wingdings" panose="05000000000000000000" pitchFamily="2" charset="2"/>
              <a:buChar char="ü"/>
            </a:pPr>
            <a:r>
              <a:rPr lang="tr-TR" sz="2400" b="1" dirty="0" smtClean="0">
                <a:solidFill>
                  <a:schemeClr val="accent2"/>
                </a:solidFill>
                <a:latin typeface="Century Gothic" panose="020B0502020202020204" pitchFamily="34" charset="0"/>
              </a:rPr>
              <a:t>8 </a:t>
            </a:r>
            <a:r>
              <a:rPr lang="tr-TR" sz="2400" b="1" dirty="0">
                <a:solidFill>
                  <a:schemeClr val="accent2"/>
                </a:solidFill>
                <a:latin typeface="Century Gothic" panose="020B0502020202020204" pitchFamily="34" charset="0"/>
              </a:rPr>
              <a:t>izleme alanına,</a:t>
            </a:r>
          </a:p>
          <a:p>
            <a:pPr marL="457200" lvl="0" indent="-457200" algn="just">
              <a:lnSpc>
                <a:spcPct val="125000"/>
              </a:lnSpc>
              <a:spcBef>
                <a:spcPts val="600"/>
              </a:spcBef>
              <a:spcAft>
                <a:spcPts val="600"/>
              </a:spcAft>
              <a:buFont typeface="Wingdings" panose="05000000000000000000" pitchFamily="2" charset="2"/>
              <a:buChar char="ü"/>
            </a:pPr>
            <a:r>
              <a:rPr lang="tr-TR" sz="2400" b="1" dirty="0">
                <a:solidFill>
                  <a:schemeClr val="accent1"/>
                </a:solidFill>
                <a:latin typeface="Century Gothic" panose="020B0502020202020204" pitchFamily="34" charset="0"/>
              </a:rPr>
              <a:t>Her izleme alanına ait </a:t>
            </a:r>
            <a:r>
              <a:rPr lang="tr-TR" sz="2400" b="1" dirty="0">
                <a:solidFill>
                  <a:schemeClr val="accent2"/>
                </a:solidFill>
                <a:latin typeface="Century Gothic" panose="020B0502020202020204" pitchFamily="34" charset="0"/>
              </a:rPr>
              <a:t>1 standarda</a:t>
            </a:r>
            <a:r>
              <a:rPr lang="tr-TR" sz="2400" b="1" dirty="0">
                <a:solidFill>
                  <a:schemeClr val="accent1"/>
                </a:solidFill>
                <a:latin typeface="Century Gothic" panose="020B0502020202020204" pitchFamily="34" charset="0"/>
              </a:rPr>
              <a:t>,</a:t>
            </a:r>
          </a:p>
          <a:p>
            <a:pPr marL="457200" lvl="0" indent="-457200" algn="just">
              <a:lnSpc>
                <a:spcPct val="125000"/>
              </a:lnSpc>
              <a:spcBef>
                <a:spcPts val="600"/>
              </a:spcBef>
              <a:spcAft>
                <a:spcPts val="600"/>
              </a:spcAft>
              <a:buFont typeface="Wingdings" panose="05000000000000000000" pitchFamily="2" charset="2"/>
              <a:buChar char="ü"/>
            </a:pPr>
            <a:r>
              <a:rPr lang="tr-TR" sz="2400" b="1" dirty="0">
                <a:solidFill>
                  <a:schemeClr val="accent1"/>
                </a:solidFill>
                <a:latin typeface="Century Gothic" panose="020B0502020202020204" pitchFamily="34" charset="0"/>
              </a:rPr>
              <a:t>Her standarda ait </a:t>
            </a:r>
            <a:r>
              <a:rPr lang="tr-TR" sz="2400" b="1" dirty="0" smtClean="0">
                <a:solidFill>
                  <a:schemeClr val="accent1"/>
                </a:solidFill>
                <a:latin typeface="Century Gothic" panose="020B0502020202020204" pitchFamily="34" charset="0"/>
              </a:rPr>
              <a:t>değişen sayıda toplam </a:t>
            </a:r>
            <a:r>
              <a:rPr lang="tr-TR" sz="2400" b="1" dirty="0" smtClean="0">
                <a:solidFill>
                  <a:schemeClr val="accent2"/>
                </a:solidFill>
                <a:latin typeface="Century Gothic" panose="020B0502020202020204" pitchFamily="34" charset="0"/>
              </a:rPr>
              <a:t>72 göstergeye</a:t>
            </a:r>
            <a:r>
              <a:rPr lang="tr-TR" sz="2400" b="1" dirty="0" smtClean="0">
                <a:solidFill>
                  <a:schemeClr val="accent1"/>
                </a:solidFill>
                <a:latin typeface="Century Gothic" panose="020B0502020202020204" pitchFamily="34" charset="0"/>
              </a:rPr>
              <a:t> </a:t>
            </a:r>
            <a:r>
              <a:rPr lang="tr-TR" sz="2400" b="1" dirty="0" smtClean="0">
                <a:latin typeface="Century Gothic" panose="020B0502020202020204" pitchFamily="34" charset="0"/>
              </a:rPr>
              <a:t>yer </a:t>
            </a:r>
            <a:r>
              <a:rPr lang="tr-TR" sz="2400" b="1" dirty="0">
                <a:latin typeface="Century Gothic" panose="020B0502020202020204" pitchFamily="34" charset="0"/>
              </a:rPr>
              <a:t>verilmiştir</a:t>
            </a:r>
            <a:r>
              <a:rPr lang="tr-TR" sz="2400" b="1" dirty="0" smtClean="0">
                <a:latin typeface="Century Gothic" panose="020B0502020202020204" pitchFamily="34" charset="0"/>
              </a:rPr>
              <a:t>.</a:t>
            </a:r>
          </a:p>
          <a:p>
            <a:pPr lvl="0" algn="just">
              <a:lnSpc>
                <a:spcPct val="125000"/>
              </a:lnSpc>
              <a:spcBef>
                <a:spcPts val="600"/>
              </a:spcBef>
              <a:spcAft>
                <a:spcPts val="600"/>
              </a:spcAft>
            </a:pPr>
            <a:r>
              <a:rPr lang="tr-TR" sz="2400" b="1" dirty="0" smtClean="0">
                <a:solidFill>
                  <a:schemeClr val="accent2"/>
                </a:solidFill>
                <a:latin typeface="Century Gothic" panose="020B0502020202020204" pitchFamily="34" charset="0"/>
              </a:rPr>
              <a:t>Standartlar;</a:t>
            </a:r>
            <a:r>
              <a:rPr lang="tr-TR" sz="2400" b="1" dirty="0" smtClean="0">
                <a:latin typeface="Century Gothic" panose="020B0502020202020204" pitchFamily="34" charset="0"/>
              </a:rPr>
              <a:t> </a:t>
            </a:r>
            <a:r>
              <a:rPr lang="tr-TR" sz="2400" b="1" dirty="0">
                <a:latin typeface="Century Gothic" panose="020B0502020202020204" pitchFamily="34" charset="0"/>
              </a:rPr>
              <a:t>ilgili izleme alanında öğretmenden göstermesi beklenen bilgi, beceri ve yeterlikleri belirtmektedir. </a:t>
            </a:r>
          </a:p>
          <a:p>
            <a:pPr lvl="0" algn="just">
              <a:lnSpc>
                <a:spcPct val="125000"/>
              </a:lnSpc>
              <a:spcBef>
                <a:spcPts val="600"/>
              </a:spcBef>
              <a:spcAft>
                <a:spcPts val="600"/>
              </a:spcAft>
            </a:pPr>
            <a:r>
              <a:rPr lang="tr-TR" sz="2400" b="1" dirty="0" smtClean="0">
                <a:solidFill>
                  <a:schemeClr val="accent2"/>
                </a:solidFill>
                <a:latin typeface="Century Gothic" panose="020B0502020202020204" pitchFamily="34" charset="0"/>
              </a:rPr>
              <a:t>Göstergeler;</a:t>
            </a:r>
            <a:r>
              <a:rPr lang="tr-TR" sz="2400" b="1" dirty="0" smtClean="0">
                <a:latin typeface="Century Gothic" panose="020B0502020202020204" pitchFamily="34" charset="0"/>
              </a:rPr>
              <a:t> öğretmenin </a:t>
            </a:r>
            <a:r>
              <a:rPr lang="tr-TR" sz="2400" b="1" dirty="0">
                <a:latin typeface="Century Gothic" panose="020B0502020202020204" pitchFamily="34" charset="0"/>
              </a:rPr>
              <a:t>standartta belirtilen bilgi, beceri ve yeterlikleri sergileyip sergilemediğinin objektif bir şekilde gözlemlenmesi için oluşturulmuş açık ve anlaşılır kıstası ifade etmektedir</a:t>
            </a:r>
            <a:r>
              <a:rPr lang="tr-TR" sz="2400" b="1" dirty="0" smtClean="0">
                <a:latin typeface="Century Gothic" panose="020B0502020202020204" pitchFamily="34" charset="0"/>
              </a:rPr>
              <a:t>.</a:t>
            </a:r>
            <a:endParaRPr lang="tr-TR" sz="2400" b="1" dirty="0">
              <a:latin typeface="Century Gothic" panose="020B0502020202020204" pitchFamily="34" charset="0"/>
            </a:endParaRPr>
          </a:p>
        </p:txBody>
      </p:sp>
      <p:pic>
        <p:nvPicPr>
          <p:cNvPr id="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Dikdörtgen 15"/>
          <p:cNvSpPr/>
          <p:nvPr/>
        </p:nvSpPr>
        <p:spPr>
          <a:xfrm>
            <a:off x="1181329" y="666764"/>
            <a:ext cx="9822320" cy="523220"/>
          </a:xfrm>
          <a:prstGeom prst="rect">
            <a:avLst/>
          </a:prstGeom>
        </p:spPr>
        <p:txBody>
          <a:bodyPr wrap="square">
            <a:spAutoFit/>
          </a:bodyPr>
          <a:lstStyle/>
          <a:p>
            <a:pPr algn="ctr"/>
            <a:r>
              <a:rPr lang="tr-TR" sz="2800" b="1" dirty="0">
                <a:solidFill>
                  <a:srgbClr val="C00000"/>
                </a:solidFill>
                <a:latin typeface="Century Gothic" panose="020B0502020202020204" pitchFamily="34" charset="0"/>
              </a:rPr>
              <a:t>Modelin </a:t>
            </a:r>
            <a:r>
              <a:rPr lang="tr-TR" sz="2800" b="1" dirty="0" smtClean="0">
                <a:solidFill>
                  <a:srgbClr val="C00000"/>
                </a:solidFill>
                <a:latin typeface="Century Gothic" panose="020B0502020202020204" pitchFamily="34" charset="0"/>
              </a:rPr>
              <a:t>Yapısı-2</a:t>
            </a:r>
            <a:endParaRPr lang="tr-TR" sz="2800" b="1" dirty="0">
              <a:solidFill>
                <a:srgbClr val="C00000"/>
              </a:solidFill>
              <a:latin typeface="Century Gothic" panose="020B0502020202020204" pitchFamily="34" charset="0"/>
            </a:endParaRPr>
          </a:p>
        </p:txBody>
      </p:sp>
      <p:sp>
        <p:nvSpPr>
          <p:cNvPr id="17" name="Veri Yer Tutucusu 4"/>
          <p:cNvSpPr>
            <a:spLocks noGrp="1"/>
          </p:cNvSpPr>
          <p:nvPr>
            <p:ph type="dt" sz="half" idx="10"/>
          </p:nvPr>
        </p:nvSpPr>
        <p:spPr>
          <a:xfrm>
            <a:off x="838200" y="6356350"/>
            <a:ext cx="2743200" cy="365125"/>
          </a:xfrm>
        </p:spPr>
        <p:txBody>
          <a:bodyPr/>
          <a:lstStyle/>
          <a:p>
            <a:fld id="{6D87E3B0-9BA1-47DE-B753-6193E7263778}" type="datetime1">
              <a:rPr lang="tr-TR" smtClean="0"/>
              <a:pPr/>
              <a:t>4.9.2025</a:t>
            </a:fld>
            <a:endParaRPr lang="tr-TR" dirty="0"/>
          </a:p>
        </p:txBody>
      </p:sp>
      <p:sp>
        <p:nvSpPr>
          <p:cNvPr id="18" name="Altbilgi Yer Tutucusu 5"/>
          <p:cNvSpPr>
            <a:spLocks noGrp="1"/>
          </p:cNvSpPr>
          <p:nvPr>
            <p:ph type="ftr" sz="quarter" idx="11"/>
          </p:nvPr>
        </p:nvSpPr>
        <p:spPr>
          <a:xfrm>
            <a:off x="4038600" y="6356350"/>
            <a:ext cx="4114800" cy="365125"/>
          </a:xfrm>
        </p:spPr>
        <p:txBody>
          <a:bodyPr/>
          <a:lstStyle/>
          <a:p>
            <a:r>
              <a:rPr lang="tr-TR" dirty="0" smtClean="0"/>
              <a:t>Teftiş Kurulu Başkanlığı</a:t>
            </a:r>
            <a:endParaRPr lang="tr-TR" dirty="0"/>
          </a:p>
        </p:txBody>
      </p:sp>
      <p:sp>
        <p:nvSpPr>
          <p:cNvPr id="19" name="Slayt Numarası Yer Tutucusu 6"/>
          <p:cNvSpPr>
            <a:spLocks noGrp="1"/>
          </p:cNvSpPr>
          <p:nvPr>
            <p:ph type="sldNum" sz="quarter" idx="12"/>
          </p:nvPr>
        </p:nvSpPr>
        <p:spPr>
          <a:xfrm>
            <a:off x="8610600" y="6356350"/>
            <a:ext cx="2743200" cy="365125"/>
          </a:xfrm>
        </p:spPr>
        <p:txBody>
          <a:bodyPr/>
          <a:lstStyle/>
          <a:p>
            <a:fld id="{D63DBE84-8755-45B9-8C19-96EBE3498A16}" type="slidenum">
              <a:rPr lang="tr-TR" smtClean="0"/>
              <a:pPr/>
              <a:t>23</a:t>
            </a:fld>
            <a:endParaRPr lang="tr-TR" dirty="0"/>
          </a:p>
        </p:txBody>
      </p:sp>
    </p:spTree>
    <p:extLst>
      <p:ext uri="{BB962C8B-B14F-4D97-AF65-F5344CB8AC3E}">
        <p14:creationId xmlns:p14="http://schemas.microsoft.com/office/powerpoint/2010/main" xmlns="" val="3391582260"/>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2913" y="1552171"/>
            <a:ext cx="11299153" cy="4093428"/>
          </a:xfrm>
          <a:prstGeom prst="rect">
            <a:avLst/>
          </a:prstGeom>
          <a:ln>
            <a:solidFill>
              <a:schemeClr val="tx1"/>
            </a:solidFill>
          </a:ln>
        </p:spPr>
        <p:txBody>
          <a:bodyPr wrap="square">
            <a:spAutoFit/>
          </a:bodyPr>
          <a:lstStyle/>
          <a:p>
            <a:pPr lvl="0" algn="just">
              <a:lnSpc>
                <a:spcPct val="125000"/>
              </a:lnSpc>
              <a:spcBef>
                <a:spcPts val="600"/>
              </a:spcBef>
              <a:spcAft>
                <a:spcPts val="600"/>
              </a:spcAft>
            </a:pPr>
            <a:r>
              <a:rPr lang="tr-TR" sz="2400" b="1" dirty="0">
                <a:latin typeface="Century Gothic" panose="020B0502020202020204" pitchFamily="34" charset="0"/>
              </a:rPr>
              <a:t>Öğretmenin sınıf içi etkinlikleri ve öğretim faaliyetleri, değerlendiriciler tarafından “</a:t>
            </a:r>
            <a:r>
              <a:rPr lang="tr-TR" sz="2400" b="1" dirty="0">
                <a:solidFill>
                  <a:srgbClr val="00B050"/>
                </a:solidFill>
                <a:latin typeface="Century Gothic" panose="020B0502020202020204" pitchFamily="34" charset="0"/>
              </a:rPr>
              <a:t>İzleme ve Değerlendirme </a:t>
            </a:r>
            <a:r>
              <a:rPr lang="tr-TR" sz="2400" b="1" dirty="0" err="1">
                <a:solidFill>
                  <a:srgbClr val="00B050"/>
                </a:solidFill>
                <a:latin typeface="Century Gothic" panose="020B0502020202020204" pitchFamily="34" charset="0"/>
              </a:rPr>
              <a:t>Formu</a:t>
            </a:r>
            <a:r>
              <a:rPr lang="tr-TR" sz="2400" b="1" dirty="0" err="1">
                <a:latin typeface="Century Gothic" panose="020B0502020202020204" pitchFamily="34" charset="0"/>
              </a:rPr>
              <a:t>”nda</a:t>
            </a:r>
            <a:r>
              <a:rPr lang="tr-TR" sz="2400" b="1" dirty="0">
                <a:latin typeface="Century Gothic" panose="020B0502020202020204" pitchFamily="34" charset="0"/>
              </a:rPr>
              <a:t> (</a:t>
            </a:r>
            <a:r>
              <a:rPr lang="tr-TR" sz="2400" b="1" dirty="0">
                <a:solidFill>
                  <a:srgbClr val="00B050"/>
                </a:solidFill>
                <a:latin typeface="Century Gothic" panose="020B0502020202020204" pitchFamily="34" charset="0"/>
              </a:rPr>
              <a:t>EK-1</a:t>
            </a:r>
            <a:r>
              <a:rPr lang="tr-TR" sz="2400" b="1" dirty="0">
                <a:latin typeface="Century Gothic" panose="020B0502020202020204" pitchFamily="34" charset="0"/>
              </a:rPr>
              <a:t>) yer alan </a:t>
            </a:r>
            <a:r>
              <a:rPr lang="tr-TR" sz="2400" b="1" dirty="0">
                <a:solidFill>
                  <a:schemeClr val="accent2"/>
                </a:solidFill>
                <a:latin typeface="Century Gothic" panose="020B0502020202020204" pitchFamily="34" charset="0"/>
              </a:rPr>
              <a:t>izleme alanları</a:t>
            </a:r>
            <a:r>
              <a:rPr lang="tr-TR" sz="2400" b="1" dirty="0">
                <a:latin typeface="Century Gothic" panose="020B0502020202020204" pitchFamily="34" charset="0"/>
              </a:rPr>
              <a:t>, </a:t>
            </a:r>
            <a:r>
              <a:rPr lang="tr-TR" sz="2400" b="1" dirty="0">
                <a:solidFill>
                  <a:schemeClr val="accent2"/>
                </a:solidFill>
                <a:latin typeface="Century Gothic" panose="020B0502020202020204" pitchFamily="34" charset="0"/>
              </a:rPr>
              <a:t>standartlar</a:t>
            </a:r>
            <a:r>
              <a:rPr lang="tr-TR" sz="2400" b="1" dirty="0">
                <a:latin typeface="Century Gothic" panose="020B0502020202020204" pitchFamily="34" charset="0"/>
              </a:rPr>
              <a:t> ve </a:t>
            </a:r>
            <a:r>
              <a:rPr lang="tr-TR" sz="2400" b="1" dirty="0">
                <a:solidFill>
                  <a:schemeClr val="accent2"/>
                </a:solidFill>
                <a:latin typeface="Century Gothic" panose="020B0502020202020204" pitchFamily="34" charset="0"/>
              </a:rPr>
              <a:t>göstergeler</a:t>
            </a:r>
            <a:r>
              <a:rPr lang="tr-TR" sz="2400" b="1" dirty="0">
                <a:latin typeface="Century Gothic" panose="020B0502020202020204" pitchFamily="34" charset="0"/>
              </a:rPr>
              <a:t> doğrultusunda izlenir ve değerlendirilir. </a:t>
            </a:r>
            <a:endParaRPr lang="tr-TR" sz="2400" b="1" dirty="0" smtClean="0">
              <a:latin typeface="Century Gothic" panose="020B0502020202020204" pitchFamily="34" charset="0"/>
            </a:endParaRPr>
          </a:p>
          <a:p>
            <a:pPr lvl="0" algn="just">
              <a:lnSpc>
                <a:spcPct val="125000"/>
              </a:lnSpc>
              <a:spcBef>
                <a:spcPts val="600"/>
              </a:spcBef>
              <a:spcAft>
                <a:spcPts val="600"/>
              </a:spcAft>
            </a:pPr>
            <a:endParaRPr lang="tr-TR" sz="2400" b="1" dirty="0" smtClean="0">
              <a:latin typeface="Century Gothic" panose="020B0502020202020204" pitchFamily="34" charset="0"/>
            </a:endParaRPr>
          </a:p>
          <a:p>
            <a:pPr algn="just">
              <a:lnSpc>
                <a:spcPct val="125000"/>
              </a:lnSpc>
              <a:spcBef>
                <a:spcPts val="600"/>
              </a:spcBef>
              <a:spcAft>
                <a:spcPts val="600"/>
              </a:spcAft>
            </a:pPr>
            <a:r>
              <a:rPr lang="tr-TR" sz="2400" b="1" dirty="0" smtClean="0">
                <a:latin typeface="Century Gothic" panose="020B0502020202020204" pitchFamily="34" charset="0"/>
              </a:rPr>
              <a:t>Öğretmenin </a:t>
            </a:r>
            <a:r>
              <a:rPr lang="tr-TR" sz="2400" b="1" dirty="0">
                <a:latin typeface="Century Gothic" panose="020B0502020202020204" pitchFamily="34" charset="0"/>
              </a:rPr>
              <a:t>sınıf içi etkinlikleri ve öğretim </a:t>
            </a:r>
            <a:r>
              <a:rPr lang="tr-TR" sz="2400" b="1" dirty="0" smtClean="0">
                <a:latin typeface="Century Gothic" panose="020B0502020202020204" pitchFamily="34" charset="0"/>
              </a:rPr>
              <a:t>faaliyetlerinin değerlendiriciler tarafından izlendiği 8 izleme alanı, 01/12/2017 tarihli ve 20525423 </a:t>
            </a:r>
            <a:r>
              <a:rPr lang="tr-TR" sz="2400" b="1" dirty="0">
                <a:latin typeface="Century Gothic" panose="020B0502020202020204" pitchFamily="34" charset="0"/>
              </a:rPr>
              <a:t>sayılı Makam </a:t>
            </a:r>
            <a:r>
              <a:rPr lang="tr-TR" sz="2400" b="1" dirty="0" smtClean="0">
                <a:latin typeface="Century Gothic" panose="020B0502020202020204" pitchFamily="34" charset="0"/>
              </a:rPr>
              <a:t>Oluru ile güncellenerek yayımlanan </a:t>
            </a:r>
            <a:r>
              <a:rPr lang="tr-TR" sz="2400" b="1" dirty="0" smtClean="0">
                <a:solidFill>
                  <a:srgbClr val="00B0F0"/>
                </a:solidFill>
                <a:latin typeface="Century Gothic" panose="020B0502020202020204" pitchFamily="34" charset="0"/>
              </a:rPr>
              <a:t>Öğretmenlik </a:t>
            </a:r>
            <a:r>
              <a:rPr lang="tr-TR" sz="2400" b="1" dirty="0">
                <a:solidFill>
                  <a:srgbClr val="00B0F0"/>
                </a:solidFill>
                <a:latin typeface="Century Gothic" panose="020B0502020202020204" pitchFamily="34" charset="0"/>
              </a:rPr>
              <a:t>Mesleği Genel </a:t>
            </a:r>
            <a:r>
              <a:rPr lang="tr-TR" sz="2400" b="1" dirty="0" smtClean="0">
                <a:solidFill>
                  <a:srgbClr val="00B0F0"/>
                </a:solidFill>
                <a:latin typeface="Century Gothic" panose="020B0502020202020204" pitchFamily="34" charset="0"/>
              </a:rPr>
              <a:t>Yeterlikleri </a:t>
            </a:r>
            <a:r>
              <a:rPr lang="tr-TR" sz="2400" b="1" dirty="0" smtClean="0">
                <a:latin typeface="Century Gothic" panose="020B0502020202020204" pitchFamily="34" charset="0"/>
              </a:rPr>
              <a:t>esas alınarak belirlenmiştir.</a:t>
            </a:r>
          </a:p>
        </p:txBody>
      </p:sp>
      <p:pic>
        <p:nvPicPr>
          <p:cNvPr id="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Dikdörtgen 15"/>
          <p:cNvSpPr/>
          <p:nvPr/>
        </p:nvSpPr>
        <p:spPr>
          <a:xfrm>
            <a:off x="1181329" y="779953"/>
            <a:ext cx="9822320" cy="523220"/>
          </a:xfrm>
          <a:prstGeom prst="rect">
            <a:avLst/>
          </a:prstGeom>
        </p:spPr>
        <p:txBody>
          <a:bodyPr wrap="square">
            <a:spAutoFit/>
          </a:bodyPr>
          <a:lstStyle/>
          <a:p>
            <a:pPr algn="ctr"/>
            <a:r>
              <a:rPr lang="tr-TR" sz="2800" b="1" dirty="0">
                <a:solidFill>
                  <a:srgbClr val="C00000"/>
                </a:solidFill>
                <a:latin typeface="Century Gothic" panose="020B0502020202020204" pitchFamily="34" charset="0"/>
              </a:rPr>
              <a:t>Modelin </a:t>
            </a:r>
            <a:r>
              <a:rPr lang="tr-TR" sz="2800" b="1" dirty="0" smtClean="0">
                <a:solidFill>
                  <a:srgbClr val="C00000"/>
                </a:solidFill>
                <a:latin typeface="Century Gothic" panose="020B0502020202020204" pitchFamily="34" charset="0"/>
              </a:rPr>
              <a:t>Yapısı-3</a:t>
            </a:r>
            <a:endParaRPr lang="tr-TR" sz="2800" b="1" dirty="0">
              <a:solidFill>
                <a:srgbClr val="C00000"/>
              </a:solidFill>
              <a:latin typeface="Century Gothic" panose="020B0502020202020204" pitchFamily="34" charset="0"/>
            </a:endParaRPr>
          </a:p>
        </p:txBody>
      </p:sp>
      <p:sp>
        <p:nvSpPr>
          <p:cNvPr id="17" name="Veri Yer Tutucusu 4"/>
          <p:cNvSpPr>
            <a:spLocks noGrp="1"/>
          </p:cNvSpPr>
          <p:nvPr>
            <p:ph type="dt" sz="half" idx="10"/>
          </p:nvPr>
        </p:nvSpPr>
        <p:spPr>
          <a:xfrm>
            <a:off x="838200" y="6356350"/>
            <a:ext cx="2743200" cy="365125"/>
          </a:xfrm>
        </p:spPr>
        <p:txBody>
          <a:bodyPr/>
          <a:lstStyle/>
          <a:p>
            <a:fld id="{6D87E3B0-9BA1-47DE-B753-6193E7263778}" type="datetime1">
              <a:rPr lang="tr-TR" smtClean="0"/>
              <a:pPr/>
              <a:t>4.9.2025</a:t>
            </a:fld>
            <a:endParaRPr lang="tr-TR" dirty="0"/>
          </a:p>
        </p:txBody>
      </p:sp>
      <p:sp>
        <p:nvSpPr>
          <p:cNvPr id="18" name="Altbilgi Yer Tutucusu 5"/>
          <p:cNvSpPr>
            <a:spLocks noGrp="1"/>
          </p:cNvSpPr>
          <p:nvPr>
            <p:ph type="ftr" sz="quarter" idx="11"/>
          </p:nvPr>
        </p:nvSpPr>
        <p:spPr>
          <a:xfrm>
            <a:off x="4038600" y="6356350"/>
            <a:ext cx="4114800" cy="365125"/>
          </a:xfrm>
        </p:spPr>
        <p:txBody>
          <a:bodyPr/>
          <a:lstStyle/>
          <a:p>
            <a:r>
              <a:rPr lang="tr-TR" dirty="0" smtClean="0"/>
              <a:t>Teftiş Kurulu Başkanlığı</a:t>
            </a:r>
            <a:endParaRPr lang="tr-TR" dirty="0"/>
          </a:p>
        </p:txBody>
      </p:sp>
      <p:sp>
        <p:nvSpPr>
          <p:cNvPr id="19" name="Slayt Numarası Yer Tutucusu 6"/>
          <p:cNvSpPr>
            <a:spLocks noGrp="1"/>
          </p:cNvSpPr>
          <p:nvPr>
            <p:ph type="sldNum" sz="quarter" idx="12"/>
          </p:nvPr>
        </p:nvSpPr>
        <p:spPr>
          <a:xfrm>
            <a:off x="8610600" y="6356350"/>
            <a:ext cx="2743200" cy="365125"/>
          </a:xfrm>
        </p:spPr>
        <p:txBody>
          <a:bodyPr/>
          <a:lstStyle/>
          <a:p>
            <a:fld id="{D63DBE84-8755-45B9-8C19-96EBE3498A16}" type="slidenum">
              <a:rPr lang="tr-TR" smtClean="0"/>
              <a:pPr/>
              <a:t>24</a:t>
            </a:fld>
            <a:endParaRPr lang="tr-TR" dirty="0"/>
          </a:p>
        </p:txBody>
      </p:sp>
    </p:spTree>
    <p:extLst>
      <p:ext uri="{BB962C8B-B14F-4D97-AF65-F5344CB8AC3E}">
        <p14:creationId xmlns:p14="http://schemas.microsoft.com/office/powerpoint/2010/main" xmlns="" val="1569458793"/>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Dikdörtgen 15"/>
          <p:cNvSpPr/>
          <p:nvPr/>
        </p:nvSpPr>
        <p:spPr>
          <a:xfrm>
            <a:off x="1096219" y="552795"/>
            <a:ext cx="9822320" cy="461665"/>
          </a:xfrm>
          <a:prstGeom prst="rect">
            <a:avLst/>
          </a:prstGeom>
        </p:spPr>
        <p:txBody>
          <a:bodyPr wrap="square">
            <a:spAutoFit/>
          </a:bodyPr>
          <a:lstStyle/>
          <a:p>
            <a:pPr algn="ctr"/>
            <a:r>
              <a:rPr lang="tr-TR" sz="2400" b="1" dirty="0">
                <a:solidFill>
                  <a:srgbClr val="C00000"/>
                </a:solidFill>
                <a:latin typeface="Century Gothic" panose="020B0502020202020204" pitchFamily="34" charset="0"/>
              </a:rPr>
              <a:t>İzleme Alanları, Standart ve </a:t>
            </a:r>
            <a:r>
              <a:rPr lang="tr-TR" sz="2400" b="1" dirty="0" smtClean="0">
                <a:solidFill>
                  <a:srgbClr val="C00000"/>
                </a:solidFill>
                <a:latin typeface="Century Gothic" panose="020B0502020202020204" pitchFamily="34" charset="0"/>
              </a:rPr>
              <a:t>Göstergeler-1</a:t>
            </a:r>
            <a:endParaRPr lang="tr-TR" sz="2400" b="1" dirty="0">
              <a:solidFill>
                <a:srgbClr val="C00000"/>
              </a:solidFill>
              <a:latin typeface="Century Gothic" panose="020B0502020202020204" pitchFamily="34" charset="0"/>
            </a:endParaRPr>
          </a:p>
        </p:txBody>
      </p:sp>
      <p:sp>
        <p:nvSpPr>
          <p:cNvPr id="17" name="Veri Yer Tutucusu 4"/>
          <p:cNvSpPr>
            <a:spLocks noGrp="1"/>
          </p:cNvSpPr>
          <p:nvPr>
            <p:ph type="dt" sz="half" idx="10"/>
          </p:nvPr>
        </p:nvSpPr>
        <p:spPr>
          <a:xfrm>
            <a:off x="838200" y="6356350"/>
            <a:ext cx="2743200" cy="365125"/>
          </a:xfrm>
        </p:spPr>
        <p:txBody>
          <a:bodyPr/>
          <a:lstStyle/>
          <a:p>
            <a:fld id="{6D87E3B0-9BA1-47DE-B753-6193E7263778}" type="datetime1">
              <a:rPr lang="tr-TR" smtClean="0"/>
              <a:pPr/>
              <a:t>4.9.2025</a:t>
            </a:fld>
            <a:endParaRPr lang="tr-TR" dirty="0"/>
          </a:p>
        </p:txBody>
      </p:sp>
      <p:sp>
        <p:nvSpPr>
          <p:cNvPr id="18" name="Altbilgi Yer Tutucusu 5"/>
          <p:cNvSpPr>
            <a:spLocks noGrp="1"/>
          </p:cNvSpPr>
          <p:nvPr>
            <p:ph type="ftr" sz="quarter" idx="11"/>
          </p:nvPr>
        </p:nvSpPr>
        <p:spPr>
          <a:xfrm>
            <a:off x="4038600" y="6356350"/>
            <a:ext cx="4114800" cy="365125"/>
          </a:xfrm>
        </p:spPr>
        <p:txBody>
          <a:bodyPr/>
          <a:lstStyle/>
          <a:p>
            <a:r>
              <a:rPr lang="tr-TR" dirty="0" smtClean="0"/>
              <a:t>Teftiş Kurulu Başkanlığı</a:t>
            </a:r>
            <a:endParaRPr lang="tr-TR" dirty="0"/>
          </a:p>
        </p:txBody>
      </p:sp>
      <p:sp>
        <p:nvSpPr>
          <p:cNvPr id="19" name="Slayt Numarası Yer Tutucusu 6"/>
          <p:cNvSpPr>
            <a:spLocks noGrp="1"/>
          </p:cNvSpPr>
          <p:nvPr>
            <p:ph type="sldNum" sz="quarter" idx="12"/>
          </p:nvPr>
        </p:nvSpPr>
        <p:spPr>
          <a:xfrm>
            <a:off x="8610600" y="6356350"/>
            <a:ext cx="2743200" cy="365125"/>
          </a:xfrm>
        </p:spPr>
        <p:txBody>
          <a:bodyPr/>
          <a:lstStyle/>
          <a:p>
            <a:fld id="{D63DBE84-8755-45B9-8C19-96EBE3498A16}" type="slidenum">
              <a:rPr lang="tr-TR" smtClean="0"/>
              <a:pPr/>
              <a:t>25</a:t>
            </a:fld>
            <a:endParaRPr lang="tr-TR" dirty="0"/>
          </a:p>
        </p:txBody>
      </p:sp>
      <p:sp>
        <p:nvSpPr>
          <p:cNvPr id="10" name="Rectangle 8">
            <a:extLst>
              <a:ext uri="{FF2B5EF4-FFF2-40B4-BE49-F238E27FC236}">
                <a16:creationId xmlns:a16="http://schemas.microsoft.com/office/drawing/2014/main" xmlns="" id="{9CC913BD-766E-B97F-6E5C-0CD8D7F6FE62}"/>
              </a:ext>
            </a:extLst>
          </p:cNvPr>
          <p:cNvSpPr/>
          <p:nvPr/>
        </p:nvSpPr>
        <p:spPr>
          <a:xfrm>
            <a:off x="70408" y="1032816"/>
            <a:ext cx="12002530" cy="827999"/>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tr-TR" sz="2400" b="1" dirty="0">
                <a:solidFill>
                  <a:srgbClr val="000091"/>
                </a:solidFill>
              </a:rPr>
              <a:t>1-Planlama:</a:t>
            </a:r>
            <a:r>
              <a:rPr lang="tr-TR" sz="2400" b="1" dirty="0" smtClean="0">
                <a:solidFill>
                  <a:schemeClr val="accent4">
                    <a:lumMod val="50000"/>
                  </a:schemeClr>
                </a:solidFill>
              </a:rPr>
              <a:t> </a:t>
            </a:r>
            <a:r>
              <a:rPr lang="tr-TR" sz="2400" dirty="0" smtClean="0">
                <a:solidFill>
                  <a:schemeClr val="tx1"/>
                </a:solidFill>
              </a:rPr>
              <a:t>Öğretmen</a:t>
            </a:r>
            <a:r>
              <a:rPr lang="tr-TR" sz="2400" dirty="0">
                <a:solidFill>
                  <a:schemeClr val="tx1"/>
                </a:solidFill>
              </a:rPr>
              <a:t>; öğretim programına uygun olarak eğitim-öğretim süreçlerini etkili bir şekilde planladığını </a:t>
            </a:r>
            <a:r>
              <a:rPr lang="tr-TR" sz="2400" dirty="0" smtClean="0">
                <a:solidFill>
                  <a:schemeClr val="tx1"/>
                </a:solidFill>
              </a:rPr>
              <a:t>gösterir. </a:t>
            </a:r>
            <a:r>
              <a:rPr lang="tr-TR" sz="2400" b="1" dirty="0" smtClean="0">
                <a:solidFill>
                  <a:schemeClr val="accent2"/>
                </a:solidFill>
              </a:rPr>
              <a:t>(9 Gösterge)</a:t>
            </a:r>
            <a:endParaRPr lang="en-GB" sz="2400" b="1" dirty="0">
              <a:solidFill>
                <a:schemeClr val="accent2"/>
              </a:solidFill>
            </a:endParaRPr>
          </a:p>
        </p:txBody>
      </p:sp>
      <p:sp>
        <p:nvSpPr>
          <p:cNvPr id="13" name="Rectangle 8">
            <a:extLst>
              <a:ext uri="{FF2B5EF4-FFF2-40B4-BE49-F238E27FC236}">
                <a16:creationId xmlns:a16="http://schemas.microsoft.com/office/drawing/2014/main" xmlns="" id="{9CC913BD-766E-B97F-6E5C-0CD8D7F6FE62}"/>
              </a:ext>
            </a:extLst>
          </p:cNvPr>
          <p:cNvSpPr/>
          <p:nvPr/>
        </p:nvSpPr>
        <p:spPr>
          <a:xfrm>
            <a:off x="70408" y="3565183"/>
            <a:ext cx="12002530" cy="1521159"/>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tr-TR" sz="2400" b="1" dirty="0">
                <a:solidFill>
                  <a:srgbClr val="000091"/>
                </a:solidFill>
              </a:rPr>
              <a:t>3-Öğrenciyi Tanıma: </a:t>
            </a:r>
            <a:r>
              <a:rPr lang="tr-TR" sz="2400" dirty="0">
                <a:solidFill>
                  <a:schemeClr val="tx1"/>
                </a:solidFill>
              </a:rPr>
              <a:t>Öğretmen; öğrencilerin gelişim özelliklerini ve bireysel farklılıklarını bilir; buna ilişkin anlayış ve farkındalığını öğrencilerin öğrenmesini desteklemek, geliştirmek ve öğretim programında hedeflenen “Yetkin ve Erdemli” öğrenci profiline ulaşmak için kullanır.  </a:t>
            </a:r>
            <a:r>
              <a:rPr lang="tr-TR" sz="2400" dirty="0" smtClean="0">
                <a:solidFill>
                  <a:schemeClr val="tx1"/>
                </a:solidFill>
              </a:rPr>
              <a:t>    </a:t>
            </a:r>
            <a:r>
              <a:rPr lang="tr-TR" sz="2400" b="1" dirty="0" smtClean="0">
                <a:solidFill>
                  <a:schemeClr val="accent2"/>
                </a:solidFill>
              </a:rPr>
              <a:t>(</a:t>
            </a:r>
            <a:r>
              <a:rPr lang="tr-TR" sz="2400" b="1" dirty="0">
                <a:solidFill>
                  <a:schemeClr val="accent2"/>
                </a:solidFill>
              </a:rPr>
              <a:t>6 Gösterge) </a:t>
            </a:r>
          </a:p>
          <a:p>
            <a:pPr algn="just"/>
            <a:endParaRPr lang="en-GB" sz="2400" b="1" dirty="0">
              <a:solidFill>
                <a:schemeClr val="tx1"/>
              </a:solidFill>
            </a:endParaRPr>
          </a:p>
        </p:txBody>
      </p:sp>
      <p:sp>
        <p:nvSpPr>
          <p:cNvPr id="15" name="Rectangle 8">
            <a:extLst>
              <a:ext uri="{FF2B5EF4-FFF2-40B4-BE49-F238E27FC236}">
                <a16:creationId xmlns:a16="http://schemas.microsoft.com/office/drawing/2014/main" xmlns="" id="{9CC913BD-766E-B97F-6E5C-0CD8D7F6FE62}"/>
              </a:ext>
            </a:extLst>
          </p:cNvPr>
          <p:cNvSpPr/>
          <p:nvPr/>
        </p:nvSpPr>
        <p:spPr>
          <a:xfrm>
            <a:off x="70408" y="5142575"/>
            <a:ext cx="12002530" cy="1228063"/>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tr-TR" sz="2400" b="1" dirty="0">
                <a:solidFill>
                  <a:srgbClr val="000091"/>
                </a:solidFill>
              </a:rPr>
              <a:t>4-Öğrenme Ortamlarını Düzenleme ve Öğretim Materyalini Kullanma: </a:t>
            </a:r>
            <a:r>
              <a:rPr lang="tr-TR" sz="2400" dirty="0">
                <a:solidFill>
                  <a:schemeClr val="tx1"/>
                </a:solidFill>
              </a:rPr>
              <a:t>Öğretmen; öğrenciler için etkili öğrenmenin gerçekleşebileceği, öğrencilerin bireysel farklılıkları, </a:t>
            </a:r>
            <a:r>
              <a:rPr lang="tr-TR" sz="2400" dirty="0" err="1">
                <a:solidFill>
                  <a:schemeClr val="tx1"/>
                </a:solidFill>
              </a:rPr>
              <a:t>hazırbulunuşlukları</a:t>
            </a:r>
            <a:r>
              <a:rPr lang="tr-TR" sz="2400" dirty="0">
                <a:solidFill>
                  <a:schemeClr val="tx1"/>
                </a:solidFill>
              </a:rPr>
              <a:t> ve öğrenme çıktılarına uygun öğrenci odaklı öğrenme ortamları oluşturur. </a:t>
            </a:r>
            <a:r>
              <a:rPr lang="tr-TR" sz="2400" b="1" dirty="0">
                <a:solidFill>
                  <a:schemeClr val="accent2"/>
                </a:solidFill>
              </a:rPr>
              <a:t>(10 Gösterge</a:t>
            </a:r>
            <a:r>
              <a:rPr lang="tr-TR" sz="2400" b="1" dirty="0" smtClean="0">
                <a:solidFill>
                  <a:schemeClr val="accent2"/>
                </a:solidFill>
              </a:rPr>
              <a:t>)</a:t>
            </a:r>
            <a:endParaRPr lang="tr-TR" sz="2400" b="1" dirty="0">
              <a:solidFill>
                <a:schemeClr val="accent2"/>
              </a:solidFill>
            </a:endParaRPr>
          </a:p>
        </p:txBody>
      </p:sp>
      <p:sp>
        <p:nvSpPr>
          <p:cNvPr id="20" name="Rectangle 8">
            <a:extLst>
              <a:ext uri="{FF2B5EF4-FFF2-40B4-BE49-F238E27FC236}">
                <a16:creationId xmlns:a16="http://schemas.microsoft.com/office/drawing/2014/main" xmlns="" id="{9CC913BD-766E-B97F-6E5C-0CD8D7F6FE62}"/>
              </a:ext>
            </a:extLst>
          </p:cNvPr>
          <p:cNvSpPr/>
          <p:nvPr/>
        </p:nvSpPr>
        <p:spPr>
          <a:xfrm>
            <a:off x="70408" y="1912883"/>
            <a:ext cx="12002530" cy="1611052"/>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tr-TR" sz="2400" b="1" dirty="0">
                <a:solidFill>
                  <a:srgbClr val="000091"/>
                </a:solidFill>
              </a:rPr>
              <a:t>2-Konu Alanı ve Alan Eğitimi Bilgisi: </a:t>
            </a:r>
            <a:r>
              <a:rPr lang="tr-TR" sz="2400" dirty="0">
                <a:solidFill>
                  <a:schemeClr val="tx1"/>
                </a:solidFill>
              </a:rPr>
              <a:t>Öğretmen; alanına uygun öğrenme imkânları sağlayarak; öğretim programında yer alan konu alan bilgisine, alan becerisine ve bu bilgi ve becerilerin öğrenciye kazandırılmasında etkili öğrenme-öğretme süreci bilgi ve becerisine sahip olduğunu gösterir.</a:t>
            </a:r>
            <a:r>
              <a:rPr lang="tr-TR" sz="2400" b="1" dirty="0">
                <a:solidFill>
                  <a:schemeClr val="tx1"/>
                </a:solidFill>
              </a:rPr>
              <a:t>  </a:t>
            </a:r>
            <a:r>
              <a:rPr lang="tr-TR" sz="2400" b="1" dirty="0">
                <a:solidFill>
                  <a:schemeClr val="accent2"/>
                </a:solidFill>
              </a:rPr>
              <a:t>(7 Gösterge)</a:t>
            </a:r>
          </a:p>
        </p:txBody>
      </p:sp>
    </p:spTree>
    <p:extLst>
      <p:ext uri="{BB962C8B-B14F-4D97-AF65-F5344CB8AC3E}">
        <p14:creationId xmlns:p14="http://schemas.microsoft.com/office/powerpoint/2010/main" xmlns="" val="4109857960"/>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Dikdörtgen 15"/>
          <p:cNvSpPr/>
          <p:nvPr/>
        </p:nvSpPr>
        <p:spPr>
          <a:xfrm>
            <a:off x="1184839" y="872472"/>
            <a:ext cx="9822320" cy="461665"/>
          </a:xfrm>
          <a:prstGeom prst="rect">
            <a:avLst/>
          </a:prstGeom>
        </p:spPr>
        <p:txBody>
          <a:bodyPr wrap="square">
            <a:spAutoFit/>
          </a:bodyPr>
          <a:lstStyle/>
          <a:p>
            <a:pPr algn="ctr"/>
            <a:r>
              <a:rPr lang="tr-TR" sz="2400" b="1" dirty="0">
                <a:solidFill>
                  <a:srgbClr val="C00000"/>
                </a:solidFill>
                <a:latin typeface="Century Gothic" panose="020B0502020202020204" pitchFamily="34" charset="0"/>
              </a:rPr>
              <a:t>İzleme Alanları, Standart ve </a:t>
            </a:r>
            <a:r>
              <a:rPr lang="tr-TR" sz="2400" b="1" dirty="0" smtClean="0">
                <a:solidFill>
                  <a:srgbClr val="C00000"/>
                </a:solidFill>
                <a:latin typeface="Century Gothic" panose="020B0502020202020204" pitchFamily="34" charset="0"/>
              </a:rPr>
              <a:t>Göstergeler-2</a:t>
            </a:r>
            <a:endParaRPr lang="tr-TR" sz="2400" b="1" dirty="0">
              <a:solidFill>
                <a:srgbClr val="C00000"/>
              </a:solidFill>
              <a:latin typeface="Century Gothic" panose="020B0502020202020204" pitchFamily="34" charset="0"/>
            </a:endParaRPr>
          </a:p>
        </p:txBody>
      </p:sp>
      <p:sp>
        <p:nvSpPr>
          <p:cNvPr id="17" name="Veri Yer Tutucusu 4"/>
          <p:cNvSpPr>
            <a:spLocks noGrp="1"/>
          </p:cNvSpPr>
          <p:nvPr>
            <p:ph type="dt" sz="half" idx="10"/>
          </p:nvPr>
        </p:nvSpPr>
        <p:spPr>
          <a:xfrm>
            <a:off x="838200" y="6356350"/>
            <a:ext cx="2743200" cy="365125"/>
          </a:xfrm>
        </p:spPr>
        <p:txBody>
          <a:bodyPr/>
          <a:lstStyle/>
          <a:p>
            <a:fld id="{6D87E3B0-9BA1-47DE-B753-6193E7263778}" type="datetime1">
              <a:rPr lang="tr-TR" smtClean="0"/>
              <a:pPr/>
              <a:t>4.9.2025</a:t>
            </a:fld>
            <a:endParaRPr lang="tr-TR" dirty="0"/>
          </a:p>
        </p:txBody>
      </p:sp>
      <p:sp>
        <p:nvSpPr>
          <p:cNvPr id="18" name="Altbilgi Yer Tutucusu 5"/>
          <p:cNvSpPr>
            <a:spLocks noGrp="1"/>
          </p:cNvSpPr>
          <p:nvPr>
            <p:ph type="ftr" sz="quarter" idx="11"/>
          </p:nvPr>
        </p:nvSpPr>
        <p:spPr>
          <a:xfrm>
            <a:off x="4038600" y="6356350"/>
            <a:ext cx="4114800" cy="365125"/>
          </a:xfrm>
        </p:spPr>
        <p:txBody>
          <a:bodyPr/>
          <a:lstStyle/>
          <a:p>
            <a:r>
              <a:rPr lang="tr-TR" dirty="0" smtClean="0"/>
              <a:t>Teftiş Kurulu Başkanlığı</a:t>
            </a:r>
            <a:endParaRPr lang="tr-TR" dirty="0"/>
          </a:p>
        </p:txBody>
      </p:sp>
      <p:sp>
        <p:nvSpPr>
          <p:cNvPr id="19" name="Slayt Numarası Yer Tutucusu 6"/>
          <p:cNvSpPr>
            <a:spLocks noGrp="1"/>
          </p:cNvSpPr>
          <p:nvPr>
            <p:ph type="sldNum" sz="quarter" idx="12"/>
          </p:nvPr>
        </p:nvSpPr>
        <p:spPr>
          <a:xfrm>
            <a:off x="8610600" y="6356350"/>
            <a:ext cx="2743200" cy="365125"/>
          </a:xfrm>
        </p:spPr>
        <p:txBody>
          <a:bodyPr/>
          <a:lstStyle/>
          <a:p>
            <a:fld id="{D63DBE84-8755-45B9-8C19-96EBE3498A16}" type="slidenum">
              <a:rPr lang="tr-TR" smtClean="0"/>
              <a:pPr/>
              <a:t>26</a:t>
            </a:fld>
            <a:endParaRPr lang="tr-TR" dirty="0"/>
          </a:p>
        </p:txBody>
      </p:sp>
      <p:sp>
        <p:nvSpPr>
          <p:cNvPr id="10" name="Rectangle 8">
            <a:extLst>
              <a:ext uri="{FF2B5EF4-FFF2-40B4-BE49-F238E27FC236}">
                <a16:creationId xmlns:a16="http://schemas.microsoft.com/office/drawing/2014/main" xmlns="" id="{9CC913BD-766E-B97F-6E5C-0CD8D7F6FE62}"/>
              </a:ext>
            </a:extLst>
          </p:cNvPr>
          <p:cNvSpPr/>
          <p:nvPr/>
        </p:nvSpPr>
        <p:spPr>
          <a:xfrm>
            <a:off x="396417" y="1610399"/>
            <a:ext cx="11399166" cy="1615891"/>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tr-TR" sz="2400" b="1" dirty="0">
                <a:solidFill>
                  <a:srgbClr val="000091"/>
                </a:solidFill>
              </a:rPr>
              <a:t>5-Öğretme ve Öğrenme Süreci:</a:t>
            </a:r>
            <a:r>
              <a:rPr lang="tr-TR" sz="2400" b="1" dirty="0">
                <a:solidFill>
                  <a:schemeClr val="tx1"/>
                </a:solidFill>
              </a:rPr>
              <a:t> </a:t>
            </a:r>
            <a:r>
              <a:rPr lang="tr-TR" sz="2400" dirty="0">
                <a:solidFill>
                  <a:schemeClr val="tx1"/>
                </a:solidFill>
              </a:rPr>
              <a:t>Öğretmen; öğrencilerin bireysel öğrenme farklılıklarını ve </a:t>
            </a:r>
            <a:r>
              <a:rPr lang="tr-TR" sz="2400" dirty="0" err="1">
                <a:solidFill>
                  <a:schemeClr val="tx1"/>
                </a:solidFill>
              </a:rPr>
              <a:t>hazırbulunuşluk</a:t>
            </a:r>
            <a:r>
              <a:rPr lang="tr-TR" sz="2400" dirty="0">
                <a:solidFill>
                  <a:schemeClr val="tx1"/>
                </a:solidFill>
              </a:rPr>
              <a:t> düzeylerini dikkate alarak, öğrencilerin öğrenme çıktılarına ulaşmalarını sağlamak için aktif öğrenmeye fırsat veren öğretim strateji, yöntem ve tekniklerini kullanarak öğrenme-öğretme sürecini etkili bir şekilde yürütür.</a:t>
            </a:r>
            <a:r>
              <a:rPr lang="tr-TR" sz="2400" b="1" dirty="0">
                <a:solidFill>
                  <a:schemeClr val="tx1"/>
                </a:solidFill>
              </a:rPr>
              <a:t> </a:t>
            </a:r>
            <a:r>
              <a:rPr lang="tr-TR" sz="2400" b="1" dirty="0">
                <a:solidFill>
                  <a:schemeClr val="accent2"/>
                </a:solidFill>
              </a:rPr>
              <a:t>(13 Gösterge)</a:t>
            </a:r>
            <a:endParaRPr lang="en-GB" sz="2400" b="1" dirty="0">
              <a:solidFill>
                <a:schemeClr val="accent2"/>
              </a:solidFill>
            </a:endParaRPr>
          </a:p>
          <a:p>
            <a:pPr algn="just"/>
            <a:endParaRPr lang="en-GB" sz="2400" b="1" dirty="0">
              <a:solidFill>
                <a:schemeClr val="accent2"/>
              </a:solidFill>
            </a:endParaRPr>
          </a:p>
        </p:txBody>
      </p:sp>
      <p:sp>
        <p:nvSpPr>
          <p:cNvPr id="13" name="Rectangle 8">
            <a:extLst>
              <a:ext uri="{FF2B5EF4-FFF2-40B4-BE49-F238E27FC236}">
                <a16:creationId xmlns:a16="http://schemas.microsoft.com/office/drawing/2014/main" xmlns="" id="{9CC913BD-766E-B97F-6E5C-0CD8D7F6FE62}"/>
              </a:ext>
            </a:extLst>
          </p:cNvPr>
          <p:cNvSpPr/>
          <p:nvPr/>
        </p:nvSpPr>
        <p:spPr>
          <a:xfrm>
            <a:off x="396416" y="3623276"/>
            <a:ext cx="11399167" cy="2336088"/>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tr-TR" sz="2400" b="1" dirty="0">
                <a:solidFill>
                  <a:srgbClr val="000091"/>
                </a:solidFill>
              </a:rPr>
              <a:t>6-Öğretme ve Öğrenme Sürecini Ölçme ve Değerlendirme: </a:t>
            </a:r>
            <a:r>
              <a:rPr lang="tr-TR" sz="2400" dirty="0">
                <a:solidFill>
                  <a:schemeClr val="tx1"/>
                </a:solidFill>
              </a:rPr>
              <a:t>Öğretmen; öğrenme çıktılarının düzeyini belirlemek, öğrencilerin öğrenme ihtiyaçlarını anlamak, öğretim strateji, yöntem ve tekniklerini değerlendirmek ve geliştirmek, öğrencilere ve velilere zamanında ve yapıcı geribildirim sağlamak için çeşitli değerlendirme stratejilerini ve araçlarını seçerek ilgili verileri sistematik olarak toplar, analiz eder ve kullanır.  </a:t>
            </a:r>
            <a:r>
              <a:rPr lang="tr-TR" sz="2400" dirty="0" smtClean="0">
                <a:solidFill>
                  <a:schemeClr val="tx1"/>
                </a:solidFill>
              </a:rPr>
              <a:t>              </a:t>
            </a:r>
          </a:p>
          <a:p>
            <a:pPr lvl="0" algn="just"/>
            <a:r>
              <a:rPr lang="tr-TR" sz="2400" b="1" dirty="0" smtClean="0">
                <a:solidFill>
                  <a:schemeClr val="accent2"/>
                </a:solidFill>
              </a:rPr>
              <a:t>(</a:t>
            </a:r>
            <a:r>
              <a:rPr lang="tr-TR" sz="2400" b="1" dirty="0">
                <a:solidFill>
                  <a:schemeClr val="accent2"/>
                </a:solidFill>
              </a:rPr>
              <a:t>11 </a:t>
            </a:r>
            <a:r>
              <a:rPr lang="tr-TR" sz="2400" b="1" dirty="0" smtClean="0">
                <a:solidFill>
                  <a:schemeClr val="accent2"/>
                </a:solidFill>
              </a:rPr>
              <a:t>Gösterge</a:t>
            </a:r>
            <a:r>
              <a:rPr lang="tr-TR" sz="2400" b="1" dirty="0">
                <a:solidFill>
                  <a:schemeClr val="accent2"/>
                </a:solidFill>
              </a:rPr>
              <a:t>)</a:t>
            </a:r>
          </a:p>
        </p:txBody>
      </p:sp>
    </p:spTree>
    <p:extLst>
      <p:ext uri="{BB962C8B-B14F-4D97-AF65-F5344CB8AC3E}">
        <p14:creationId xmlns:p14="http://schemas.microsoft.com/office/powerpoint/2010/main" xmlns="" val="3486755667"/>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Dikdörtgen 15"/>
          <p:cNvSpPr/>
          <p:nvPr/>
        </p:nvSpPr>
        <p:spPr>
          <a:xfrm>
            <a:off x="1184839" y="872472"/>
            <a:ext cx="9822320" cy="461665"/>
          </a:xfrm>
          <a:prstGeom prst="rect">
            <a:avLst/>
          </a:prstGeom>
        </p:spPr>
        <p:txBody>
          <a:bodyPr wrap="square">
            <a:spAutoFit/>
          </a:bodyPr>
          <a:lstStyle/>
          <a:p>
            <a:pPr algn="ctr"/>
            <a:r>
              <a:rPr lang="tr-TR" sz="2400" b="1" dirty="0">
                <a:solidFill>
                  <a:srgbClr val="C00000"/>
                </a:solidFill>
                <a:latin typeface="Century Gothic" panose="020B0502020202020204" pitchFamily="34" charset="0"/>
              </a:rPr>
              <a:t>İzleme Alanları, Standart ve </a:t>
            </a:r>
            <a:r>
              <a:rPr lang="tr-TR" sz="2400" b="1" dirty="0" smtClean="0">
                <a:solidFill>
                  <a:srgbClr val="C00000"/>
                </a:solidFill>
                <a:latin typeface="Century Gothic" panose="020B0502020202020204" pitchFamily="34" charset="0"/>
              </a:rPr>
              <a:t>Göstergeler-3</a:t>
            </a:r>
            <a:endParaRPr lang="tr-TR" sz="2400" b="1" dirty="0">
              <a:solidFill>
                <a:srgbClr val="C00000"/>
              </a:solidFill>
              <a:latin typeface="Century Gothic" panose="020B0502020202020204" pitchFamily="34" charset="0"/>
            </a:endParaRPr>
          </a:p>
        </p:txBody>
      </p:sp>
      <p:sp>
        <p:nvSpPr>
          <p:cNvPr id="17" name="Veri Yer Tutucusu 4"/>
          <p:cNvSpPr>
            <a:spLocks noGrp="1"/>
          </p:cNvSpPr>
          <p:nvPr>
            <p:ph type="dt" sz="half" idx="10"/>
          </p:nvPr>
        </p:nvSpPr>
        <p:spPr>
          <a:xfrm>
            <a:off x="838200" y="6356350"/>
            <a:ext cx="2743200" cy="365125"/>
          </a:xfrm>
        </p:spPr>
        <p:txBody>
          <a:bodyPr/>
          <a:lstStyle/>
          <a:p>
            <a:fld id="{6D87E3B0-9BA1-47DE-B753-6193E7263778}" type="datetime1">
              <a:rPr lang="tr-TR" smtClean="0"/>
              <a:pPr/>
              <a:t>4.9.2025</a:t>
            </a:fld>
            <a:endParaRPr lang="tr-TR" dirty="0"/>
          </a:p>
        </p:txBody>
      </p:sp>
      <p:sp>
        <p:nvSpPr>
          <p:cNvPr id="18" name="Altbilgi Yer Tutucusu 5"/>
          <p:cNvSpPr>
            <a:spLocks noGrp="1"/>
          </p:cNvSpPr>
          <p:nvPr>
            <p:ph type="ftr" sz="quarter" idx="11"/>
          </p:nvPr>
        </p:nvSpPr>
        <p:spPr>
          <a:xfrm>
            <a:off x="4038600" y="6356350"/>
            <a:ext cx="4114800" cy="365125"/>
          </a:xfrm>
        </p:spPr>
        <p:txBody>
          <a:bodyPr/>
          <a:lstStyle/>
          <a:p>
            <a:r>
              <a:rPr lang="tr-TR" dirty="0" smtClean="0"/>
              <a:t>Teftiş Kurulu Başkanlığı</a:t>
            </a:r>
            <a:endParaRPr lang="tr-TR" dirty="0"/>
          </a:p>
        </p:txBody>
      </p:sp>
      <p:sp>
        <p:nvSpPr>
          <p:cNvPr id="19" name="Slayt Numarası Yer Tutucusu 6"/>
          <p:cNvSpPr>
            <a:spLocks noGrp="1"/>
          </p:cNvSpPr>
          <p:nvPr>
            <p:ph type="sldNum" sz="quarter" idx="12"/>
          </p:nvPr>
        </p:nvSpPr>
        <p:spPr>
          <a:xfrm>
            <a:off x="8610600" y="6356350"/>
            <a:ext cx="2743200" cy="365125"/>
          </a:xfrm>
        </p:spPr>
        <p:txBody>
          <a:bodyPr/>
          <a:lstStyle/>
          <a:p>
            <a:fld id="{D63DBE84-8755-45B9-8C19-96EBE3498A16}" type="slidenum">
              <a:rPr lang="tr-TR" smtClean="0"/>
              <a:pPr/>
              <a:t>27</a:t>
            </a:fld>
            <a:endParaRPr lang="tr-TR" dirty="0"/>
          </a:p>
        </p:txBody>
      </p:sp>
      <p:sp>
        <p:nvSpPr>
          <p:cNvPr id="10" name="Rectangle 8">
            <a:extLst>
              <a:ext uri="{FF2B5EF4-FFF2-40B4-BE49-F238E27FC236}">
                <a16:creationId xmlns:a16="http://schemas.microsoft.com/office/drawing/2014/main" xmlns="" id="{9CC913BD-766E-B97F-6E5C-0CD8D7F6FE62}"/>
              </a:ext>
            </a:extLst>
          </p:cNvPr>
          <p:cNvSpPr/>
          <p:nvPr/>
        </p:nvSpPr>
        <p:spPr>
          <a:xfrm>
            <a:off x="396417" y="1681839"/>
            <a:ext cx="11399166" cy="1345503"/>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tr-TR" sz="2400" b="1" dirty="0">
                <a:solidFill>
                  <a:srgbClr val="000091"/>
                </a:solidFill>
              </a:rPr>
              <a:t>7-İletişim-İşbirliği: </a:t>
            </a:r>
            <a:r>
              <a:rPr lang="tr-TR" sz="2400" dirty="0">
                <a:solidFill>
                  <a:schemeClr val="tx1"/>
                </a:solidFill>
              </a:rPr>
              <a:t>Öğretmen; öğrencinin öğrenmesini geliştirmek için okul yönetimi, meslektaşları, öğrenci ve veliler ile ilgili kişi, kurum ve kuruluşlarla etkili bir şekilde iletişim kurar, iş birliğinde bulunur. </a:t>
            </a:r>
            <a:r>
              <a:rPr lang="tr-TR" sz="2400" b="1" dirty="0">
                <a:solidFill>
                  <a:schemeClr val="tx1"/>
                </a:solidFill>
              </a:rPr>
              <a:t> </a:t>
            </a:r>
            <a:r>
              <a:rPr lang="tr-TR" sz="2400" b="1" dirty="0">
                <a:solidFill>
                  <a:schemeClr val="accent2"/>
                </a:solidFill>
              </a:rPr>
              <a:t>(7 Gösterge</a:t>
            </a:r>
            <a:r>
              <a:rPr lang="tr-TR" sz="2400" b="1" dirty="0" smtClean="0">
                <a:solidFill>
                  <a:schemeClr val="accent2"/>
                </a:solidFill>
              </a:rPr>
              <a:t>)</a:t>
            </a:r>
            <a:endParaRPr lang="tr-TR" sz="2400" b="1" dirty="0">
              <a:solidFill>
                <a:schemeClr val="accent2"/>
              </a:solidFill>
            </a:endParaRPr>
          </a:p>
        </p:txBody>
      </p:sp>
      <p:sp>
        <p:nvSpPr>
          <p:cNvPr id="13" name="Rectangle 8">
            <a:extLst>
              <a:ext uri="{FF2B5EF4-FFF2-40B4-BE49-F238E27FC236}">
                <a16:creationId xmlns:a16="http://schemas.microsoft.com/office/drawing/2014/main" xmlns="" id="{9CC913BD-766E-B97F-6E5C-0CD8D7F6FE62}"/>
              </a:ext>
            </a:extLst>
          </p:cNvPr>
          <p:cNvSpPr/>
          <p:nvPr/>
        </p:nvSpPr>
        <p:spPr>
          <a:xfrm>
            <a:off x="396417" y="3608989"/>
            <a:ext cx="11399167" cy="1366430"/>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tr-TR" sz="2800" b="1" dirty="0">
                <a:solidFill>
                  <a:srgbClr val="000091"/>
                </a:solidFill>
              </a:rPr>
              <a:t>8-Mesleki Gelişim:</a:t>
            </a:r>
            <a:r>
              <a:rPr lang="tr-TR" sz="2400" b="1" dirty="0">
                <a:solidFill>
                  <a:schemeClr val="tx1"/>
                </a:solidFill>
              </a:rPr>
              <a:t> </a:t>
            </a:r>
            <a:r>
              <a:rPr lang="tr-TR" sz="2400" dirty="0">
                <a:solidFill>
                  <a:schemeClr val="tx1"/>
                </a:solidFill>
              </a:rPr>
              <a:t>Öğretmen; bilgi, yetenek, yeterlik ve potansiyelini geliştirebilmek için mesleki gelişim ihtiyaçlarını belirler, bu ihtiyaçları karşılamaya yönelik mesleki gelişim faaliyetlerinde bulunur </a:t>
            </a:r>
            <a:r>
              <a:rPr lang="tr-TR" sz="2400" b="1" dirty="0">
                <a:solidFill>
                  <a:schemeClr val="tx1"/>
                </a:solidFill>
              </a:rPr>
              <a:t>.  </a:t>
            </a:r>
            <a:r>
              <a:rPr lang="tr-TR" sz="2400" b="1" dirty="0">
                <a:solidFill>
                  <a:schemeClr val="accent2"/>
                </a:solidFill>
              </a:rPr>
              <a:t>(9 Gösterge)</a:t>
            </a:r>
          </a:p>
        </p:txBody>
      </p:sp>
    </p:spTree>
    <p:extLst>
      <p:ext uri="{BB962C8B-B14F-4D97-AF65-F5344CB8AC3E}">
        <p14:creationId xmlns:p14="http://schemas.microsoft.com/office/powerpoint/2010/main" xmlns="" val="3931777870"/>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205811" y="1103883"/>
            <a:ext cx="11789893" cy="5235387"/>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2898595" y="2125614"/>
            <a:ext cx="8638085" cy="3157760"/>
          </a:xfrm>
        </p:spPr>
        <p:txBody>
          <a:bodyPr>
            <a:noAutofit/>
          </a:bodyPr>
          <a:lstStyle/>
          <a:p>
            <a:pPr algn="ctr">
              <a:lnSpc>
                <a:spcPct val="150000"/>
              </a:lnSpc>
            </a:pPr>
            <a:r>
              <a:rPr lang="tr-TR" sz="32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ÖĞRETMEN</a:t>
            </a:r>
            <a:br>
              <a:rPr lang="tr-TR" sz="3200" b="1" dirty="0" smtClean="0">
                <a:solidFill>
                  <a:srgbClr val="FF0000"/>
                </a:solidFill>
                <a:effectLst>
                  <a:outerShdw blurRad="38100" dist="38100" dir="2700000" algn="tl">
                    <a:srgbClr val="000000">
                      <a:alpha val="43137"/>
                    </a:srgbClr>
                  </a:outerShdw>
                </a:effectLst>
                <a:latin typeface="Century Gothic" panose="020B0502020202020204" pitchFamily="34" charset="0"/>
              </a:rPr>
            </a:br>
            <a:r>
              <a:rPr lang="tr-TR" sz="32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İZLEME, DEĞERLENDİRME VE GELİŞTİRME ÇALIŞMALARI</a:t>
            </a:r>
            <a:endParaRPr lang="tr-TR" sz="3200" b="1" dirty="0">
              <a:solidFill>
                <a:srgbClr val="FF0000"/>
              </a:solidFill>
              <a:effectLst>
                <a:outerShdw blurRad="38100" dist="38100" dir="2700000" algn="tl">
                  <a:srgbClr val="000000">
                    <a:alpha val="43137"/>
                  </a:srgbClr>
                </a:outerShdw>
              </a:effectLst>
              <a:latin typeface="Century Gothic" panose="020B0502020202020204" pitchFamily="34" charset="0"/>
            </a:endParaRPr>
          </a:p>
        </p:txBody>
      </p:sp>
      <p:sp>
        <p:nvSpPr>
          <p:cNvPr id="3" name="Beşgen 2"/>
          <p:cNvSpPr/>
          <p:nvPr/>
        </p:nvSpPr>
        <p:spPr>
          <a:xfrm>
            <a:off x="448701" y="1403587"/>
            <a:ext cx="2383372" cy="4601815"/>
          </a:xfrm>
          <a:prstGeom prst="homePlate">
            <a:avLst/>
          </a:prstGeom>
          <a:solidFill>
            <a:schemeClr val="accent3">
              <a:lumMod val="60000"/>
              <a:lumOff val="40000"/>
            </a:schemeClr>
          </a:solidFill>
          <a:ln>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dirty="0"/>
          </a:p>
        </p:txBody>
      </p:sp>
      <p:sp>
        <p:nvSpPr>
          <p:cNvPr id="9" name="Akış Çizelgesi: Gecikme 8"/>
          <p:cNvSpPr/>
          <p:nvPr/>
        </p:nvSpPr>
        <p:spPr>
          <a:xfrm>
            <a:off x="225281" y="1086803"/>
            <a:ext cx="1968500" cy="5235387"/>
          </a:xfrm>
          <a:prstGeom prst="flowChartDelay">
            <a:avLst/>
          </a:prstGeom>
          <a:solidFill>
            <a:srgbClr val="DB001B"/>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dirty="0"/>
          </a:p>
        </p:txBody>
      </p:sp>
      <p:sp>
        <p:nvSpPr>
          <p:cNvPr id="7" name="Alt Başlık 2"/>
          <p:cNvSpPr txBox="1">
            <a:spLocks/>
          </p:cNvSpPr>
          <p:nvPr/>
        </p:nvSpPr>
        <p:spPr>
          <a:xfrm rot="16200000">
            <a:off x="-1733498" y="345261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tr-TR"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4" name="Slayt Numarası Yer Tutucusu 3"/>
          <p:cNvSpPr>
            <a:spLocks noGrp="1"/>
          </p:cNvSpPr>
          <p:nvPr>
            <p:ph type="sldNum" sz="quarter" idx="12"/>
          </p:nvPr>
        </p:nvSpPr>
        <p:spPr>
          <a:xfrm>
            <a:off x="8610600" y="6405778"/>
            <a:ext cx="2743200" cy="365125"/>
          </a:xfrm>
        </p:spPr>
        <p:txBody>
          <a:bodyPr/>
          <a:lstStyle/>
          <a:p>
            <a:fld id="{D63DBE84-8755-45B9-8C19-96EBE3498A16}" type="slidenum">
              <a:rPr lang="tr-TR" smtClean="0"/>
              <a:pPr/>
              <a:t>28</a:t>
            </a:fld>
            <a:endParaRPr lang="tr-TR" dirty="0"/>
          </a:p>
        </p:txBody>
      </p:sp>
      <p:sp>
        <p:nvSpPr>
          <p:cNvPr id="14" name="Alt Başlık 2">
            <a:extLst>
              <a:ext uri="{FF2B5EF4-FFF2-40B4-BE49-F238E27FC236}">
                <a16:creationId xmlns:a16="http://schemas.microsoft.com/office/drawing/2014/main" xmlns="" id="{71C07988-C9F2-445D-A028-8FBDBE63F715}"/>
              </a:ext>
            </a:extLst>
          </p:cNvPr>
          <p:cNvSpPr txBox="1">
            <a:spLocks/>
          </p:cNvSpPr>
          <p:nvPr/>
        </p:nvSpPr>
        <p:spPr>
          <a:xfrm>
            <a:off x="8277725" y="395026"/>
            <a:ext cx="2815279" cy="2947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11" name="Picture 3" descr="C:\Users\Oguz DEMIRBOGAN06\Desktop\muhakkik seminer\TKB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77656" y="108794"/>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Veri Yer Tutucusu 4"/>
          <p:cNvSpPr>
            <a:spLocks noGrp="1"/>
          </p:cNvSpPr>
          <p:nvPr>
            <p:ph type="dt" sz="half" idx="10"/>
          </p:nvPr>
        </p:nvSpPr>
        <p:spPr/>
        <p:txBody>
          <a:bodyPr/>
          <a:lstStyle/>
          <a:p>
            <a:fld id="{20AA5723-C89B-4C93-A3A0-2AF160B93600}" type="datetime1">
              <a:rPr lang="tr-TR" smtClean="0"/>
              <a:pPr/>
              <a:t>4.9.2025</a:t>
            </a:fld>
            <a:endParaRPr lang="tr-TR"/>
          </a:p>
        </p:txBody>
      </p:sp>
      <p:sp>
        <p:nvSpPr>
          <p:cNvPr id="6" name="Altbilgi Yer Tutucusu 5"/>
          <p:cNvSpPr>
            <a:spLocks noGrp="1"/>
          </p:cNvSpPr>
          <p:nvPr>
            <p:ph type="ftr" sz="quarter" idx="11"/>
          </p:nvPr>
        </p:nvSpPr>
        <p:spPr/>
        <p:txBody>
          <a:bodyPr/>
          <a:lstStyle/>
          <a:p>
            <a:r>
              <a:rPr lang="tr-TR" smtClean="0"/>
              <a:t>Teftiş Kurulu Başkanlığı</a:t>
            </a:r>
            <a:endParaRPr lang="tr-TR"/>
          </a:p>
        </p:txBody>
      </p:sp>
      <p:pic>
        <p:nvPicPr>
          <p:cNvPr id="15"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89162"/>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11402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026904" y="77015"/>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4572001" y="1829237"/>
            <a:ext cx="7372951" cy="4527113"/>
          </a:xfrm>
        </p:spPr>
        <p:txBody>
          <a:bodyPr>
            <a:noAutofit/>
          </a:bodyPr>
          <a:lstStyle/>
          <a:p>
            <a:pPr marL="0" indent="0" algn="just">
              <a:lnSpc>
                <a:spcPct val="150000"/>
              </a:lnSpc>
              <a:spcBef>
                <a:spcPts val="0"/>
              </a:spcBef>
              <a:buNone/>
            </a:pPr>
            <a:r>
              <a:rPr lang="tr-TR" sz="2400" b="1" dirty="0" smtClean="0">
                <a:solidFill>
                  <a:srgbClr val="D20000"/>
                </a:solidFill>
                <a:latin typeface="Century Gothic" panose="020B0502020202020204" pitchFamily="34" charset="0"/>
              </a:rPr>
              <a:t>1- İç Değerlendirme:</a:t>
            </a:r>
            <a:r>
              <a:rPr lang="tr-TR" sz="2400" dirty="0" smtClean="0">
                <a:latin typeface="Century Gothic" panose="020B0502020202020204" pitchFamily="34" charset="0"/>
              </a:rPr>
              <a:t> </a:t>
            </a:r>
            <a:r>
              <a:rPr lang="tr-TR" sz="2400" b="1" dirty="0" smtClean="0">
                <a:latin typeface="Century Gothic" panose="020B0502020202020204" pitchFamily="34" charset="0"/>
              </a:rPr>
              <a:t>Okul </a:t>
            </a:r>
            <a:r>
              <a:rPr lang="tr-TR" sz="2400" b="1" dirty="0">
                <a:latin typeface="Century Gothic" panose="020B0502020202020204" pitchFamily="34" charset="0"/>
              </a:rPr>
              <a:t>m</a:t>
            </a:r>
            <a:r>
              <a:rPr lang="tr-TR" sz="2400" b="1" dirty="0" smtClean="0">
                <a:latin typeface="Century Gothic" panose="020B0502020202020204" pitchFamily="34" charset="0"/>
              </a:rPr>
              <a:t>üdürü </a:t>
            </a:r>
            <a:r>
              <a:rPr lang="tr-TR" sz="2400" dirty="0" smtClean="0">
                <a:latin typeface="Century Gothic" panose="020B0502020202020204" pitchFamily="34" charset="0"/>
              </a:rPr>
              <a:t>ya da </a:t>
            </a:r>
            <a:r>
              <a:rPr lang="tr-TR" sz="2400" b="1" dirty="0" smtClean="0">
                <a:latin typeface="Century Gothic" panose="020B0502020202020204" pitchFamily="34" charset="0"/>
              </a:rPr>
              <a:t>okul </a:t>
            </a:r>
            <a:r>
              <a:rPr lang="tr-TR" sz="2400" b="1" dirty="0">
                <a:latin typeface="Century Gothic" panose="020B0502020202020204" pitchFamily="34" charset="0"/>
              </a:rPr>
              <a:t>m</a:t>
            </a:r>
            <a:r>
              <a:rPr lang="tr-TR" sz="2400" b="1" dirty="0" smtClean="0">
                <a:latin typeface="Century Gothic" panose="020B0502020202020204" pitchFamily="34" charset="0"/>
              </a:rPr>
              <a:t>üdürü başkanlığında </a:t>
            </a:r>
            <a:r>
              <a:rPr lang="tr-TR" sz="2400" b="1" dirty="0" smtClean="0">
                <a:solidFill>
                  <a:srgbClr val="00B050"/>
                </a:solidFill>
                <a:latin typeface="Century Gothic" panose="020B0502020202020204" pitchFamily="34" charset="0"/>
              </a:rPr>
              <a:t>zümre başkanı</a:t>
            </a:r>
            <a:r>
              <a:rPr lang="tr-TR" sz="2400" b="1" dirty="0" smtClean="0">
                <a:latin typeface="Century Gothic" panose="020B0502020202020204" pitchFamily="34" charset="0"/>
              </a:rPr>
              <a:t>/</a:t>
            </a:r>
            <a:r>
              <a:rPr lang="tr-TR" sz="2400" b="1" dirty="0" smtClean="0">
                <a:solidFill>
                  <a:schemeClr val="accent2"/>
                </a:solidFill>
                <a:latin typeface="Century Gothic" panose="020B0502020202020204" pitchFamily="34" charset="0"/>
              </a:rPr>
              <a:t>danışman </a:t>
            </a:r>
            <a:r>
              <a:rPr lang="tr-TR" sz="2400" b="1" dirty="0">
                <a:solidFill>
                  <a:schemeClr val="accent2"/>
                </a:solidFill>
                <a:latin typeface="Century Gothic" panose="020B0502020202020204" pitchFamily="34" charset="0"/>
              </a:rPr>
              <a:t>ö</a:t>
            </a:r>
            <a:r>
              <a:rPr lang="tr-TR" sz="2400" b="1" dirty="0" smtClean="0">
                <a:solidFill>
                  <a:schemeClr val="accent2"/>
                </a:solidFill>
                <a:latin typeface="Century Gothic" panose="020B0502020202020204" pitchFamily="34" charset="0"/>
              </a:rPr>
              <a:t>ğretmen</a:t>
            </a:r>
            <a:r>
              <a:rPr lang="tr-TR" sz="2400" dirty="0" smtClean="0">
                <a:latin typeface="Century Gothic" panose="020B0502020202020204" pitchFamily="34" charset="0"/>
              </a:rPr>
              <a:t>,</a:t>
            </a:r>
          </a:p>
          <a:p>
            <a:pPr marL="0" indent="0" algn="just">
              <a:lnSpc>
                <a:spcPct val="150000"/>
              </a:lnSpc>
              <a:spcBef>
                <a:spcPts val="0"/>
              </a:spcBef>
              <a:buNone/>
            </a:pPr>
            <a:endParaRPr lang="tr-TR" sz="2400" dirty="0" smtClean="0">
              <a:latin typeface="Century Gothic" panose="020B0502020202020204" pitchFamily="34" charset="0"/>
            </a:endParaRPr>
          </a:p>
          <a:p>
            <a:pPr marL="0" indent="0" algn="just">
              <a:lnSpc>
                <a:spcPct val="150000"/>
              </a:lnSpc>
              <a:spcBef>
                <a:spcPts val="0"/>
              </a:spcBef>
              <a:buNone/>
            </a:pPr>
            <a:r>
              <a:rPr lang="tr-TR" sz="2400" b="1" dirty="0" smtClean="0">
                <a:solidFill>
                  <a:schemeClr val="accent1"/>
                </a:solidFill>
                <a:latin typeface="Century Gothic" panose="020B0502020202020204" pitchFamily="34" charset="0"/>
              </a:rPr>
              <a:t>2- Dış Değerlendirme:</a:t>
            </a:r>
            <a:r>
              <a:rPr lang="tr-TR" sz="2400" dirty="0" smtClean="0">
                <a:latin typeface="Century Gothic" panose="020B0502020202020204" pitchFamily="34" charset="0"/>
              </a:rPr>
              <a:t> </a:t>
            </a:r>
            <a:r>
              <a:rPr lang="tr-TR" sz="2400" b="1" dirty="0" smtClean="0">
                <a:latin typeface="Century Gothic" panose="020B0502020202020204" pitchFamily="34" charset="0"/>
              </a:rPr>
              <a:t>Bakanlık müfettişi </a:t>
            </a:r>
            <a:r>
              <a:rPr lang="tr-TR" sz="2400" dirty="0" smtClean="0">
                <a:latin typeface="Century Gothic" panose="020B0502020202020204" pitchFamily="34" charset="0"/>
              </a:rPr>
              <a:t>ve </a:t>
            </a:r>
            <a:r>
              <a:rPr lang="tr-TR" sz="2400" b="1" dirty="0" smtClean="0">
                <a:latin typeface="Century Gothic" panose="020B0502020202020204" pitchFamily="34" charset="0"/>
              </a:rPr>
              <a:t>eğitim müfettişi</a:t>
            </a:r>
            <a:r>
              <a:rPr lang="tr-TR" sz="2400" dirty="0" smtClean="0">
                <a:latin typeface="Century Gothic" panose="020B0502020202020204" pitchFamily="34" charset="0"/>
              </a:rPr>
              <a:t>,</a:t>
            </a:r>
          </a:p>
          <a:p>
            <a:pPr marL="0" indent="0" algn="just">
              <a:lnSpc>
                <a:spcPct val="150000"/>
              </a:lnSpc>
              <a:spcBef>
                <a:spcPts val="0"/>
              </a:spcBef>
              <a:buNone/>
            </a:pPr>
            <a:endParaRPr lang="tr-TR" sz="2400" dirty="0" smtClean="0">
              <a:latin typeface="Century Gothic" panose="020B0502020202020204" pitchFamily="34" charset="0"/>
            </a:endParaRPr>
          </a:p>
          <a:p>
            <a:pPr marL="0" indent="0" algn="just">
              <a:lnSpc>
                <a:spcPct val="150000"/>
              </a:lnSpc>
              <a:spcBef>
                <a:spcPts val="0"/>
              </a:spcBef>
              <a:buNone/>
            </a:pPr>
            <a:r>
              <a:rPr lang="tr-TR" sz="2400" dirty="0" smtClean="0">
                <a:latin typeface="Century Gothic" panose="020B0502020202020204" pitchFamily="34" charset="0"/>
              </a:rPr>
              <a:t>tarafından yapılır.</a:t>
            </a:r>
            <a:endParaRPr lang="tr-TR" sz="2400" dirty="0">
              <a:latin typeface="Century Gothic" panose="020B0502020202020204" pitchFamily="34" charset="0"/>
            </a:endParaRPr>
          </a:p>
        </p:txBody>
      </p:sp>
      <p:sp>
        <p:nvSpPr>
          <p:cNvPr id="5" name="Veri Yer Tutucusu 4"/>
          <p:cNvSpPr>
            <a:spLocks noGrp="1"/>
          </p:cNvSpPr>
          <p:nvPr>
            <p:ph type="dt" sz="half" idx="10"/>
          </p:nvPr>
        </p:nvSpPr>
        <p:spPr/>
        <p:txBody>
          <a:bodyPr/>
          <a:lstStyle/>
          <a:p>
            <a:fld id="{6D87E3B0-9BA1-47DE-B753-6193E7263778}" type="datetime1">
              <a:rPr lang="tr-TR" smtClean="0"/>
              <a:pPr/>
              <a:t>4.9.2025</a:t>
            </a:fld>
            <a:endParaRPr lang="tr-TR" dirty="0"/>
          </a:p>
        </p:txBody>
      </p:sp>
      <p:sp>
        <p:nvSpPr>
          <p:cNvPr id="6" name="Altbilgi Yer Tutucusu 5"/>
          <p:cNvSpPr>
            <a:spLocks noGrp="1"/>
          </p:cNvSpPr>
          <p:nvPr>
            <p:ph type="ftr" sz="quarter" idx="11"/>
          </p:nvPr>
        </p:nvSpPr>
        <p:spPr/>
        <p:txBody>
          <a:bodyPr/>
          <a:lstStyle/>
          <a:p>
            <a:r>
              <a:rPr lang="tr-TR" smtClean="0"/>
              <a:t>Teftiş Kurulu Başkanlığı</a:t>
            </a:r>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29</a:t>
            </a:fld>
            <a:endParaRPr lang="tr-TR" dirty="0"/>
          </a:p>
        </p:txBody>
      </p:sp>
      <p:sp>
        <p:nvSpPr>
          <p:cNvPr id="9" name="AutoShape 2" descr="C:\Users\Turgut BUYUKTEPE\Desktop\bilgisayar g%C3%B6rseli.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p:cNvPicPr>
            <a:picLocks noChangeAspect="1"/>
          </p:cNvPicPr>
          <p:nvPr/>
        </p:nvPicPr>
        <p:blipFill>
          <a:blip r:embed="rId5" cstate="print"/>
          <a:stretch>
            <a:fillRect/>
          </a:stretch>
        </p:blipFill>
        <p:spPr>
          <a:xfrm>
            <a:off x="460375" y="1829237"/>
            <a:ext cx="3940174" cy="4527113"/>
          </a:xfrm>
          <a:prstGeom prst="rect">
            <a:avLst/>
          </a:prstGeom>
        </p:spPr>
      </p:pic>
      <p:sp>
        <p:nvSpPr>
          <p:cNvPr id="12" name="Dikdörtgen 11"/>
          <p:cNvSpPr/>
          <p:nvPr/>
        </p:nvSpPr>
        <p:spPr>
          <a:xfrm>
            <a:off x="8266213" y="357738"/>
            <a:ext cx="2760692" cy="338554"/>
          </a:xfrm>
          <a:prstGeom prst="rect">
            <a:avLst/>
          </a:prstGeom>
        </p:spPr>
        <p:txBody>
          <a:bodyPr wrap="none">
            <a:spAutoFit/>
          </a:bodyPr>
          <a:lstStyle/>
          <a:p>
            <a:pPr algn="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11" name="Rectangle 15">
            <a:extLst>
              <a:ext uri="{FF2B5EF4-FFF2-40B4-BE49-F238E27FC236}">
                <a16:creationId xmlns:a16="http://schemas.microsoft.com/office/drawing/2014/main" xmlns="" id="{6F09A504-CDC9-067F-FE9A-21FFC897AA5B}"/>
              </a:ext>
            </a:extLst>
          </p:cNvPr>
          <p:cNvSpPr/>
          <p:nvPr/>
        </p:nvSpPr>
        <p:spPr>
          <a:xfrm>
            <a:off x="2353469" y="907694"/>
            <a:ext cx="7485062" cy="624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FR" sz="2800" b="1" dirty="0">
                <a:solidFill>
                  <a:srgbClr val="C00000"/>
                </a:solidFill>
                <a:latin typeface="Century Gothic" panose="020B0502020202020204" pitchFamily="34" charset="0"/>
              </a:rPr>
              <a:t>İzleme </a:t>
            </a:r>
            <a:r>
              <a:rPr lang="fr-FR" sz="2800" b="1" dirty="0" err="1">
                <a:solidFill>
                  <a:srgbClr val="C00000"/>
                </a:solidFill>
                <a:latin typeface="Century Gothic" panose="020B0502020202020204" pitchFamily="34" charset="0"/>
              </a:rPr>
              <a:t>ve</a:t>
            </a:r>
            <a:r>
              <a:rPr lang="fr-FR" sz="2800" b="1" dirty="0">
                <a:solidFill>
                  <a:srgbClr val="C00000"/>
                </a:solidFill>
                <a:latin typeface="Century Gothic" panose="020B0502020202020204" pitchFamily="34" charset="0"/>
              </a:rPr>
              <a:t> </a:t>
            </a:r>
            <a:r>
              <a:rPr lang="fr-FR" sz="2800" b="1" dirty="0" err="1">
                <a:solidFill>
                  <a:srgbClr val="C00000"/>
                </a:solidFill>
                <a:latin typeface="Century Gothic" panose="020B0502020202020204" pitchFamily="34" charset="0"/>
              </a:rPr>
              <a:t>Değerlendirme</a:t>
            </a:r>
            <a:r>
              <a:rPr lang="fr-FR" sz="2800" b="1" dirty="0">
                <a:solidFill>
                  <a:srgbClr val="C00000"/>
                </a:solidFill>
                <a:latin typeface="Century Gothic" panose="020B0502020202020204" pitchFamily="34" charset="0"/>
              </a:rPr>
              <a:t> </a:t>
            </a:r>
            <a:r>
              <a:rPr lang="tr-TR" sz="2800" b="1" dirty="0" smtClean="0">
                <a:solidFill>
                  <a:srgbClr val="C00000"/>
                </a:solidFill>
                <a:latin typeface="Century Gothic" panose="020B0502020202020204" pitchFamily="34" charset="0"/>
              </a:rPr>
              <a:t>Türleri</a:t>
            </a:r>
            <a:endParaRPr lang="fr-FR" sz="28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xmlns="" val="22587768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00755" y="1240007"/>
            <a:ext cx="10682287" cy="5116343"/>
          </a:xfrm>
          <a:ln>
            <a:solidFill>
              <a:schemeClr val="tx1"/>
            </a:solidFill>
          </a:ln>
        </p:spPr>
        <p:txBody>
          <a:bodyPr>
            <a:noAutofit/>
          </a:bodyPr>
          <a:lstStyle/>
          <a:p>
            <a:pPr marL="0" indent="0">
              <a:buNone/>
            </a:pPr>
            <a:r>
              <a:rPr lang="tr-TR" sz="2400" b="1" dirty="0"/>
              <a:t>Modelin uygulanması öncesinde yapılan mevzuat </a:t>
            </a:r>
            <a:r>
              <a:rPr lang="tr-TR" sz="2400" b="1" dirty="0" smtClean="0"/>
              <a:t>değişiklikleri</a:t>
            </a:r>
            <a:endParaRPr lang="tr-TR" sz="2400" dirty="0"/>
          </a:p>
          <a:p>
            <a:pPr marL="638175" lvl="1" indent="-180975">
              <a:buClr>
                <a:srgbClr val="E1000F"/>
              </a:buClr>
            </a:pPr>
            <a:r>
              <a:rPr lang="tr-TR" dirty="0"/>
              <a:t>Milli Eğitim Bakanlığı Okul Öncesi Eğitim ve İlköğretim Kurumları Yönetmeliği</a:t>
            </a:r>
          </a:p>
          <a:p>
            <a:pPr marL="638175" lvl="1" indent="-180975">
              <a:buClr>
                <a:srgbClr val="E1000F"/>
              </a:buClr>
            </a:pPr>
            <a:r>
              <a:rPr lang="en-US" dirty="0" err="1"/>
              <a:t>Milli</a:t>
            </a:r>
            <a:r>
              <a:rPr lang="en-US" dirty="0"/>
              <a:t> </a:t>
            </a:r>
            <a:r>
              <a:rPr lang="en-US" dirty="0" err="1"/>
              <a:t>Eğitim</a:t>
            </a:r>
            <a:r>
              <a:rPr lang="en-US" dirty="0"/>
              <a:t> </a:t>
            </a:r>
            <a:r>
              <a:rPr lang="en-US" dirty="0" err="1"/>
              <a:t>Bakanlığı</a:t>
            </a:r>
            <a:r>
              <a:rPr lang="en-US" dirty="0"/>
              <a:t> </a:t>
            </a:r>
            <a:r>
              <a:rPr lang="en-US" dirty="0" err="1"/>
              <a:t>Ortaöğretim</a:t>
            </a:r>
            <a:r>
              <a:rPr lang="en-US" dirty="0"/>
              <a:t> </a:t>
            </a:r>
            <a:r>
              <a:rPr lang="en-US" dirty="0" err="1"/>
              <a:t>Kurumları</a:t>
            </a:r>
            <a:r>
              <a:rPr lang="en-US" dirty="0"/>
              <a:t> </a:t>
            </a:r>
            <a:r>
              <a:rPr lang="en-US" dirty="0" err="1"/>
              <a:t>Yönetmeliği</a:t>
            </a:r>
            <a:endParaRPr lang="tr-TR" dirty="0"/>
          </a:p>
          <a:p>
            <a:pPr marL="638175" lvl="1" indent="-180975">
              <a:buClr>
                <a:srgbClr val="E1000F"/>
              </a:buClr>
            </a:pPr>
            <a:r>
              <a:rPr lang="tr-TR" dirty="0"/>
              <a:t>Millî Eğitim Bakanlığı Eğitim Kurulları ve Zümreleri </a:t>
            </a:r>
            <a:r>
              <a:rPr lang="tr-TR" dirty="0" smtClean="0"/>
              <a:t>Yönergesi</a:t>
            </a:r>
            <a:endParaRPr lang="tr-TR" dirty="0"/>
          </a:p>
          <a:p>
            <a:pPr marL="0" indent="0">
              <a:buNone/>
            </a:pPr>
            <a:r>
              <a:rPr lang="en-US" sz="2400" b="1" dirty="0" err="1"/>
              <a:t>Modelin</a:t>
            </a:r>
            <a:r>
              <a:rPr lang="en-US" sz="2400" b="1" dirty="0"/>
              <a:t> </a:t>
            </a:r>
            <a:r>
              <a:rPr lang="en-US" sz="2400" b="1" dirty="0" err="1"/>
              <a:t>yapısı</a:t>
            </a:r>
            <a:endParaRPr lang="en-US" sz="2400" b="1" dirty="0"/>
          </a:p>
          <a:p>
            <a:pPr marL="638175" lvl="1" indent="-180975">
              <a:buClr>
                <a:srgbClr val="FFC000"/>
              </a:buClr>
            </a:pPr>
            <a:r>
              <a:rPr lang="tr-TR" dirty="0"/>
              <a:t>Modelin </a:t>
            </a:r>
            <a:r>
              <a:rPr lang="tr-TR" dirty="0" smtClean="0"/>
              <a:t>kapsamı ve amacı</a:t>
            </a:r>
            <a:endParaRPr lang="en-US" dirty="0"/>
          </a:p>
          <a:p>
            <a:pPr marL="638175" lvl="1" indent="-180975">
              <a:buClr>
                <a:srgbClr val="FFC000"/>
              </a:buClr>
            </a:pPr>
            <a:r>
              <a:rPr lang="tr-TR" dirty="0"/>
              <a:t>Modelin unsurları</a:t>
            </a:r>
          </a:p>
          <a:p>
            <a:pPr marL="638175" lvl="1" indent="-180975">
              <a:buClr>
                <a:srgbClr val="FFC000"/>
              </a:buClr>
            </a:pPr>
            <a:r>
              <a:rPr lang="tr-TR" dirty="0"/>
              <a:t>Modelin </a:t>
            </a:r>
            <a:r>
              <a:rPr lang="tr-TR" dirty="0" smtClean="0"/>
              <a:t>işleyişi</a:t>
            </a:r>
            <a:endParaRPr lang="tr-TR" dirty="0"/>
          </a:p>
          <a:p>
            <a:pPr marL="0" indent="0">
              <a:buNone/>
            </a:pPr>
            <a:r>
              <a:rPr lang="tr-TR" sz="2400" b="1" dirty="0"/>
              <a:t>Yönerge ve kılavuzlar doğrultusunda modelin tanıtılması</a:t>
            </a:r>
          </a:p>
          <a:p>
            <a:pPr marL="638175" lvl="1" indent="-180975">
              <a:buClr>
                <a:srgbClr val="E1000F"/>
              </a:buClr>
            </a:pPr>
            <a:r>
              <a:rPr lang="tr-TR" dirty="0"/>
              <a:t>Öğretmen izleme, değerlendirme ve geliştirme çalışmaları</a:t>
            </a:r>
          </a:p>
          <a:p>
            <a:pPr marL="638175" lvl="1" indent="-180975">
              <a:buClr>
                <a:srgbClr val="E1000F"/>
              </a:buClr>
            </a:pPr>
            <a:r>
              <a:rPr lang="tr-TR" dirty="0"/>
              <a:t>Öğretmen f</a:t>
            </a:r>
            <a:r>
              <a:rPr lang="en-US" dirty="0" err="1"/>
              <a:t>orm</a:t>
            </a:r>
            <a:r>
              <a:rPr lang="en-US" dirty="0"/>
              <a:t> </a:t>
            </a:r>
            <a:r>
              <a:rPr lang="en-US" dirty="0" err="1"/>
              <a:t>ve</a:t>
            </a:r>
            <a:r>
              <a:rPr lang="en-US" dirty="0"/>
              <a:t> </a:t>
            </a:r>
            <a:r>
              <a:rPr lang="en-US" dirty="0" err="1"/>
              <a:t>raporların</a:t>
            </a:r>
            <a:r>
              <a:rPr lang="tr-TR" dirty="0" err="1"/>
              <a:t>ın</a:t>
            </a:r>
            <a:r>
              <a:rPr lang="en-US" dirty="0"/>
              <a:t> </a:t>
            </a:r>
            <a:r>
              <a:rPr lang="en-US" dirty="0" err="1"/>
              <a:t>doldurulması</a:t>
            </a:r>
            <a:endParaRPr lang="en-US" dirty="0"/>
          </a:p>
          <a:p>
            <a:pPr marL="638175" lvl="1" indent="-180975">
              <a:buClr>
                <a:srgbClr val="E1000F"/>
              </a:buClr>
            </a:pPr>
            <a:r>
              <a:rPr lang="en-US" dirty="0" err="1"/>
              <a:t>Eğitim</a:t>
            </a:r>
            <a:r>
              <a:rPr lang="en-US" dirty="0"/>
              <a:t> </a:t>
            </a:r>
            <a:r>
              <a:rPr lang="tr-TR" dirty="0"/>
              <a:t>k</a:t>
            </a:r>
            <a:r>
              <a:rPr lang="en-US" dirty="0" err="1"/>
              <a:t>urumu</a:t>
            </a:r>
            <a:r>
              <a:rPr lang="en-US" dirty="0"/>
              <a:t> </a:t>
            </a:r>
            <a:r>
              <a:rPr lang="tr-TR" dirty="0"/>
              <a:t>y</a:t>
            </a:r>
            <a:r>
              <a:rPr lang="en-US" dirty="0" err="1"/>
              <a:t>öneticileri</a:t>
            </a:r>
            <a:r>
              <a:rPr lang="tr-TR" dirty="0" err="1"/>
              <a:t>nin</a:t>
            </a:r>
            <a:r>
              <a:rPr lang="en-US" dirty="0"/>
              <a:t> </a:t>
            </a:r>
            <a:r>
              <a:rPr lang="tr-TR" dirty="0"/>
              <a:t>v</a:t>
            </a:r>
            <a:r>
              <a:rPr lang="en-US" dirty="0"/>
              <a:t>e </a:t>
            </a:r>
            <a:r>
              <a:rPr lang="tr-TR" dirty="0"/>
              <a:t>r</a:t>
            </a:r>
            <a:r>
              <a:rPr lang="en-US" dirty="0" err="1"/>
              <a:t>ehber</a:t>
            </a:r>
            <a:r>
              <a:rPr lang="en-US" dirty="0"/>
              <a:t> </a:t>
            </a:r>
            <a:r>
              <a:rPr lang="tr-TR" dirty="0"/>
              <a:t>ö</a:t>
            </a:r>
            <a:r>
              <a:rPr lang="en-US" dirty="0" err="1"/>
              <a:t>ğretmenleri</a:t>
            </a:r>
            <a:r>
              <a:rPr lang="tr-TR" dirty="0"/>
              <a:t>n</a:t>
            </a:r>
            <a:r>
              <a:rPr lang="en-US" dirty="0"/>
              <a:t> </a:t>
            </a:r>
            <a:r>
              <a:rPr lang="tr-TR" dirty="0"/>
              <a:t>d</a:t>
            </a:r>
            <a:r>
              <a:rPr lang="en-US" dirty="0" err="1"/>
              <a:t>eğerlendir</a:t>
            </a:r>
            <a:r>
              <a:rPr lang="tr-TR" dirty="0" smtClean="0"/>
              <a:t>ilmesi</a:t>
            </a:r>
            <a:endParaRPr lang="en-US" dirty="0"/>
          </a:p>
        </p:txBody>
      </p:sp>
      <p:sp>
        <p:nvSpPr>
          <p:cNvPr id="5" name="Veri Yer Tutucusu 4"/>
          <p:cNvSpPr>
            <a:spLocks noGrp="1"/>
          </p:cNvSpPr>
          <p:nvPr>
            <p:ph type="dt" sz="half" idx="10"/>
          </p:nvPr>
        </p:nvSpPr>
        <p:spPr/>
        <p:txBody>
          <a:bodyPr/>
          <a:lstStyle/>
          <a:p>
            <a:fld id="{356FC6AF-CED8-40D2-AD8E-BE9F8162C35D}" type="datetime1">
              <a:rPr lang="tr-TR" smtClean="0"/>
              <a:pPr/>
              <a:t>4.9.2025</a:t>
            </a:fld>
            <a:endParaRPr lang="tr-TR" dirty="0"/>
          </a:p>
        </p:txBody>
      </p:sp>
      <p:sp>
        <p:nvSpPr>
          <p:cNvPr id="6" name="Altbilgi Yer Tutucusu 5"/>
          <p:cNvSpPr>
            <a:spLocks noGrp="1"/>
          </p:cNvSpPr>
          <p:nvPr>
            <p:ph type="ftr" sz="quarter" idx="11"/>
          </p:nvPr>
        </p:nvSpPr>
        <p:spPr/>
        <p:txBody>
          <a:bodyPr/>
          <a:lstStyle/>
          <a:p>
            <a:r>
              <a:rPr lang="tr-TR" dirty="0" smtClean="0"/>
              <a:t>Teftiş Kurulu Başkanlığı</a:t>
            </a:r>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3</a:t>
            </a:fld>
            <a:endParaRPr lang="tr-TR" dirty="0"/>
          </a:p>
        </p:txBody>
      </p:sp>
      <p:sp>
        <p:nvSpPr>
          <p:cNvPr id="9" name="AutoShape 2" descr="C:\Users\Turgut BUYUKTEPE\Desktop\bilgisayar g%C3%B6rseli.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Rectangle 15">
            <a:extLst>
              <a:ext uri="{FF2B5EF4-FFF2-40B4-BE49-F238E27FC236}">
                <a16:creationId xmlns:a16="http://schemas.microsoft.com/office/drawing/2014/main" xmlns="" id="{6F09A504-CDC9-067F-FE9A-21FFC897AA5B}"/>
              </a:ext>
            </a:extLst>
          </p:cNvPr>
          <p:cNvSpPr/>
          <p:nvPr/>
        </p:nvSpPr>
        <p:spPr>
          <a:xfrm>
            <a:off x="3564766" y="230069"/>
            <a:ext cx="4157802" cy="598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tr-TR" sz="2800" b="1" dirty="0" smtClean="0">
                <a:solidFill>
                  <a:srgbClr val="C00000"/>
                </a:solidFill>
                <a:latin typeface="Century Gothic" panose="020B0502020202020204" pitchFamily="34" charset="0"/>
              </a:rPr>
              <a:t>Sunum Akışı</a:t>
            </a:r>
            <a:endParaRPr lang="fr-FR" sz="28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xmlns="" val="40380189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026905" y="77015"/>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Veri Yer Tutucusu 4"/>
          <p:cNvSpPr>
            <a:spLocks noGrp="1"/>
          </p:cNvSpPr>
          <p:nvPr>
            <p:ph type="dt" sz="half" idx="10"/>
          </p:nvPr>
        </p:nvSpPr>
        <p:spPr/>
        <p:txBody>
          <a:bodyPr/>
          <a:lstStyle/>
          <a:p>
            <a:fld id="{6D87E3B0-9BA1-47DE-B753-6193E7263778}" type="datetime1">
              <a:rPr lang="tr-TR" smtClean="0"/>
              <a:pPr/>
              <a:t>4.9.2025</a:t>
            </a:fld>
            <a:endParaRPr lang="tr-TR" dirty="0"/>
          </a:p>
        </p:txBody>
      </p:sp>
      <p:sp>
        <p:nvSpPr>
          <p:cNvPr id="6" name="Altbilgi Yer Tutucusu 5"/>
          <p:cNvSpPr>
            <a:spLocks noGrp="1"/>
          </p:cNvSpPr>
          <p:nvPr>
            <p:ph type="ftr" sz="quarter" idx="11"/>
          </p:nvPr>
        </p:nvSpPr>
        <p:spPr/>
        <p:txBody>
          <a:bodyPr/>
          <a:lstStyle/>
          <a:p>
            <a:r>
              <a:rPr lang="tr-TR" smtClean="0"/>
              <a:t>Teftiş Kurulu Başkanlığı</a:t>
            </a:r>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30</a:t>
            </a:fld>
            <a:endParaRPr lang="tr-TR" dirty="0"/>
          </a:p>
        </p:txBody>
      </p:sp>
      <p:sp>
        <p:nvSpPr>
          <p:cNvPr id="9" name="AutoShape 2" descr="C:\Users\Turgut BUYUKTEPE\Desktop\bilgisayar g%C3%B6rseli.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5" cstate="print"/>
          <a:stretch>
            <a:fillRect/>
          </a:stretch>
        </p:blipFill>
        <p:spPr>
          <a:xfrm>
            <a:off x="838199" y="1156093"/>
            <a:ext cx="10706101" cy="5200255"/>
          </a:xfrm>
          <a:prstGeom prst="rect">
            <a:avLst/>
          </a:prstGeom>
        </p:spPr>
      </p:pic>
      <p:sp>
        <p:nvSpPr>
          <p:cNvPr id="12" name="Dikdörtgen 11"/>
          <p:cNvSpPr/>
          <p:nvPr/>
        </p:nvSpPr>
        <p:spPr>
          <a:xfrm>
            <a:off x="8266213" y="357738"/>
            <a:ext cx="2760692" cy="338554"/>
          </a:xfrm>
          <a:prstGeom prst="rect">
            <a:avLst/>
          </a:prstGeom>
        </p:spPr>
        <p:txBody>
          <a:bodyPr wrap="none">
            <a:spAutoFit/>
          </a:bodyPr>
          <a:lstStyle/>
          <a:p>
            <a:pPr algn="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13" name="Rectangle 15">
            <a:extLst>
              <a:ext uri="{FF2B5EF4-FFF2-40B4-BE49-F238E27FC236}">
                <a16:creationId xmlns:a16="http://schemas.microsoft.com/office/drawing/2014/main" xmlns="" id="{6F09A504-CDC9-067F-FE9A-21FFC897AA5B}"/>
              </a:ext>
            </a:extLst>
          </p:cNvPr>
          <p:cNvSpPr/>
          <p:nvPr/>
        </p:nvSpPr>
        <p:spPr>
          <a:xfrm>
            <a:off x="3724274" y="524447"/>
            <a:ext cx="4933950" cy="624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FR" sz="2400" b="1" dirty="0" err="1">
                <a:solidFill>
                  <a:srgbClr val="C00000"/>
                </a:solidFill>
                <a:latin typeface="Century Gothic" panose="020B0502020202020204" pitchFamily="34" charset="0"/>
              </a:rPr>
              <a:t>Değerlendiriciler</a:t>
            </a:r>
            <a:endParaRPr lang="fr-FR" sz="24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xmlns="" val="25660223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Dikdörtgen 15"/>
          <p:cNvSpPr/>
          <p:nvPr/>
        </p:nvSpPr>
        <p:spPr>
          <a:xfrm>
            <a:off x="610444" y="539632"/>
            <a:ext cx="9822320" cy="461665"/>
          </a:xfrm>
          <a:prstGeom prst="rect">
            <a:avLst/>
          </a:prstGeom>
        </p:spPr>
        <p:txBody>
          <a:bodyPr wrap="square">
            <a:spAutoFit/>
          </a:bodyPr>
          <a:lstStyle/>
          <a:p>
            <a:pPr algn="ctr"/>
            <a:r>
              <a:rPr lang="tr-TR" sz="2400" b="1" dirty="0">
                <a:solidFill>
                  <a:srgbClr val="C00000"/>
                </a:solidFill>
                <a:latin typeface="Century Gothic" panose="020B0502020202020204" pitchFamily="34" charset="0"/>
              </a:rPr>
              <a:t>Değerlendirme Düzeyleri</a:t>
            </a:r>
          </a:p>
        </p:txBody>
      </p:sp>
      <p:sp>
        <p:nvSpPr>
          <p:cNvPr id="17" name="Veri Yer Tutucusu 4"/>
          <p:cNvSpPr>
            <a:spLocks noGrp="1"/>
          </p:cNvSpPr>
          <p:nvPr>
            <p:ph type="dt" sz="half" idx="10"/>
          </p:nvPr>
        </p:nvSpPr>
        <p:spPr>
          <a:xfrm>
            <a:off x="838200" y="6356350"/>
            <a:ext cx="2743200" cy="365125"/>
          </a:xfrm>
        </p:spPr>
        <p:txBody>
          <a:bodyPr/>
          <a:lstStyle/>
          <a:p>
            <a:fld id="{6D87E3B0-9BA1-47DE-B753-6193E7263778}" type="datetime1">
              <a:rPr lang="tr-TR" smtClean="0"/>
              <a:pPr/>
              <a:t>4.9.2025</a:t>
            </a:fld>
            <a:endParaRPr lang="tr-TR" dirty="0"/>
          </a:p>
        </p:txBody>
      </p:sp>
      <p:sp>
        <p:nvSpPr>
          <p:cNvPr id="18" name="Altbilgi Yer Tutucusu 5"/>
          <p:cNvSpPr>
            <a:spLocks noGrp="1"/>
          </p:cNvSpPr>
          <p:nvPr>
            <p:ph type="ftr" sz="quarter" idx="11"/>
          </p:nvPr>
        </p:nvSpPr>
        <p:spPr>
          <a:xfrm>
            <a:off x="4038600" y="6356350"/>
            <a:ext cx="4114800" cy="365125"/>
          </a:xfrm>
        </p:spPr>
        <p:txBody>
          <a:bodyPr/>
          <a:lstStyle/>
          <a:p>
            <a:r>
              <a:rPr lang="tr-TR" dirty="0" smtClean="0"/>
              <a:t>Teftiş Kurulu Başkanlığı</a:t>
            </a:r>
            <a:endParaRPr lang="tr-TR" dirty="0"/>
          </a:p>
        </p:txBody>
      </p:sp>
      <p:sp>
        <p:nvSpPr>
          <p:cNvPr id="19" name="Slayt Numarası Yer Tutucusu 6"/>
          <p:cNvSpPr>
            <a:spLocks noGrp="1"/>
          </p:cNvSpPr>
          <p:nvPr>
            <p:ph type="sldNum" sz="quarter" idx="12"/>
          </p:nvPr>
        </p:nvSpPr>
        <p:spPr>
          <a:xfrm>
            <a:off x="8610600" y="6356350"/>
            <a:ext cx="2743200" cy="365125"/>
          </a:xfrm>
        </p:spPr>
        <p:txBody>
          <a:bodyPr/>
          <a:lstStyle/>
          <a:p>
            <a:fld id="{D63DBE84-8755-45B9-8C19-96EBE3498A16}" type="slidenum">
              <a:rPr lang="tr-TR" smtClean="0"/>
              <a:pPr/>
              <a:t>31</a:t>
            </a:fld>
            <a:endParaRPr lang="tr-TR" dirty="0"/>
          </a:p>
        </p:txBody>
      </p:sp>
      <p:sp>
        <p:nvSpPr>
          <p:cNvPr id="10" name="Rectangle 8">
            <a:extLst>
              <a:ext uri="{FF2B5EF4-FFF2-40B4-BE49-F238E27FC236}">
                <a16:creationId xmlns:a16="http://schemas.microsoft.com/office/drawing/2014/main" xmlns="" id="{9CC913BD-766E-B97F-6E5C-0CD8D7F6FE62}"/>
              </a:ext>
            </a:extLst>
          </p:cNvPr>
          <p:cNvSpPr/>
          <p:nvPr/>
        </p:nvSpPr>
        <p:spPr>
          <a:xfrm>
            <a:off x="371474" y="1119886"/>
            <a:ext cx="11370591" cy="2583944"/>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5000"/>
              </a:lnSpc>
              <a:spcBef>
                <a:spcPts val="200"/>
              </a:spcBef>
              <a:spcAft>
                <a:spcPts val="200"/>
              </a:spcAft>
            </a:pPr>
            <a:r>
              <a:rPr lang="tr-TR" sz="2000" dirty="0">
                <a:solidFill>
                  <a:schemeClr val="tx1"/>
                </a:solidFill>
                <a:latin typeface="Century Gothic" panose="020B0502020202020204" pitchFamily="34" charset="0"/>
              </a:rPr>
              <a:t>İç ve dış değerlendiriciler tarafından yapılan izleme sonrasında, </a:t>
            </a:r>
            <a:r>
              <a:rPr lang="tr-TR" sz="2000" b="1" dirty="0">
                <a:solidFill>
                  <a:schemeClr val="tx1"/>
                </a:solidFill>
                <a:latin typeface="Century Gothic" panose="020B0502020202020204" pitchFamily="34" charset="0"/>
              </a:rPr>
              <a:t>her bir izleme alanı için belirlenen standardın öğretmende gözlemlenme </a:t>
            </a:r>
            <a:r>
              <a:rPr lang="tr-TR" sz="2000" b="1" dirty="0" smtClean="0">
                <a:solidFill>
                  <a:schemeClr val="tx1"/>
                </a:solidFill>
                <a:latin typeface="Century Gothic" panose="020B0502020202020204" pitchFamily="34" charset="0"/>
              </a:rPr>
              <a:t>düzeyi;</a:t>
            </a:r>
          </a:p>
          <a:p>
            <a:pPr marL="342900" indent="-342900" algn="just">
              <a:lnSpc>
                <a:spcPct val="125000"/>
              </a:lnSpc>
              <a:spcBef>
                <a:spcPts val="200"/>
              </a:spcBef>
              <a:spcAft>
                <a:spcPts val="200"/>
              </a:spcAft>
              <a:buFont typeface="Wingdings" panose="05000000000000000000" pitchFamily="2" charset="2"/>
              <a:buChar char="ü"/>
            </a:pPr>
            <a:r>
              <a:rPr lang="tr-TR" sz="2000" b="1" dirty="0" smtClean="0">
                <a:solidFill>
                  <a:srgbClr val="00B050"/>
                </a:solidFill>
                <a:latin typeface="Century Gothic" panose="020B0502020202020204" pitchFamily="34" charset="0"/>
              </a:rPr>
              <a:t>Yeterli</a:t>
            </a:r>
            <a:r>
              <a:rPr lang="tr-TR" sz="2000" dirty="0" smtClean="0">
                <a:solidFill>
                  <a:srgbClr val="00B050"/>
                </a:solidFill>
                <a:latin typeface="Century Gothic" panose="020B0502020202020204" pitchFamily="34" charset="0"/>
              </a:rPr>
              <a:t>,</a:t>
            </a:r>
          </a:p>
          <a:p>
            <a:pPr marL="342900" indent="-342900" algn="just">
              <a:lnSpc>
                <a:spcPct val="125000"/>
              </a:lnSpc>
              <a:spcBef>
                <a:spcPts val="200"/>
              </a:spcBef>
              <a:spcAft>
                <a:spcPts val="200"/>
              </a:spcAft>
              <a:buFont typeface="Wingdings" panose="05000000000000000000" pitchFamily="2" charset="2"/>
              <a:buChar char="ü"/>
            </a:pPr>
            <a:r>
              <a:rPr lang="tr-TR" sz="2000" b="1" dirty="0" smtClean="0">
                <a:solidFill>
                  <a:srgbClr val="00B0F0"/>
                </a:solidFill>
                <a:latin typeface="Century Gothic" panose="020B0502020202020204" pitchFamily="34" charset="0"/>
              </a:rPr>
              <a:t>Kabul Edilebilir,</a:t>
            </a:r>
          </a:p>
          <a:p>
            <a:pPr marL="342900" indent="-342900" algn="just">
              <a:lnSpc>
                <a:spcPct val="125000"/>
              </a:lnSpc>
              <a:spcBef>
                <a:spcPts val="200"/>
              </a:spcBef>
              <a:spcAft>
                <a:spcPts val="200"/>
              </a:spcAft>
              <a:buFont typeface="Wingdings" panose="05000000000000000000" pitchFamily="2" charset="2"/>
              <a:buChar char="ü"/>
            </a:pPr>
            <a:r>
              <a:rPr lang="tr-TR" sz="2000" b="1" dirty="0" smtClean="0">
                <a:solidFill>
                  <a:srgbClr val="FF0000"/>
                </a:solidFill>
                <a:latin typeface="Century Gothic" panose="020B0502020202020204" pitchFamily="34" charset="0"/>
              </a:rPr>
              <a:t>Geliştirilmesi Gerek,</a:t>
            </a:r>
          </a:p>
          <a:p>
            <a:pPr algn="just">
              <a:lnSpc>
                <a:spcPct val="125000"/>
              </a:lnSpc>
              <a:spcBef>
                <a:spcPts val="200"/>
              </a:spcBef>
              <a:spcAft>
                <a:spcPts val="200"/>
              </a:spcAft>
            </a:pPr>
            <a:r>
              <a:rPr lang="tr-TR" sz="2000" dirty="0" smtClean="0">
                <a:solidFill>
                  <a:schemeClr val="tx1"/>
                </a:solidFill>
                <a:latin typeface="Century Gothic" panose="020B0502020202020204" pitchFamily="34" charset="0"/>
              </a:rPr>
              <a:t>olmak </a:t>
            </a:r>
            <a:r>
              <a:rPr lang="tr-TR" sz="2000" dirty="0">
                <a:solidFill>
                  <a:schemeClr val="tx1"/>
                </a:solidFill>
                <a:latin typeface="Century Gothic" panose="020B0502020202020204" pitchFamily="34" charset="0"/>
              </a:rPr>
              <a:t>üzere üç düzeyde değerlendirilir. </a:t>
            </a:r>
          </a:p>
          <a:p>
            <a:pPr algn="just">
              <a:lnSpc>
                <a:spcPct val="125000"/>
              </a:lnSpc>
              <a:spcBef>
                <a:spcPts val="200"/>
              </a:spcBef>
              <a:spcAft>
                <a:spcPts val="200"/>
              </a:spcAft>
            </a:pPr>
            <a:endParaRPr lang="en-GB" sz="2000" b="1" dirty="0">
              <a:solidFill>
                <a:schemeClr val="tx1"/>
              </a:solidFill>
            </a:endParaRPr>
          </a:p>
        </p:txBody>
      </p:sp>
      <p:sp>
        <p:nvSpPr>
          <p:cNvPr id="13" name="Rectangle 8">
            <a:extLst>
              <a:ext uri="{FF2B5EF4-FFF2-40B4-BE49-F238E27FC236}">
                <a16:creationId xmlns:a16="http://schemas.microsoft.com/office/drawing/2014/main" xmlns="" id="{9CC913BD-766E-B97F-6E5C-0CD8D7F6FE62}"/>
              </a:ext>
            </a:extLst>
          </p:cNvPr>
          <p:cNvSpPr/>
          <p:nvPr/>
        </p:nvSpPr>
        <p:spPr>
          <a:xfrm>
            <a:off x="371474" y="3775153"/>
            <a:ext cx="11370591" cy="2581198"/>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5000"/>
              </a:lnSpc>
              <a:spcBef>
                <a:spcPts val="200"/>
              </a:spcBef>
              <a:spcAft>
                <a:spcPts val="200"/>
              </a:spcAft>
            </a:pPr>
            <a:r>
              <a:rPr lang="tr-TR" sz="2000" b="1" dirty="0">
                <a:solidFill>
                  <a:schemeClr val="tx1"/>
                </a:solidFill>
                <a:latin typeface="Century Gothic" panose="020B0502020202020204" pitchFamily="34" charset="0"/>
              </a:rPr>
              <a:t>Değerlendirme </a:t>
            </a:r>
            <a:r>
              <a:rPr lang="tr-TR" sz="2000" b="1" dirty="0" smtClean="0">
                <a:solidFill>
                  <a:schemeClr val="tx1"/>
                </a:solidFill>
                <a:latin typeface="Century Gothic" panose="020B0502020202020204" pitchFamily="34" charset="0"/>
              </a:rPr>
              <a:t>düzeylerinden;</a:t>
            </a:r>
          </a:p>
          <a:p>
            <a:pPr marL="342900" indent="-342900" algn="just">
              <a:lnSpc>
                <a:spcPct val="125000"/>
              </a:lnSpc>
              <a:spcBef>
                <a:spcPts val="200"/>
              </a:spcBef>
              <a:spcAft>
                <a:spcPts val="200"/>
              </a:spcAft>
              <a:buFont typeface="Wingdings" panose="05000000000000000000" pitchFamily="2" charset="2"/>
              <a:buChar char="Ø"/>
            </a:pPr>
            <a:r>
              <a:rPr lang="tr-TR" sz="2000" b="1" dirty="0" smtClean="0">
                <a:solidFill>
                  <a:srgbClr val="FF0000"/>
                </a:solidFill>
                <a:latin typeface="Century Gothic" panose="020B0502020202020204" pitchFamily="34" charset="0"/>
              </a:rPr>
              <a:t>‘Geliştirilmesi Gerek’</a:t>
            </a:r>
            <a:r>
              <a:rPr lang="tr-TR" sz="2000" dirty="0" smtClean="0">
                <a:solidFill>
                  <a:schemeClr val="tx1"/>
                </a:solidFill>
                <a:latin typeface="Century Gothic" panose="020B0502020202020204" pitchFamily="34" charset="0"/>
              </a:rPr>
              <a:t> </a:t>
            </a:r>
            <a:r>
              <a:rPr lang="tr-TR" sz="2000" dirty="0">
                <a:solidFill>
                  <a:schemeClr val="tx1"/>
                </a:solidFill>
                <a:latin typeface="Century Gothic" panose="020B0502020202020204" pitchFamily="34" charset="0"/>
              </a:rPr>
              <a:t>düzeyi, o izleme alanına ait standardın öğretmen tarafından </a:t>
            </a:r>
            <a:r>
              <a:rPr lang="tr-TR" sz="2000" b="1" dirty="0" smtClean="0">
                <a:solidFill>
                  <a:srgbClr val="FF0000"/>
                </a:solidFill>
                <a:latin typeface="Century Gothic" panose="020B0502020202020204" pitchFamily="34" charset="0"/>
              </a:rPr>
              <a:t>karşılanmadığını</a:t>
            </a:r>
            <a:r>
              <a:rPr lang="tr-TR" sz="2000" dirty="0" smtClean="0">
                <a:solidFill>
                  <a:schemeClr val="tx1"/>
                </a:solidFill>
                <a:latin typeface="Century Gothic" panose="020B0502020202020204" pitchFamily="34" charset="0"/>
              </a:rPr>
              <a:t>,</a:t>
            </a:r>
          </a:p>
          <a:p>
            <a:pPr marL="342900" indent="-342900" algn="just">
              <a:lnSpc>
                <a:spcPct val="125000"/>
              </a:lnSpc>
              <a:spcBef>
                <a:spcPts val="200"/>
              </a:spcBef>
              <a:spcAft>
                <a:spcPts val="200"/>
              </a:spcAft>
              <a:buFont typeface="Wingdings" panose="05000000000000000000" pitchFamily="2" charset="2"/>
              <a:buChar char="Ø"/>
            </a:pPr>
            <a:r>
              <a:rPr lang="tr-TR" sz="2000" b="1" dirty="0" smtClean="0">
                <a:solidFill>
                  <a:srgbClr val="00B0F0"/>
                </a:solidFill>
                <a:latin typeface="Century Gothic" panose="020B0502020202020204" pitchFamily="34" charset="0"/>
              </a:rPr>
              <a:t>‘Kabul Edilebilir’ </a:t>
            </a:r>
            <a:r>
              <a:rPr lang="tr-TR" sz="2000" dirty="0" smtClean="0">
                <a:solidFill>
                  <a:schemeClr val="tx1"/>
                </a:solidFill>
                <a:latin typeface="Century Gothic" panose="020B0502020202020204" pitchFamily="34" charset="0"/>
              </a:rPr>
              <a:t>düzeyi, öğretmenin </a:t>
            </a:r>
            <a:r>
              <a:rPr lang="tr-TR" sz="2000" dirty="0">
                <a:solidFill>
                  <a:schemeClr val="tx1"/>
                </a:solidFill>
                <a:latin typeface="Century Gothic" panose="020B0502020202020204" pitchFamily="34" charset="0"/>
              </a:rPr>
              <a:t>o standardı </a:t>
            </a:r>
            <a:r>
              <a:rPr lang="tr-TR" sz="2000" b="1" dirty="0">
                <a:solidFill>
                  <a:srgbClr val="00B0F0"/>
                </a:solidFill>
                <a:latin typeface="Century Gothic" panose="020B0502020202020204" pitchFamily="34" charset="0"/>
              </a:rPr>
              <a:t>en temel haliyle </a:t>
            </a:r>
            <a:r>
              <a:rPr lang="tr-TR" sz="2000" b="1" dirty="0" smtClean="0">
                <a:solidFill>
                  <a:srgbClr val="00B0F0"/>
                </a:solidFill>
                <a:latin typeface="Century Gothic" panose="020B0502020202020204" pitchFamily="34" charset="0"/>
              </a:rPr>
              <a:t>karşıladığını</a:t>
            </a:r>
            <a:r>
              <a:rPr lang="tr-TR" sz="2000" dirty="0" smtClean="0">
                <a:solidFill>
                  <a:schemeClr val="tx1"/>
                </a:solidFill>
                <a:latin typeface="Century Gothic" panose="020B0502020202020204" pitchFamily="34" charset="0"/>
              </a:rPr>
              <a:t>,</a:t>
            </a:r>
          </a:p>
          <a:p>
            <a:pPr marL="342900" indent="-342900" algn="just">
              <a:lnSpc>
                <a:spcPct val="125000"/>
              </a:lnSpc>
              <a:spcBef>
                <a:spcPts val="200"/>
              </a:spcBef>
              <a:spcAft>
                <a:spcPts val="200"/>
              </a:spcAft>
              <a:buFont typeface="Wingdings" panose="05000000000000000000" pitchFamily="2" charset="2"/>
              <a:buChar char="Ø"/>
            </a:pPr>
            <a:r>
              <a:rPr lang="tr-TR" sz="2000" b="1" dirty="0" smtClean="0">
                <a:solidFill>
                  <a:srgbClr val="00B050"/>
                </a:solidFill>
                <a:latin typeface="Century Gothic" panose="020B0502020202020204" pitchFamily="34" charset="0"/>
              </a:rPr>
              <a:t>‘Yeterli’</a:t>
            </a:r>
            <a:r>
              <a:rPr lang="tr-TR" sz="2000" b="1" dirty="0" smtClean="0">
                <a:solidFill>
                  <a:schemeClr val="tx1"/>
                </a:solidFill>
                <a:latin typeface="Century Gothic" panose="020B0502020202020204" pitchFamily="34" charset="0"/>
              </a:rPr>
              <a:t> </a:t>
            </a:r>
            <a:r>
              <a:rPr lang="tr-TR" sz="2000" dirty="0" smtClean="0">
                <a:solidFill>
                  <a:schemeClr val="tx1"/>
                </a:solidFill>
                <a:latin typeface="Century Gothic" panose="020B0502020202020204" pitchFamily="34" charset="0"/>
              </a:rPr>
              <a:t>düzeyi </a:t>
            </a:r>
            <a:r>
              <a:rPr lang="tr-TR" sz="2000" dirty="0">
                <a:solidFill>
                  <a:schemeClr val="tx1"/>
                </a:solidFill>
                <a:latin typeface="Century Gothic" panose="020B0502020202020204" pitchFamily="34" charset="0"/>
              </a:rPr>
              <a:t>ise </a:t>
            </a:r>
            <a:r>
              <a:rPr lang="tr-TR" sz="2000" dirty="0" smtClean="0">
                <a:solidFill>
                  <a:schemeClr val="tx1"/>
                </a:solidFill>
                <a:latin typeface="Century Gothic" panose="020B0502020202020204" pitchFamily="34" charset="0"/>
              </a:rPr>
              <a:t>öğretmenin </a:t>
            </a:r>
            <a:r>
              <a:rPr lang="tr-TR" sz="2000" b="1" dirty="0" smtClean="0">
                <a:solidFill>
                  <a:srgbClr val="00B0F0"/>
                </a:solidFill>
                <a:latin typeface="Century Gothic" panose="020B0502020202020204" pitchFamily="34" charset="0"/>
              </a:rPr>
              <a:t>‘Kabul Edilebilir’ </a:t>
            </a:r>
            <a:r>
              <a:rPr lang="tr-TR" sz="2000" b="1" dirty="0">
                <a:solidFill>
                  <a:srgbClr val="00B0F0"/>
                </a:solidFill>
                <a:latin typeface="Century Gothic" panose="020B0502020202020204" pitchFamily="34" charset="0"/>
              </a:rPr>
              <a:t>düzeyinin gerekliliklerini yerine getirmiş olmanın yanında </a:t>
            </a:r>
            <a:r>
              <a:rPr lang="tr-TR" sz="2000" b="1" dirty="0">
                <a:solidFill>
                  <a:srgbClr val="00B050"/>
                </a:solidFill>
                <a:latin typeface="Century Gothic" panose="020B0502020202020204" pitchFamily="34" charset="0"/>
              </a:rPr>
              <a:t>standardı en kapsamlı haliyle karşıladığını </a:t>
            </a:r>
            <a:r>
              <a:rPr lang="tr-TR" sz="2000" dirty="0">
                <a:solidFill>
                  <a:schemeClr val="tx1"/>
                </a:solidFill>
                <a:latin typeface="Century Gothic" panose="020B0502020202020204" pitchFamily="34" charset="0"/>
              </a:rPr>
              <a:t>ifade etmektedir</a:t>
            </a:r>
            <a:r>
              <a:rPr lang="tr-TR" sz="2000" dirty="0" smtClean="0">
                <a:solidFill>
                  <a:schemeClr val="tx1"/>
                </a:solidFill>
                <a:latin typeface="Century Gothic" panose="020B0502020202020204" pitchFamily="34" charset="0"/>
              </a:rPr>
              <a:t>.</a:t>
            </a:r>
            <a:endParaRPr lang="en-GB" sz="2000" b="1" dirty="0">
              <a:solidFill>
                <a:schemeClr val="tx1"/>
              </a:solidFill>
            </a:endParaRPr>
          </a:p>
        </p:txBody>
      </p:sp>
    </p:spTree>
    <p:extLst>
      <p:ext uri="{BB962C8B-B14F-4D97-AF65-F5344CB8AC3E}">
        <p14:creationId xmlns:p14="http://schemas.microsoft.com/office/powerpoint/2010/main" xmlns="" val="852537321"/>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9612712" y="1915725"/>
            <a:ext cx="37702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tr-TR" alt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5" name="Slayt Numarası Yer Tutucusu 4"/>
          <p:cNvSpPr>
            <a:spLocks noGrp="1"/>
          </p:cNvSpPr>
          <p:nvPr>
            <p:ph type="sldNum" sz="quarter" idx="12"/>
          </p:nvPr>
        </p:nvSpPr>
        <p:spPr/>
        <p:txBody>
          <a:bodyPr/>
          <a:lstStyle/>
          <a:p>
            <a:fld id="{D63DBE84-8755-45B9-8C19-96EBE3498A16}" type="slidenum">
              <a:rPr lang="tr-TR" smtClean="0"/>
              <a:pPr/>
              <a:t>32</a:t>
            </a:fld>
            <a:endParaRPr lang="tr-TR"/>
          </a:p>
        </p:txBody>
      </p:sp>
      <p:pic>
        <p:nvPicPr>
          <p:cNvPr id="10" name="Picture 3" descr="C:\Users\Oguz DEMIRBOGAN06\Desktop\muhakkik seminer\TKB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26905" y="75091"/>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Veri Yer Tutucusu 1"/>
          <p:cNvSpPr>
            <a:spLocks noGrp="1"/>
          </p:cNvSpPr>
          <p:nvPr>
            <p:ph type="dt" sz="half" idx="10"/>
          </p:nvPr>
        </p:nvSpPr>
        <p:spPr/>
        <p:txBody>
          <a:bodyPr/>
          <a:lstStyle/>
          <a:p>
            <a:fld id="{3A18FF5D-4EDD-49E2-B810-6B6BB75F8CCA}" type="datetime1">
              <a:rPr lang="tr-TR" smtClean="0"/>
              <a:pPr/>
              <a:t>4.9.2025</a:t>
            </a:fld>
            <a:endParaRPr lang="tr-TR"/>
          </a:p>
        </p:txBody>
      </p:sp>
      <p:sp>
        <p:nvSpPr>
          <p:cNvPr id="3" name="Altbilgi Yer Tutucusu 2"/>
          <p:cNvSpPr>
            <a:spLocks noGrp="1"/>
          </p:cNvSpPr>
          <p:nvPr>
            <p:ph type="ftr" sz="quarter" idx="11"/>
          </p:nvPr>
        </p:nvSpPr>
        <p:spPr/>
        <p:txBody>
          <a:bodyPr/>
          <a:lstStyle/>
          <a:p>
            <a:r>
              <a:rPr lang="tr-TR" dirty="0" smtClean="0"/>
              <a:t>Teftiş Kurulu Başkanlığı</a:t>
            </a:r>
            <a:endParaRPr lang="tr-TR" dirty="0"/>
          </a:p>
        </p:txBody>
      </p:sp>
      <p:sp>
        <p:nvSpPr>
          <p:cNvPr id="12" name="Dikdörtgen 11"/>
          <p:cNvSpPr/>
          <p:nvPr/>
        </p:nvSpPr>
        <p:spPr>
          <a:xfrm>
            <a:off x="8266213" y="357738"/>
            <a:ext cx="2760692" cy="338554"/>
          </a:xfrm>
          <a:prstGeom prst="rect">
            <a:avLst/>
          </a:prstGeom>
        </p:spPr>
        <p:txBody>
          <a:bodyPr wrap="none">
            <a:spAutoFit/>
          </a:bodyPr>
          <a:lstStyle/>
          <a:p>
            <a:pPr algn="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13"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Dikdörtgen 13"/>
          <p:cNvSpPr/>
          <p:nvPr/>
        </p:nvSpPr>
        <p:spPr>
          <a:xfrm>
            <a:off x="232227" y="778667"/>
            <a:ext cx="11712725" cy="646331"/>
          </a:xfrm>
          <a:prstGeom prst="rect">
            <a:avLst/>
          </a:prstGeom>
        </p:spPr>
        <p:txBody>
          <a:bodyPr wrap="square">
            <a:spAutoFit/>
          </a:bodyPr>
          <a:lstStyle/>
          <a:p>
            <a:pPr algn="ctr">
              <a:lnSpc>
                <a:spcPct val="150000"/>
              </a:lnSpc>
            </a:pPr>
            <a:r>
              <a:rPr lang="tr-TR" sz="2400" b="1" dirty="0">
                <a:solidFill>
                  <a:srgbClr val="C00000"/>
                </a:solidFill>
                <a:latin typeface="Century Gothic" panose="020B0502020202020204" pitchFamily="34" charset="0"/>
                <a:cs typeface="Times New Roman" panose="02020603050405020304" pitchFamily="18" charset="0"/>
              </a:rPr>
              <a:t>İzleme ve Değerlendirme </a:t>
            </a:r>
            <a:r>
              <a:rPr lang="tr-TR" sz="2400" b="1" dirty="0" smtClean="0">
                <a:solidFill>
                  <a:srgbClr val="C00000"/>
                </a:solidFill>
                <a:latin typeface="Century Gothic" panose="020B0502020202020204" pitchFamily="34" charset="0"/>
                <a:cs typeface="Times New Roman" panose="02020603050405020304" pitchFamily="18" charset="0"/>
              </a:rPr>
              <a:t>Sonucunda Yapılabilecek Öneriler</a:t>
            </a:r>
            <a:endParaRPr lang="tr-TR" sz="2400" b="1" dirty="0">
              <a:solidFill>
                <a:srgbClr val="C00000"/>
              </a:solidFill>
              <a:latin typeface="Century Gothic" panose="020B0502020202020204" pitchFamily="34" charset="0"/>
              <a:cs typeface="Times New Roman" panose="02020603050405020304" pitchFamily="18" charset="0"/>
            </a:endParaRPr>
          </a:p>
        </p:txBody>
      </p:sp>
      <p:sp>
        <p:nvSpPr>
          <p:cNvPr id="15" name="Rectangle 8">
            <a:extLst>
              <a:ext uri="{FF2B5EF4-FFF2-40B4-BE49-F238E27FC236}">
                <a16:creationId xmlns:a16="http://schemas.microsoft.com/office/drawing/2014/main" xmlns="" id="{9CC913BD-766E-B97F-6E5C-0CD8D7F6FE62}"/>
              </a:ext>
            </a:extLst>
          </p:cNvPr>
          <p:cNvSpPr/>
          <p:nvPr/>
        </p:nvSpPr>
        <p:spPr>
          <a:xfrm>
            <a:off x="232227" y="1489643"/>
            <a:ext cx="11840317" cy="1527621"/>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lnSpc>
                <a:spcPct val="150000"/>
              </a:lnSpc>
            </a:pPr>
            <a:r>
              <a:rPr lang="tr-TR" sz="2200" dirty="0">
                <a:solidFill>
                  <a:prstClr val="black"/>
                </a:solidFill>
                <a:latin typeface="Century Gothic" panose="020B0502020202020204" pitchFamily="34" charset="0"/>
              </a:rPr>
              <a:t>Tüm izleme alanlarında </a:t>
            </a:r>
            <a:r>
              <a:rPr lang="tr-TR" sz="2200" b="1" dirty="0">
                <a:solidFill>
                  <a:srgbClr val="00B050"/>
                </a:solidFill>
                <a:latin typeface="Century Gothic" panose="020B0502020202020204" pitchFamily="34" charset="0"/>
              </a:rPr>
              <a:t>“Yeterli” </a:t>
            </a:r>
            <a:r>
              <a:rPr lang="tr-TR" sz="2200" dirty="0">
                <a:solidFill>
                  <a:prstClr val="black"/>
                </a:solidFill>
                <a:latin typeface="Century Gothic" panose="020B0502020202020204" pitchFamily="34" charset="0"/>
              </a:rPr>
              <a:t>olduğu kanaatine ulaşılan öğretmenlerden </a:t>
            </a:r>
            <a:r>
              <a:rPr lang="tr-TR" sz="2200" b="1" dirty="0">
                <a:solidFill>
                  <a:srgbClr val="ED7D31"/>
                </a:solidFill>
                <a:latin typeface="Century Gothic" panose="020B0502020202020204" pitchFamily="34" charset="0"/>
              </a:rPr>
              <a:t>istekli olanlara</a:t>
            </a:r>
            <a:r>
              <a:rPr lang="tr-TR" sz="2200" dirty="0">
                <a:solidFill>
                  <a:prstClr val="black"/>
                </a:solidFill>
                <a:latin typeface="Century Gothic" panose="020B0502020202020204" pitchFamily="34" charset="0"/>
              </a:rPr>
              <a:t>, rehberlik görevinde bulunabileceğine kanaat getirilen izleme alanlarında </a:t>
            </a:r>
            <a:r>
              <a:rPr lang="tr-TR" sz="2200" b="1" dirty="0">
                <a:solidFill>
                  <a:schemeClr val="accent1"/>
                </a:solidFill>
                <a:latin typeface="Century Gothic" panose="020B0502020202020204" pitchFamily="34" charset="0"/>
              </a:rPr>
              <a:t>okul temelli mesleki </a:t>
            </a:r>
            <a:r>
              <a:rPr lang="tr-TR" sz="2200" b="1" dirty="0" smtClean="0">
                <a:solidFill>
                  <a:schemeClr val="accent1"/>
                </a:solidFill>
                <a:latin typeface="Century Gothic" panose="020B0502020202020204" pitchFamily="34" charset="0"/>
              </a:rPr>
              <a:t>gelişim (OTMG) </a:t>
            </a:r>
            <a:r>
              <a:rPr lang="tr-TR" sz="2200" dirty="0">
                <a:solidFill>
                  <a:prstClr val="black"/>
                </a:solidFill>
                <a:latin typeface="Century Gothic" panose="020B0502020202020204" pitchFamily="34" charset="0"/>
              </a:rPr>
              <a:t>çalışmalarında </a:t>
            </a:r>
            <a:r>
              <a:rPr lang="tr-TR" sz="2200" b="1" dirty="0">
                <a:solidFill>
                  <a:srgbClr val="00B050"/>
                </a:solidFill>
                <a:latin typeface="Century Gothic" panose="020B0502020202020204" pitchFamily="34" charset="0"/>
              </a:rPr>
              <a:t>rehberlik yapma görevi</a:t>
            </a:r>
            <a:r>
              <a:rPr lang="tr-TR" sz="2200" dirty="0">
                <a:solidFill>
                  <a:prstClr val="black"/>
                </a:solidFill>
                <a:latin typeface="Century Gothic" panose="020B0502020202020204" pitchFamily="34" charset="0"/>
              </a:rPr>
              <a:t> </a:t>
            </a:r>
            <a:r>
              <a:rPr lang="tr-TR" sz="2200" b="1" dirty="0">
                <a:solidFill>
                  <a:schemeClr val="accent2"/>
                </a:solidFill>
                <a:latin typeface="Century Gothic" panose="020B0502020202020204" pitchFamily="34" charset="0"/>
              </a:rPr>
              <a:t>verilebilir</a:t>
            </a:r>
            <a:r>
              <a:rPr lang="tr-TR" sz="2200" dirty="0">
                <a:solidFill>
                  <a:prstClr val="black"/>
                </a:solidFill>
                <a:latin typeface="Century Gothic" panose="020B0502020202020204" pitchFamily="34" charset="0"/>
              </a:rPr>
              <a:t>.</a:t>
            </a:r>
          </a:p>
        </p:txBody>
      </p:sp>
      <p:sp>
        <p:nvSpPr>
          <p:cNvPr id="16" name="Rectangle 8">
            <a:extLst>
              <a:ext uri="{FF2B5EF4-FFF2-40B4-BE49-F238E27FC236}">
                <a16:creationId xmlns:a16="http://schemas.microsoft.com/office/drawing/2014/main" xmlns="" id="{9CC913BD-766E-B97F-6E5C-0CD8D7F6FE62}"/>
              </a:ext>
            </a:extLst>
          </p:cNvPr>
          <p:cNvSpPr/>
          <p:nvPr/>
        </p:nvSpPr>
        <p:spPr>
          <a:xfrm>
            <a:off x="232227" y="3415875"/>
            <a:ext cx="11840317" cy="1204649"/>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lnSpc>
                <a:spcPct val="150000"/>
              </a:lnSpc>
            </a:pPr>
            <a:r>
              <a:rPr lang="tr-TR" sz="2200" b="1" dirty="0">
                <a:solidFill>
                  <a:srgbClr val="00B0F0"/>
                </a:solidFill>
                <a:latin typeface="Century Gothic" panose="020B0502020202020204" pitchFamily="34" charset="0"/>
              </a:rPr>
              <a:t>“Kabul edilebilir” </a:t>
            </a:r>
            <a:r>
              <a:rPr lang="tr-TR" sz="2200" dirty="0">
                <a:solidFill>
                  <a:prstClr val="black"/>
                </a:solidFill>
                <a:latin typeface="Century Gothic" panose="020B0502020202020204" pitchFamily="34" charset="0"/>
              </a:rPr>
              <a:t>olduğu kanaatine ulaşılan izleme alanlarında öğretmen hakkında </a:t>
            </a:r>
            <a:r>
              <a:rPr lang="tr-TR" sz="2200" b="1" dirty="0">
                <a:solidFill>
                  <a:schemeClr val="accent1"/>
                </a:solidFill>
                <a:latin typeface="Century Gothic" panose="020B0502020202020204" pitchFamily="34" charset="0"/>
              </a:rPr>
              <a:t>OTMG planı hazırlanır</a:t>
            </a:r>
            <a:r>
              <a:rPr lang="tr-TR" sz="2200" dirty="0">
                <a:solidFill>
                  <a:prstClr val="black"/>
                </a:solidFill>
                <a:latin typeface="Century Gothic" panose="020B0502020202020204" pitchFamily="34" charset="0"/>
              </a:rPr>
              <a:t>. Ayrıca öğretmen </a:t>
            </a:r>
            <a:r>
              <a:rPr lang="tr-TR" sz="2200" b="1" dirty="0">
                <a:solidFill>
                  <a:srgbClr val="FFC000"/>
                </a:solidFill>
                <a:latin typeface="Century Gothic" panose="020B0502020202020204" pitchFamily="34" charset="0"/>
              </a:rPr>
              <a:t>hizmet içi eğitim </a:t>
            </a:r>
            <a:r>
              <a:rPr lang="tr-TR" sz="2200" dirty="0">
                <a:solidFill>
                  <a:schemeClr val="tx1"/>
                </a:solidFill>
                <a:latin typeface="Century Gothic" panose="020B0502020202020204" pitchFamily="34" charset="0"/>
              </a:rPr>
              <a:t>programına</a:t>
            </a:r>
            <a:r>
              <a:rPr lang="tr-TR" sz="2200" b="1" dirty="0">
                <a:solidFill>
                  <a:srgbClr val="FFC000"/>
                </a:solidFill>
                <a:latin typeface="Century Gothic" panose="020B0502020202020204" pitchFamily="34" charset="0"/>
              </a:rPr>
              <a:t> </a:t>
            </a:r>
            <a:r>
              <a:rPr lang="tr-TR" sz="2200" dirty="0">
                <a:solidFill>
                  <a:prstClr val="black"/>
                </a:solidFill>
                <a:latin typeface="Century Gothic" panose="020B0502020202020204" pitchFamily="34" charset="0"/>
              </a:rPr>
              <a:t>da </a:t>
            </a:r>
            <a:r>
              <a:rPr lang="tr-TR" sz="2200" b="1" dirty="0">
                <a:solidFill>
                  <a:srgbClr val="FFC000"/>
                </a:solidFill>
                <a:latin typeface="Century Gothic" panose="020B0502020202020204" pitchFamily="34" charset="0"/>
              </a:rPr>
              <a:t>alınabilir</a:t>
            </a:r>
            <a:r>
              <a:rPr lang="tr-TR" sz="2200" dirty="0">
                <a:solidFill>
                  <a:prstClr val="black"/>
                </a:solidFill>
                <a:latin typeface="Century Gothic" panose="020B0502020202020204" pitchFamily="34" charset="0"/>
              </a:rPr>
              <a:t>.</a:t>
            </a:r>
          </a:p>
        </p:txBody>
      </p:sp>
      <p:sp>
        <p:nvSpPr>
          <p:cNvPr id="17" name="Rectangle 8">
            <a:extLst>
              <a:ext uri="{FF2B5EF4-FFF2-40B4-BE49-F238E27FC236}">
                <a16:creationId xmlns:a16="http://schemas.microsoft.com/office/drawing/2014/main" xmlns="" id="{9CC913BD-766E-B97F-6E5C-0CD8D7F6FE62}"/>
              </a:ext>
            </a:extLst>
          </p:cNvPr>
          <p:cNvSpPr/>
          <p:nvPr/>
        </p:nvSpPr>
        <p:spPr>
          <a:xfrm>
            <a:off x="232227" y="5082152"/>
            <a:ext cx="11840317" cy="1180426"/>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lnSpc>
                <a:spcPct val="150000"/>
              </a:lnSpc>
            </a:pPr>
            <a:r>
              <a:rPr lang="tr-TR" sz="2200" b="1" dirty="0">
                <a:solidFill>
                  <a:srgbClr val="FF0000"/>
                </a:solidFill>
                <a:latin typeface="Century Gothic" panose="020B0502020202020204" pitchFamily="34" charset="0"/>
              </a:rPr>
              <a:t>“Geliştirilmesi Gerek”</a:t>
            </a:r>
            <a:r>
              <a:rPr lang="tr-TR" sz="2200" dirty="0">
                <a:solidFill>
                  <a:prstClr val="black"/>
                </a:solidFill>
                <a:latin typeface="Century Gothic" panose="020B0502020202020204" pitchFamily="34" charset="0"/>
              </a:rPr>
              <a:t> olduğu kanaatine ulaşılan izleme alanlarında öğretmen hakkında </a:t>
            </a:r>
            <a:r>
              <a:rPr lang="tr-TR" sz="2200" b="1" dirty="0">
                <a:solidFill>
                  <a:srgbClr val="4472C4"/>
                </a:solidFill>
                <a:latin typeface="Century Gothic" panose="020B0502020202020204" pitchFamily="34" charset="0"/>
              </a:rPr>
              <a:t>OTMG planı </a:t>
            </a:r>
            <a:r>
              <a:rPr lang="tr-TR" sz="2200" b="1" dirty="0">
                <a:solidFill>
                  <a:schemeClr val="accent1"/>
                </a:solidFill>
                <a:latin typeface="Century Gothic" panose="020B0502020202020204" pitchFamily="34" charset="0"/>
              </a:rPr>
              <a:t>hazırlanır</a:t>
            </a:r>
            <a:r>
              <a:rPr lang="tr-TR" sz="2200" dirty="0">
                <a:solidFill>
                  <a:prstClr val="black"/>
                </a:solidFill>
                <a:latin typeface="Century Gothic" panose="020B0502020202020204" pitchFamily="34" charset="0"/>
              </a:rPr>
              <a:t>. Ayrıca </a:t>
            </a:r>
            <a:r>
              <a:rPr lang="tr-TR" sz="2200" dirty="0">
                <a:solidFill>
                  <a:schemeClr val="tx1"/>
                </a:solidFill>
                <a:latin typeface="Century Gothic" panose="020B0502020202020204" pitchFamily="34" charset="0"/>
              </a:rPr>
              <a:t>öğretmen</a:t>
            </a:r>
            <a:r>
              <a:rPr lang="tr-TR" sz="2200" b="1" dirty="0">
                <a:solidFill>
                  <a:srgbClr val="FFC000"/>
                </a:solidFill>
                <a:latin typeface="Century Gothic" panose="020B0502020202020204" pitchFamily="34" charset="0"/>
              </a:rPr>
              <a:t> hizmet içi eğitim</a:t>
            </a:r>
            <a:r>
              <a:rPr lang="tr-TR" sz="2200" dirty="0">
                <a:solidFill>
                  <a:prstClr val="black"/>
                </a:solidFill>
                <a:latin typeface="Century Gothic" panose="020B0502020202020204" pitchFamily="34" charset="0"/>
              </a:rPr>
              <a:t> programına </a:t>
            </a:r>
            <a:r>
              <a:rPr lang="tr-TR" sz="2200" b="1" dirty="0">
                <a:solidFill>
                  <a:srgbClr val="FFC000"/>
                </a:solidFill>
                <a:latin typeface="Century Gothic" panose="020B0502020202020204" pitchFamily="34" charset="0"/>
              </a:rPr>
              <a:t>alınır</a:t>
            </a:r>
            <a:r>
              <a:rPr lang="tr-TR" sz="2200" dirty="0">
                <a:solidFill>
                  <a:prstClr val="black"/>
                </a:solidFill>
                <a:latin typeface="Century Gothic" panose="020B0502020202020204" pitchFamily="34" charset="0"/>
              </a:rPr>
              <a:t>.</a:t>
            </a:r>
          </a:p>
        </p:txBody>
      </p:sp>
    </p:spTree>
    <p:extLst>
      <p:ext uri="{BB962C8B-B14F-4D97-AF65-F5344CB8AC3E}">
        <p14:creationId xmlns:p14="http://schemas.microsoft.com/office/powerpoint/2010/main" xmlns="" val="2785783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33</a:t>
            </a:fld>
            <a:endParaRPr lang="fr-FR"/>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9" name="Metin kutusu 18"/>
          <p:cNvSpPr txBox="1"/>
          <p:nvPr/>
        </p:nvSpPr>
        <p:spPr>
          <a:xfrm>
            <a:off x="2252599" y="937172"/>
            <a:ext cx="6705600" cy="461665"/>
          </a:xfrm>
          <a:prstGeom prst="rect">
            <a:avLst/>
          </a:prstGeom>
          <a:noFill/>
        </p:spPr>
        <p:txBody>
          <a:bodyPr wrap="square" rtlCol="0">
            <a:spAutoFit/>
          </a:bodyPr>
          <a:lstStyle/>
          <a:p>
            <a:pPr algn="ctr"/>
            <a:r>
              <a:rPr lang="tr-TR" sz="2400" b="1" dirty="0" smtClean="0">
                <a:solidFill>
                  <a:srgbClr val="C00000"/>
                </a:solidFill>
                <a:latin typeface="Century Gothic" panose="020B0502020202020204" pitchFamily="34" charset="0"/>
              </a:rPr>
              <a:t>İzleme ve Değerlendirmede Temel İlkeler-1</a:t>
            </a:r>
            <a:endParaRPr lang="tr-TR" sz="2400" dirty="0"/>
          </a:p>
        </p:txBody>
      </p:sp>
      <p:sp>
        <p:nvSpPr>
          <p:cNvPr id="20" name="Metin kutusu 19"/>
          <p:cNvSpPr txBox="1"/>
          <p:nvPr/>
        </p:nvSpPr>
        <p:spPr>
          <a:xfrm>
            <a:off x="232227" y="1652167"/>
            <a:ext cx="11712727" cy="1015663"/>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342900" indent="-342900" algn="just">
              <a:lnSpc>
                <a:spcPct val="150000"/>
              </a:lnSpc>
              <a:spcBef>
                <a:spcPct val="20000"/>
              </a:spcBef>
              <a:buClr>
                <a:srgbClr val="0BD0D9"/>
              </a:buClr>
              <a:buSzPct val="95000"/>
              <a:buFont typeface="Wingdings" panose="05000000000000000000" pitchFamily="2" charset="2"/>
              <a:buChar char="§"/>
            </a:pPr>
            <a:r>
              <a:rPr lang="tr-TR" sz="2000" dirty="0">
                <a:latin typeface="Century Gothic" panose="020B0502020202020204" pitchFamily="34" charset="0"/>
              </a:rPr>
              <a:t>Öğretmenin sınıf içi etkinlikleri </a:t>
            </a:r>
            <a:r>
              <a:rPr lang="tr-TR" sz="2000" dirty="0" smtClean="0">
                <a:latin typeface="Century Gothic" panose="020B0502020202020204" pitchFamily="34" charset="0"/>
              </a:rPr>
              <a:t>ve </a:t>
            </a:r>
            <a:r>
              <a:rPr lang="tr-TR" sz="2000" dirty="0">
                <a:latin typeface="Century Gothic" panose="020B0502020202020204" pitchFamily="34" charset="0"/>
              </a:rPr>
              <a:t>öğretim faaliyetlerinin izlenmesi, değerlendirilmesi ve geliştirilmesi çalışmalarının </a:t>
            </a:r>
            <a:r>
              <a:rPr lang="tr-TR" sz="2000" b="1" dirty="0">
                <a:solidFill>
                  <a:schemeClr val="accent2"/>
                </a:solidFill>
                <a:latin typeface="Century Gothic" panose="020B0502020202020204" pitchFamily="34" charset="0"/>
              </a:rPr>
              <a:t>öğretmenin </a:t>
            </a:r>
            <a:r>
              <a:rPr lang="tr-TR" sz="2000" b="1" dirty="0" smtClean="0">
                <a:solidFill>
                  <a:schemeClr val="accent2"/>
                </a:solidFill>
                <a:latin typeface="Century Gothic" panose="020B0502020202020204" pitchFamily="34" charset="0"/>
              </a:rPr>
              <a:t>atama alanındaki derste </a:t>
            </a:r>
            <a:r>
              <a:rPr lang="tr-TR" sz="2000" dirty="0">
                <a:latin typeface="Century Gothic" panose="020B0502020202020204" pitchFamily="34" charset="0"/>
              </a:rPr>
              <a:t>yapılması esastır</a:t>
            </a:r>
            <a:r>
              <a:rPr lang="tr-TR" sz="2000" dirty="0" smtClean="0">
                <a:latin typeface="Century Gothic" panose="020B0502020202020204" pitchFamily="34" charset="0"/>
              </a:rPr>
              <a:t>.</a:t>
            </a:r>
          </a:p>
        </p:txBody>
      </p:sp>
      <p:sp>
        <p:nvSpPr>
          <p:cNvPr id="15" name="Metin kutusu 14"/>
          <p:cNvSpPr txBox="1"/>
          <p:nvPr/>
        </p:nvSpPr>
        <p:spPr>
          <a:xfrm>
            <a:off x="232228" y="2885853"/>
            <a:ext cx="11712726" cy="1477328"/>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342900" indent="-342900" algn="just">
              <a:lnSpc>
                <a:spcPct val="150000"/>
              </a:lnSpc>
              <a:spcBef>
                <a:spcPct val="20000"/>
              </a:spcBef>
              <a:buClr>
                <a:srgbClr val="0BD0D9"/>
              </a:buClr>
              <a:buSzPct val="95000"/>
              <a:buFont typeface="Wingdings" panose="05000000000000000000" pitchFamily="2" charset="2"/>
              <a:buChar char="§"/>
            </a:pPr>
            <a:r>
              <a:rPr lang="tr-TR" sz="2000" dirty="0" smtClean="0">
                <a:latin typeface="Century Gothic" panose="020B0502020202020204" pitchFamily="34" charset="0"/>
              </a:rPr>
              <a:t>İç </a:t>
            </a:r>
            <a:r>
              <a:rPr lang="tr-TR" sz="2000" dirty="0">
                <a:latin typeface="Century Gothic" panose="020B0502020202020204" pitchFamily="34" charset="0"/>
              </a:rPr>
              <a:t>ve dış değerlendiriciler tarafından </a:t>
            </a:r>
            <a:r>
              <a:rPr lang="tr-TR" sz="2000" dirty="0" smtClean="0">
                <a:latin typeface="Century Gothic" panose="020B0502020202020204" pitchFamily="34" charset="0"/>
              </a:rPr>
              <a:t>izleme ve değerlendirme çalışmaları </a:t>
            </a:r>
            <a:r>
              <a:rPr lang="tr-TR" sz="2000" dirty="0">
                <a:latin typeface="Century Gothic" panose="020B0502020202020204" pitchFamily="34" charset="0"/>
              </a:rPr>
              <a:t>öncesinde; </a:t>
            </a:r>
            <a:r>
              <a:rPr lang="tr-TR" sz="2000" b="1" dirty="0">
                <a:solidFill>
                  <a:srgbClr val="00B0F0"/>
                </a:solidFill>
                <a:latin typeface="Century Gothic" panose="020B0502020202020204" pitchFamily="34" charset="0"/>
              </a:rPr>
              <a:t>öğretmen/öğretmenlerle </a:t>
            </a:r>
            <a:r>
              <a:rPr lang="tr-TR" sz="2000" b="1" dirty="0" smtClean="0">
                <a:solidFill>
                  <a:srgbClr val="00B0F0"/>
                </a:solidFill>
                <a:latin typeface="Century Gothic" panose="020B0502020202020204" pitchFamily="34" charset="0"/>
              </a:rPr>
              <a:t>bilgilendirme </a:t>
            </a:r>
            <a:r>
              <a:rPr lang="tr-TR" sz="2000" b="1" dirty="0">
                <a:solidFill>
                  <a:srgbClr val="00B0F0"/>
                </a:solidFill>
                <a:latin typeface="Century Gothic" panose="020B0502020202020204" pitchFamily="34" charset="0"/>
              </a:rPr>
              <a:t>toplantısı düzenlenir,</a:t>
            </a:r>
            <a:r>
              <a:rPr lang="tr-TR" sz="2000" dirty="0">
                <a:latin typeface="Century Gothic" panose="020B0502020202020204" pitchFamily="34" charset="0"/>
              </a:rPr>
              <a:t> yapılacak çalışmalar hakkında öğretmen/öğretmenlere </a:t>
            </a:r>
            <a:r>
              <a:rPr lang="tr-TR" sz="2000" dirty="0" smtClean="0">
                <a:latin typeface="Century Gothic" panose="020B0502020202020204" pitchFamily="34" charset="0"/>
              </a:rPr>
              <a:t>bilgi </a:t>
            </a:r>
            <a:r>
              <a:rPr lang="tr-TR" sz="2000" dirty="0">
                <a:latin typeface="Century Gothic" panose="020B0502020202020204" pitchFamily="34" charset="0"/>
              </a:rPr>
              <a:t>verilir ve açıklamalar yapılır. </a:t>
            </a:r>
          </a:p>
        </p:txBody>
      </p:sp>
      <p:sp>
        <p:nvSpPr>
          <p:cNvPr id="21" name="Metin kutusu 20"/>
          <p:cNvSpPr txBox="1"/>
          <p:nvPr/>
        </p:nvSpPr>
        <p:spPr>
          <a:xfrm>
            <a:off x="232227" y="4797332"/>
            <a:ext cx="11712726" cy="1015663"/>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342900" indent="-342900" algn="just">
              <a:lnSpc>
                <a:spcPct val="150000"/>
              </a:lnSpc>
              <a:spcBef>
                <a:spcPct val="20000"/>
              </a:spcBef>
              <a:buClr>
                <a:srgbClr val="0BD0D9"/>
              </a:buClr>
              <a:buSzPct val="95000"/>
              <a:buFont typeface="Wingdings" panose="05000000000000000000" pitchFamily="2" charset="2"/>
              <a:buChar char="§"/>
            </a:pPr>
            <a:r>
              <a:rPr lang="tr-TR" sz="2000" dirty="0" smtClean="0">
                <a:latin typeface="Century Gothic" panose="020B0502020202020204" pitchFamily="34" charset="0"/>
              </a:rPr>
              <a:t>İzleme </a:t>
            </a:r>
            <a:r>
              <a:rPr lang="tr-TR" sz="2000" dirty="0">
                <a:latin typeface="Century Gothic" panose="020B0502020202020204" pitchFamily="34" charset="0"/>
              </a:rPr>
              <a:t>ve değerlendirmenin </a:t>
            </a:r>
            <a:r>
              <a:rPr lang="tr-TR" sz="2000" b="1" dirty="0">
                <a:solidFill>
                  <a:srgbClr val="00B050"/>
                </a:solidFill>
                <a:latin typeface="Century Gothic" panose="020B0502020202020204" pitchFamily="34" charset="0"/>
              </a:rPr>
              <a:t>bir ders saati içerisinde </a:t>
            </a:r>
            <a:r>
              <a:rPr lang="tr-TR" sz="2000" dirty="0">
                <a:latin typeface="Century Gothic" panose="020B0502020202020204" pitchFamily="34" charset="0"/>
              </a:rPr>
              <a:t>yapılması esastır. </a:t>
            </a:r>
            <a:r>
              <a:rPr lang="tr-TR" sz="2000" dirty="0" smtClean="0">
                <a:latin typeface="Century Gothic" panose="020B0502020202020204" pitchFamily="34" charset="0"/>
              </a:rPr>
              <a:t>Değerlendiriciler</a:t>
            </a:r>
            <a:r>
              <a:rPr lang="tr-TR" sz="2000" dirty="0">
                <a:latin typeface="Century Gothic" panose="020B0502020202020204" pitchFamily="34" charset="0"/>
              </a:rPr>
              <a:t>, ders başlarken </a:t>
            </a:r>
            <a:r>
              <a:rPr lang="tr-TR" sz="2000" b="1" dirty="0">
                <a:solidFill>
                  <a:srgbClr val="00B050"/>
                </a:solidFill>
                <a:latin typeface="Century Gothic" panose="020B0502020202020204" pitchFamily="34" charset="0"/>
              </a:rPr>
              <a:t>öğretmenle birlikte sınıfa girer </a:t>
            </a:r>
            <a:r>
              <a:rPr lang="tr-TR" sz="2000" dirty="0">
                <a:latin typeface="Century Gothic" panose="020B0502020202020204" pitchFamily="34" charset="0"/>
              </a:rPr>
              <a:t>ve ders bitiminde </a:t>
            </a:r>
            <a:r>
              <a:rPr lang="tr-TR" sz="2000" b="1" dirty="0">
                <a:solidFill>
                  <a:srgbClr val="00B050"/>
                </a:solidFill>
                <a:latin typeface="Century Gothic" panose="020B0502020202020204" pitchFamily="34" charset="0"/>
              </a:rPr>
              <a:t>öğretmenle </a:t>
            </a:r>
            <a:r>
              <a:rPr lang="tr-TR" sz="2000" b="1" dirty="0" smtClean="0">
                <a:solidFill>
                  <a:srgbClr val="00B050"/>
                </a:solidFill>
                <a:latin typeface="Century Gothic" panose="020B0502020202020204" pitchFamily="34" charset="0"/>
              </a:rPr>
              <a:t>birlikte </a:t>
            </a:r>
            <a:r>
              <a:rPr lang="tr-TR" sz="2000" b="1" dirty="0">
                <a:solidFill>
                  <a:srgbClr val="00B050"/>
                </a:solidFill>
                <a:latin typeface="Century Gothic" panose="020B0502020202020204" pitchFamily="34" charset="0"/>
              </a:rPr>
              <a:t>sınıftan ayrılır</a:t>
            </a:r>
            <a:r>
              <a:rPr lang="tr-TR" sz="2000" dirty="0">
                <a:latin typeface="Century Gothic" panose="020B0502020202020204" pitchFamily="34" charset="0"/>
              </a:rPr>
              <a:t>. </a:t>
            </a:r>
          </a:p>
        </p:txBody>
      </p:sp>
      <p:pic>
        <p:nvPicPr>
          <p:cNvPr id="17" name="Picture 3" descr="C:\Users\Oguz DEMIRBOGAN06\Desktop\muhakkik seminer\TKB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26905" y="75091"/>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266213" y="357738"/>
            <a:ext cx="2760692" cy="338554"/>
          </a:xfrm>
          <a:prstGeom prst="rect">
            <a:avLst/>
          </a:prstGeom>
        </p:spPr>
        <p:txBody>
          <a:bodyPr wrap="none">
            <a:spAutoFit/>
          </a:bodyPr>
          <a:lstStyle/>
          <a:p>
            <a:pPr algn="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2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4188813"/>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34</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9" name="Metin kutusu 18"/>
          <p:cNvSpPr txBox="1"/>
          <p:nvPr/>
        </p:nvSpPr>
        <p:spPr>
          <a:xfrm>
            <a:off x="2252599" y="937172"/>
            <a:ext cx="6705600" cy="461665"/>
          </a:xfrm>
          <a:prstGeom prst="rect">
            <a:avLst/>
          </a:prstGeom>
          <a:noFill/>
        </p:spPr>
        <p:txBody>
          <a:bodyPr wrap="square" rtlCol="0">
            <a:spAutoFit/>
          </a:bodyPr>
          <a:lstStyle/>
          <a:p>
            <a:pPr algn="ctr"/>
            <a:r>
              <a:rPr lang="tr-TR" sz="2400" b="1" dirty="0" smtClean="0">
                <a:solidFill>
                  <a:srgbClr val="C00000"/>
                </a:solidFill>
                <a:latin typeface="Century Gothic" panose="020B0502020202020204" pitchFamily="34" charset="0"/>
              </a:rPr>
              <a:t>İzleme ve Değerlendirmede Temel İlkeler-2</a:t>
            </a:r>
            <a:endParaRPr lang="tr-TR" sz="2400" dirty="0"/>
          </a:p>
        </p:txBody>
      </p:sp>
      <p:pic>
        <p:nvPicPr>
          <p:cNvPr id="17" name="Picture 3" descr="C:\Users\Oguz DEMIRBOGAN06\Desktop\muhakkik seminer\TKB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26905" y="75091"/>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266213" y="357738"/>
            <a:ext cx="2760692" cy="338554"/>
          </a:xfrm>
          <a:prstGeom prst="rect">
            <a:avLst/>
          </a:prstGeom>
        </p:spPr>
        <p:txBody>
          <a:bodyPr wrap="none">
            <a:spAutoFit/>
          </a:bodyPr>
          <a:lstStyle/>
          <a:p>
            <a:pPr algn="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2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Metin kutusu 12"/>
          <p:cNvSpPr txBox="1"/>
          <p:nvPr/>
        </p:nvSpPr>
        <p:spPr>
          <a:xfrm>
            <a:off x="351010" y="1553921"/>
            <a:ext cx="11593943" cy="1551450"/>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342900" indent="-342900" algn="just">
              <a:lnSpc>
                <a:spcPct val="150000"/>
              </a:lnSpc>
              <a:spcBef>
                <a:spcPct val="20000"/>
              </a:spcBef>
              <a:buClr>
                <a:srgbClr val="0BD0D9"/>
              </a:buClr>
              <a:buSzPct val="95000"/>
              <a:buFont typeface="Wingdings" panose="05000000000000000000" pitchFamily="2" charset="2"/>
              <a:buChar char="§"/>
            </a:pPr>
            <a:r>
              <a:rPr lang="tr-TR" sz="2200" dirty="0" smtClean="0">
                <a:latin typeface="Century Gothic" panose="020B0502020202020204" pitchFamily="34" charset="0"/>
              </a:rPr>
              <a:t>İç </a:t>
            </a:r>
            <a:r>
              <a:rPr lang="tr-TR" sz="2200" dirty="0">
                <a:latin typeface="Century Gothic" panose="020B0502020202020204" pitchFamily="34" charset="0"/>
              </a:rPr>
              <a:t>ve dış değerlendiriciler dersi izledikten sonra </a:t>
            </a:r>
            <a:r>
              <a:rPr lang="tr-TR" sz="2200" b="1" dirty="0">
                <a:solidFill>
                  <a:srgbClr val="FF0000"/>
                </a:solidFill>
                <a:latin typeface="Century Gothic" panose="020B0502020202020204" pitchFamily="34" charset="0"/>
              </a:rPr>
              <a:t>dersi izlenen öğretmenle bir araya </a:t>
            </a:r>
            <a:r>
              <a:rPr lang="tr-TR" sz="2200" b="1" dirty="0" smtClean="0">
                <a:solidFill>
                  <a:srgbClr val="FF0000"/>
                </a:solidFill>
                <a:latin typeface="Century Gothic" panose="020B0502020202020204" pitchFamily="34" charset="0"/>
              </a:rPr>
              <a:t>gelir</a:t>
            </a:r>
            <a:r>
              <a:rPr lang="tr-TR" sz="2200" dirty="0">
                <a:latin typeface="Century Gothic" panose="020B0502020202020204" pitchFamily="34" charset="0"/>
              </a:rPr>
              <a:t>. Yapılan izleme sonucu ulaşılan kanaatlere ilişkin değerlendirmelerde bulunulur, </a:t>
            </a:r>
            <a:r>
              <a:rPr lang="tr-TR" sz="2200" dirty="0" smtClean="0">
                <a:latin typeface="Century Gothic" panose="020B0502020202020204" pitchFamily="34" charset="0"/>
              </a:rPr>
              <a:t>öğretmene </a:t>
            </a:r>
            <a:r>
              <a:rPr lang="tr-TR" sz="2200" dirty="0">
                <a:latin typeface="Century Gothic" panose="020B0502020202020204" pitchFamily="34" charset="0"/>
              </a:rPr>
              <a:t>gerekli açıklamalar yapılır</a:t>
            </a:r>
            <a:r>
              <a:rPr lang="tr-TR" sz="2200" dirty="0" smtClean="0">
                <a:latin typeface="Century Gothic" panose="020B0502020202020204" pitchFamily="34" charset="0"/>
              </a:rPr>
              <a:t>.</a:t>
            </a:r>
          </a:p>
        </p:txBody>
      </p:sp>
      <p:sp>
        <p:nvSpPr>
          <p:cNvPr id="14" name="Metin kutusu 13"/>
          <p:cNvSpPr txBox="1"/>
          <p:nvPr/>
        </p:nvSpPr>
        <p:spPr>
          <a:xfrm>
            <a:off x="351010" y="3487993"/>
            <a:ext cx="11593943" cy="1043427"/>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342900" lvl="0" indent="-342900" algn="just">
              <a:lnSpc>
                <a:spcPct val="150000"/>
              </a:lnSpc>
              <a:spcBef>
                <a:spcPct val="20000"/>
              </a:spcBef>
              <a:buClr>
                <a:srgbClr val="0BD0D9"/>
              </a:buClr>
              <a:buSzPct val="95000"/>
              <a:buFont typeface="Wingdings" panose="05000000000000000000" pitchFamily="2" charset="2"/>
              <a:buChar char="§"/>
            </a:pPr>
            <a:r>
              <a:rPr lang="tr-TR" sz="2200" dirty="0">
                <a:solidFill>
                  <a:prstClr val="black"/>
                </a:solidFill>
                <a:latin typeface="Century Gothic" panose="020B0502020202020204" pitchFamily="34" charset="0"/>
              </a:rPr>
              <a:t>Öğretmenin mesleki gelişim ihtiyacının giderilmesine yönelik okul temelli mesleki gelişim planının hazırlanması, uygulanması ve takibinden </a:t>
            </a:r>
            <a:r>
              <a:rPr lang="tr-TR" sz="2200" b="1" dirty="0">
                <a:solidFill>
                  <a:srgbClr val="FF0000"/>
                </a:solidFill>
                <a:latin typeface="Century Gothic" panose="020B0502020202020204" pitchFamily="34" charset="0"/>
              </a:rPr>
              <a:t>okul müdürü </a:t>
            </a:r>
            <a:r>
              <a:rPr lang="tr-TR" sz="2200" dirty="0">
                <a:solidFill>
                  <a:prstClr val="black"/>
                </a:solidFill>
                <a:latin typeface="Century Gothic" panose="020B0502020202020204" pitchFamily="34" charset="0"/>
              </a:rPr>
              <a:t>sorumludur. </a:t>
            </a:r>
          </a:p>
        </p:txBody>
      </p:sp>
      <p:sp>
        <p:nvSpPr>
          <p:cNvPr id="16" name="Metin kutusu 15"/>
          <p:cNvSpPr txBox="1"/>
          <p:nvPr/>
        </p:nvSpPr>
        <p:spPr>
          <a:xfrm>
            <a:off x="351010" y="4950231"/>
            <a:ext cx="11593943" cy="1107996"/>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342900" lvl="0" indent="-342900" algn="just">
              <a:lnSpc>
                <a:spcPct val="150000"/>
              </a:lnSpc>
              <a:spcBef>
                <a:spcPct val="20000"/>
              </a:spcBef>
              <a:buClr>
                <a:srgbClr val="0BD0D9"/>
              </a:buClr>
              <a:buSzPct val="95000"/>
              <a:buFont typeface="Wingdings" panose="05000000000000000000" pitchFamily="2" charset="2"/>
              <a:buChar char="§"/>
            </a:pPr>
            <a:r>
              <a:rPr lang="tr-TR" sz="2200" dirty="0">
                <a:solidFill>
                  <a:prstClr val="black"/>
                </a:solidFill>
                <a:latin typeface="Century Gothic" panose="020B0502020202020204" pitchFamily="34" charset="0"/>
              </a:rPr>
              <a:t>Öğretmenlerin mesleki gelişim ihtiyacının giderilmesine yönelik hizmet içi eğitimler </a:t>
            </a:r>
            <a:r>
              <a:rPr lang="tr-TR" sz="2200" b="1" dirty="0" smtClean="0">
                <a:solidFill>
                  <a:srgbClr val="00B050"/>
                </a:solidFill>
                <a:latin typeface="Century Gothic" panose="020B0502020202020204" pitchFamily="34" charset="0"/>
              </a:rPr>
              <a:t>Millî </a:t>
            </a:r>
            <a:r>
              <a:rPr lang="tr-TR" sz="2200" b="1" dirty="0">
                <a:solidFill>
                  <a:srgbClr val="00B050"/>
                </a:solidFill>
                <a:latin typeface="Century Gothic" panose="020B0502020202020204" pitchFamily="34" charset="0"/>
              </a:rPr>
              <a:t>Eğitim Akademisi </a:t>
            </a:r>
            <a:r>
              <a:rPr lang="tr-TR" sz="2200" dirty="0">
                <a:solidFill>
                  <a:prstClr val="black"/>
                </a:solidFill>
                <a:latin typeface="Century Gothic" panose="020B0502020202020204" pitchFamily="34" charset="0"/>
              </a:rPr>
              <a:t>veya </a:t>
            </a:r>
            <a:r>
              <a:rPr lang="tr-TR" sz="2200" b="1" dirty="0">
                <a:solidFill>
                  <a:srgbClr val="00B050"/>
                </a:solidFill>
                <a:latin typeface="Century Gothic" panose="020B0502020202020204" pitchFamily="34" charset="0"/>
              </a:rPr>
              <a:t>valilikler</a:t>
            </a:r>
            <a:r>
              <a:rPr lang="tr-TR" sz="2200" dirty="0">
                <a:solidFill>
                  <a:prstClr val="black"/>
                </a:solidFill>
                <a:latin typeface="Century Gothic" panose="020B0502020202020204" pitchFamily="34" charset="0"/>
              </a:rPr>
              <a:t> tarafından düzenlenir. </a:t>
            </a:r>
          </a:p>
        </p:txBody>
      </p:sp>
    </p:spTree>
    <p:extLst>
      <p:ext uri="{BB962C8B-B14F-4D97-AF65-F5344CB8AC3E}">
        <p14:creationId xmlns:p14="http://schemas.microsoft.com/office/powerpoint/2010/main" xmlns="" val="774848410"/>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35</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9" name="Metin kutusu 18"/>
          <p:cNvSpPr txBox="1"/>
          <p:nvPr/>
        </p:nvSpPr>
        <p:spPr>
          <a:xfrm>
            <a:off x="2241447" y="759647"/>
            <a:ext cx="6705600" cy="461665"/>
          </a:xfrm>
          <a:prstGeom prst="rect">
            <a:avLst/>
          </a:prstGeom>
          <a:noFill/>
        </p:spPr>
        <p:txBody>
          <a:bodyPr wrap="square" rtlCol="0">
            <a:spAutoFit/>
          </a:bodyPr>
          <a:lstStyle/>
          <a:p>
            <a:pPr algn="ctr"/>
            <a:r>
              <a:rPr lang="tr-TR" sz="2400" b="1" dirty="0" smtClean="0">
                <a:solidFill>
                  <a:srgbClr val="C00000"/>
                </a:solidFill>
                <a:latin typeface="Century Gothic" panose="020B0502020202020204" pitchFamily="34" charset="0"/>
              </a:rPr>
              <a:t>İzleme ve Değerlendirmede Temel İlkeler-3</a:t>
            </a:r>
            <a:endParaRPr lang="tr-TR" sz="2400" dirty="0"/>
          </a:p>
        </p:txBody>
      </p:sp>
      <p:pic>
        <p:nvPicPr>
          <p:cNvPr id="17" name="Picture 3" descr="C:\Users\Oguz DEMIRBOGAN06\Desktop\muhakkik seminer\TKB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26905" y="75091"/>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266213" y="357738"/>
            <a:ext cx="2760692" cy="338554"/>
          </a:xfrm>
          <a:prstGeom prst="rect">
            <a:avLst/>
          </a:prstGeom>
        </p:spPr>
        <p:txBody>
          <a:bodyPr wrap="none">
            <a:spAutoFit/>
          </a:bodyPr>
          <a:lstStyle/>
          <a:p>
            <a:pPr algn="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2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Metin kutusu 12"/>
          <p:cNvSpPr txBox="1"/>
          <p:nvPr/>
        </p:nvSpPr>
        <p:spPr>
          <a:xfrm>
            <a:off x="351010" y="1287998"/>
            <a:ext cx="11593943" cy="1615827"/>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342900" lvl="0" indent="-342900" algn="just">
              <a:lnSpc>
                <a:spcPct val="150000"/>
              </a:lnSpc>
              <a:spcBef>
                <a:spcPct val="20000"/>
              </a:spcBef>
              <a:buClr>
                <a:srgbClr val="0BD0D9"/>
              </a:buClr>
              <a:buSzPct val="95000"/>
              <a:buFont typeface="Wingdings" panose="05000000000000000000" pitchFamily="2" charset="2"/>
              <a:buChar char="§"/>
            </a:pPr>
            <a:r>
              <a:rPr lang="tr-TR" sz="2200" dirty="0">
                <a:solidFill>
                  <a:prstClr val="black"/>
                </a:solidFill>
                <a:latin typeface="Century Gothic" panose="020B0502020202020204" pitchFamily="34" charset="0"/>
              </a:rPr>
              <a:t>İç ve dış değerlendirme, bu Yönerge ekinde yer alan </a:t>
            </a:r>
            <a:r>
              <a:rPr lang="tr-TR" sz="2200" b="1" dirty="0">
                <a:solidFill>
                  <a:srgbClr val="00B050"/>
                </a:solidFill>
                <a:latin typeface="Century Gothic" panose="020B0502020202020204" pitchFamily="34" charset="0"/>
              </a:rPr>
              <a:t>EK-1</a:t>
            </a:r>
            <a:r>
              <a:rPr lang="tr-TR" sz="2200" dirty="0">
                <a:solidFill>
                  <a:prstClr val="black"/>
                </a:solidFill>
                <a:latin typeface="Century Gothic" panose="020B0502020202020204" pitchFamily="34" charset="0"/>
              </a:rPr>
              <a:t> “</a:t>
            </a:r>
            <a:r>
              <a:rPr lang="tr-TR" sz="2200" b="1" dirty="0">
                <a:solidFill>
                  <a:srgbClr val="00B050"/>
                </a:solidFill>
                <a:latin typeface="Century Gothic" panose="020B0502020202020204" pitchFamily="34" charset="0"/>
              </a:rPr>
              <a:t>İzleme ve Değerlendirme </a:t>
            </a:r>
            <a:r>
              <a:rPr lang="tr-TR" sz="2200" b="1" dirty="0" err="1">
                <a:solidFill>
                  <a:srgbClr val="00B050"/>
                </a:solidFill>
                <a:latin typeface="Century Gothic" panose="020B0502020202020204" pitchFamily="34" charset="0"/>
              </a:rPr>
              <a:t>Formu</a:t>
            </a:r>
            <a:r>
              <a:rPr lang="tr-TR" sz="2200" dirty="0" err="1">
                <a:solidFill>
                  <a:prstClr val="black"/>
                </a:solidFill>
                <a:latin typeface="Century Gothic" panose="020B0502020202020204" pitchFamily="34" charset="0"/>
              </a:rPr>
              <a:t>”ndaki</a:t>
            </a:r>
            <a:r>
              <a:rPr lang="tr-TR" sz="2200" dirty="0">
                <a:solidFill>
                  <a:prstClr val="black"/>
                </a:solidFill>
                <a:latin typeface="Century Gothic" panose="020B0502020202020204" pitchFamily="34" charset="0"/>
              </a:rPr>
              <a:t> </a:t>
            </a:r>
            <a:r>
              <a:rPr lang="tr-TR" sz="2200" b="1" dirty="0">
                <a:solidFill>
                  <a:schemeClr val="accent2"/>
                </a:solidFill>
                <a:latin typeface="Century Gothic" panose="020B0502020202020204" pitchFamily="34" charset="0"/>
              </a:rPr>
              <a:t>izleme alanlarına </a:t>
            </a:r>
            <a:r>
              <a:rPr lang="tr-TR" sz="2200" dirty="0">
                <a:solidFill>
                  <a:prstClr val="black"/>
                </a:solidFill>
                <a:latin typeface="Century Gothic" panose="020B0502020202020204" pitchFamily="34" charset="0"/>
              </a:rPr>
              <a:t>bağlı </a:t>
            </a:r>
            <a:r>
              <a:rPr lang="tr-TR" sz="2200" b="1" dirty="0">
                <a:solidFill>
                  <a:schemeClr val="accent2"/>
                </a:solidFill>
                <a:latin typeface="Century Gothic" panose="020B0502020202020204" pitchFamily="34" charset="0"/>
              </a:rPr>
              <a:t>standartlar</a:t>
            </a:r>
            <a:r>
              <a:rPr lang="tr-TR" sz="2200" dirty="0">
                <a:solidFill>
                  <a:prstClr val="black"/>
                </a:solidFill>
                <a:latin typeface="Century Gothic" panose="020B0502020202020204" pitchFamily="34" charset="0"/>
              </a:rPr>
              <a:t> ve </a:t>
            </a:r>
            <a:r>
              <a:rPr lang="tr-TR" sz="2200" b="1" dirty="0">
                <a:solidFill>
                  <a:schemeClr val="accent2"/>
                </a:solidFill>
                <a:latin typeface="Century Gothic" panose="020B0502020202020204" pitchFamily="34" charset="0"/>
              </a:rPr>
              <a:t>göstergeler</a:t>
            </a:r>
            <a:r>
              <a:rPr lang="tr-TR" sz="2200" dirty="0">
                <a:solidFill>
                  <a:prstClr val="black"/>
                </a:solidFill>
                <a:latin typeface="Century Gothic" panose="020B0502020202020204" pitchFamily="34" charset="0"/>
              </a:rPr>
              <a:t> doğrultusunda yapılır. </a:t>
            </a:r>
          </a:p>
        </p:txBody>
      </p:sp>
      <p:sp>
        <p:nvSpPr>
          <p:cNvPr id="14" name="Metin kutusu 13"/>
          <p:cNvSpPr txBox="1"/>
          <p:nvPr/>
        </p:nvSpPr>
        <p:spPr>
          <a:xfrm>
            <a:off x="351010" y="3103584"/>
            <a:ext cx="11593943" cy="1107996"/>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342900" lvl="0" indent="-342900" algn="just">
              <a:lnSpc>
                <a:spcPct val="150000"/>
              </a:lnSpc>
              <a:spcBef>
                <a:spcPct val="20000"/>
              </a:spcBef>
              <a:buClr>
                <a:srgbClr val="0BD0D9"/>
              </a:buClr>
              <a:buSzPct val="95000"/>
              <a:buFont typeface="Wingdings" panose="05000000000000000000" pitchFamily="2" charset="2"/>
              <a:buChar char="§"/>
            </a:pPr>
            <a:r>
              <a:rPr lang="tr-TR" sz="2200" b="1" dirty="0" smtClean="0">
                <a:solidFill>
                  <a:schemeClr val="accent1"/>
                </a:solidFill>
                <a:latin typeface="Century Gothic" panose="020B0502020202020204" pitchFamily="34" charset="0"/>
              </a:rPr>
              <a:t>OTMG planının </a:t>
            </a:r>
            <a:r>
              <a:rPr lang="tr-TR" sz="2200" dirty="0">
                <a:solidFill>
                  <a:prstClr val="black"/>
                </a:solidFill>
                <a:latin typeface="Century Gothic" panose="020B0502020202020204" pitchFamily="34" charset="0"/>
              </a:rPr>
              <a:t>uygulanmasında </a:t>
            </a:r>
            <a:r>
              <a:rPr lang="tr-TR" sz="2200" b="1" dirty="0">
                <a:solidFill>
                  <a:srgbClr val="FF0000"/>
                </a:solidFill>
                <a:latin typeface="Century Gothic" panose="020B0502020202020204" pitchFamily="34" charset="0"/>
              </a:rPr>
              <a:t>rehberlik görevi verilen öğretmene</a:t>
            </a:r>
            <a:r>
              <a:rPr lang="tr-TR" sz="2200" dirty="0">
                <a:solidFill>
                  <a:prstClr val="black"/>
                </a:solidFill>
                <a:latin typeface="Century Gothic" panose="020B0502020202020204" pitchFamily="34" charset="0"/>
              </a:rPr>
              <a:t>, </a:t>
            </a:r>
            <a:r>
              <a:rPr lang="tr-TR" sz="2200" dirty="0">
                <a:latin typeface="Century Gothic" panose="020B0502020202020204" pitchFamily="34" charset="0"/>
              </a:rPr>
              <a:t>aynı öğretim yılında rehberlik görevinden kaynaklı olarak</a:t>
            </a:r>
            <a:r>
              <a:rPr lang="tr-TR" sz="2200" b="1" dirty="0">
                <a:solidFill>
                  <a:srgbClr val="00B0F0"/>
                </a:solidFill>
                <a:latin typeface="Century Gothic" panose="020B0502020202020204" pitchFamily="34" charset="0"/>
              </a:rPr>
              <a:t> en fazla bir başarı belgesi </a:t>
            </a:r>
            <a:r>
              <a:rPr lang="tr-TR" sz="2200" dirty="0" smtClean="0">
                <a:solidFill>
                  <a:prstClr val="black"/>
                </a:solidFill>
                <a:latin typeface="Century Gothic" panose="020B0502020202020204" pitchFamily="34" charset="0"/>
              </a:rPr>
              <a:t>verilebilir.</a:t>
            </a:r>
            <a:endParaRPr lang="tr-TR" sz="2200" dirty="0">
              <a:solidFill>
                <a:prstClr val="black"/>
              </a:solidFill>
              <a:latin typeface="Century Gothic" panose="020B0502020202020204" pitchFamily="34" charset="0"/>
            </a:endParaRPr>
          </a:p>
        </p:txBody>
      </p:sp>
      <p:sp>
        <p:nvSpPr>
          <p:cNvPr id="16" name="Metin kutusu 15"/>
          <p:cNvSpPr txBox="1"/>
          <p:nvPr/>
        </p:nvSpPr>
        <p:spPr>
          <a:xfrm>
            <a:off x="351010" y="4413039"/>
            <a:ext cx="11593943" cy="2059090"/>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261938" lvl="0" indent="-261938" algn="just">
              <a:lnSpc>
                <a:spcPct val="150000"/>
              </a:lnSpc>
              <a:spcBef>
                <a:spcPct val="20000"/>
              </a:spcBef>
              <a:buClr>
                <a:srgbClr val="0BD0D9"/>
              </a:buClr>
              <a:buSzPct val="95000"/>
              <a:buFont typeface="Wingdings" panose="05000000000000000000" pitchFamily="2" charset="2"/>
              <a:buChar char="§"/>
            </a:pPr>
            <a:r>
              <a:rPr lang="tr-TR" sz="2200" dirty="0">
                <a:solidFill>
                  <a:prstClr val="black"/>
                </a:solidFill>
                <a:latin typeface="Century Gothic" panose="020B0502020202020204" pitchFamily="34" charset="0"/>
              </a:rPr>
              <a:t>Öğretmenlerin sınıf içi etkinlikleri ve öğretim faaliyetlerinin izlenmesi, değerlendirilmesi ve geliştirilmesine ilişkin iş ve işlemler </a:t>
            </a:r>
            <a:r>
              <a:rPr lang="tr-TR" sz="2200" b="1" dirty="0">
                <a:solidFill>
                  <a:srgbClr val="ED7D31"/>
                </a:solidFill>
                <a:latin typeface="Century Gothic" panose="020B0502020202020204" pitchFamily="34" charset="0"/>
              </a:rPr>
              <a:t>MEBBİS üzerinden gerçekleştirilir</a:t>
            </a:r>
            <a:r>
              <a:rPr lang="tr-TR" sz="2200" dirty="0">
                <a:solidFill>
                  <a:prstClr val="black"/>
                </a:solidFill>
                <a:latin typeface="Century Gothic" panose="020B0502020202020204" pitchFamily="34" charset="0"/>
              </a:rPr>
              <a:t>. MEBBİS üzerinden düzenlenen </a:t>
            </a:r>
            <a:r>
              <a:rPr lang="tr-TR" sz="2200" b="1" dirty="0">
                <a:solidFill>
                  <a:srgbClr val="ED7D31"/>
                </a:solidFill>
                <a:latin typeface="Century Gothic" panose="020B0502020202020204" pitchFamily="34" charset="0"/>
              </a:rPr>
              <a:t>form ve raporlara erişimde gizlilik esastır</a:t>
            </a:r>
            <a:r>
              <a:rPr lang="tr-TR" sz="2200" dirty="0">
                <a:solidFill>
                  <a:prstClr val="black"/>
                </a:solidFill>
                <a:latin typeface="Century Gothic" panose="020B0502020202020204" pitchFamily="34" charset="0"/>
              </a:rPr>
              <a:t>. </a:t>
            </a:r>
          </a:p>
        </p:txBody>
      </p:sp>
    </p:spTree>
    <p:extLst>
      <p:ext uri="{BB962C8B-B14F-4D97-AF65-F5344CB8AC3E}">
        <p14:creationId xmlns:p14="http://schemas.microsoft.com/office/powerpoint/2010/main" xmlns="" val="288062689"/>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36</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9" name="Metin kutusu 18"/>
          <p:cNvSpPr txBox="1"/>
          <p:nvPr/>
        </p:nvSpPr>
        <p:spPr>
          <a:xfrm>
            <a:off x="2241447" y="965280"/>
            <a:ext cx="6705600" cy="461665"/>
          </a:xfrm>
          <a:prstGeom prst="rect">
            <a:avLst/>
          </a:prstGeom>
          <a:noFill/>
        </p:spPr>
        <p:txBody>
          <a:bodyPr wrap="square" rtlCol="0">
            <a:spAutoFit/>
          </a:bodyPr>
          <a:lstStyle/>
          <a:p>
            <a:pPr algn="ctr"/>
            <a:r>
              <a:rPr lang="tr-TR" sz="2400" b="1" dirty="0" smtClean="0">
                <a:solidFill>
                  <a:srgbClr val="C00000"/>
                </a:solidFill>
                <a:latin typeface="Century Gothic" panose="020B0502020202020204" pitchFamily="34" charset="0"/>
              </a:rPr>
              <a:t>İzleme ve Değerlendirmede Temel İlkeler-4</a:t>
            </a:r>
            <a:endParaRPr lang="tr-TR" sz="2400" dirty="0"/>
          </a:p>
        </p:txBody>
      </p:sp>
      <p:pic>
        <p:nvPicPr>
          <p:cNvPr id="17" name="Picture 3" descr="C:\Users\Oguz DEMIRBOGAN06\Desktop\muhakkik seminer\TKB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26905" y="75091"/>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266213" y="357738"/>
            <a:ext cx="2760692" cy="338554"/>
          </a:xfrm>
          <a:prstGeom prst="rect">
            <a:avLst/>
          </a:prstGeom>
        </p:spPr>
        <p:txBody>
          <a:bodyPr wrap="none">
            <a:spAutoFit/>
          </a:bodyPr>
          <a:lstStyle/>
          <a:p>
            <a:pPr algn="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2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Metin kutusu 12"/>
          <p:cNvSpPr txBox="1"/>
          <p:nvPr/>
        </p:nvSpPr>
        <p:spPr>
          <a:xfrm>
            <a:off x="351009" y="1683968"/>
            <a:ext cx="11593943" cy="2123658"/>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261938" lvl="0" indent="-261938" algn="just">
              <a:lnSpc>
                <a:spcPct val="150000"/>
              </a:lnSpc>
              <a:spcBef>
                <a:spcPct val="20000"/>
              </a:spcBef>
              <a:buClr>
                <a:srgbClr val="0BD0D9"/>
              </a:buClr>
              <a:buSzPct val="95000"/>
              <a:buFont typeface="Wingdings" panose="05000000000000000000" pitchFamily="2" charset="2"/>
              <a:buChar char="§"/>
            </a:pPr>
            <a:r>
              <a:rPr lang="tr-TR" sz="2200" b="1" u="sng" dirty="0">
                <a:solidFill>
                  <a:srgbClr val="40A2A0"/>
                </a:solidFill>
                <a:latin typeface="Century Gothic" panose="020B0502020202020204" pitchFamily="34" charset="0"/>
              </a:rPr>
              <a:t>İç değerlendiriciler</a:t>
            </a:r>
            <a:r>
              <a:rPr lang="tr-TR" sz="2200" b="1" dirty="0">
                <a:solidFill>
                  <a:srgbClr val="40A2A0"/>
                </a:solidFill>
                <a:latin typeface="Century Gothic" panose="020B0502020202020204" pitchFamily="34" charset="0"/>
              </a:rPr>
              <a:t> </a:t>
            </a:r>
            <a:r>
              <a:rPr lang="tr-TR" sz="2200" dirty="0">
                <a:solidFill>
                  <a:prstClr val="black"/>
                </a:solidFill>
                <a:latin typeface="Century Gothic" panose="020B0502020202020204" pitchFamily="34" charset="0"/>
              </a:rPr>
              <a:t>yaptıkları izleme ve değerlendirme sonucunda öğretmen hakkında </a:t>
            </a:r>
            <a:r>
              <a:rPr lang="tr-TR" sz="2200" dirty="0">
                <a:latin typeface="Century Gothic" panose="020B0502020202020204" pitchFamily="34" charset="0"/>
              </a:rPr>
              <a:t>düzenledikleri</a:t>
            </a:r>
            <a:r>
              <a:rPr lang="tr-TR" sz="2200" dirty="0">
                <a:solidFill>
                  <a:prstClr val="black"/>
                </a:solidFill>
                <a:latin typeface="Century Gothic" panose="020B0502020202020204" pitchFamily="34" charset="0"/>
              </a:rPr>
              <a:t> </a:t>
            </a:r>
            <a:r>
              <a:rPr lang="tr-TR" sz="2200" b="1" dirty="0">
                <a:solidFill>
                  <a:srgbClr val="4472C4"/>
                </a:solidFill>
                <a:latin typeface="Century Gothic" panose="020B0502020202020204" pitchFamily="34" charset="0"/>
              </a:rPr>
              <a:t>EK-1 “İzleme ve Değerlendirme </a:t>
            </a:r>
            <a:r>
              <a:rPr lang="tr-TR" sz="2200" b="1" dirty="0" err="1">
                <a:solidFill>
                  <a:srgbClr val="4472C4"/>
                </a:solidFill>
                <a:latin typeface="Century Gothic" panose="020B0502020202020204" pitchFamily="34" charset="0"/>
              </a:rPr>
              <a:t>Formu”</a:t>
            </a:r>
            <a:r>
              <a:rPr lang="tr-TR" sz="2200" dirty="0" err="1">
                <a:latin typeface="Century Gothic" panose="020B0502020202020204" pitchFamily="34" charset="0"/>
              </a:rPr>
              <a:t>nu</a:t>
            </a:r>
            <a:r>
              <a:rPr lang="tr-TR" sz="2200" dirty="0">
                <a:solidFill>
                  <a:prstClr val="black"/>
                </a:solidFill>
                <a:latin typeface="Century Gothic" panose="020B0502020202020204" pitchFamily="34" charset="0"/>
              </a:rPr>
              <a:t> dikkate alıp öğretmenle ilgili </a:t>
            </a:r>
            <a:r>
              <a:rPr lang="tr-TR" sz="2200" b="1" dirty="0">
                <a:solidFill>
                  <a:srgbClr val="FF0000"/>
                </a:solidFill>
                <a:latin typeface="Century Gothic" panose="020B0502020202020204" pitchFamily="34" charset="0"/>
              </a:rPr>
              <a:t>ortak değerlendirmede </a:t>
            </a:r>
            <a:r>
              <a:rPr lang="tr-TR" sz="2200" dirty="0">
                <a:solidFill>
                  <a:prstClr val="black"/>
                </a:solidFill>
                <a:latin typeface="Century Gothic" panose="020B0502020202020204" pitchFamily="34" charset="0"/>
              </a:rPr>
              <a:t>bulunarak </a:t>
            </a:r>
            <a:r>
              <a:rPr lang="tr-TR" sz="2200" b="1" dirty="0">
                <a:solidFill>
                  <a:srgbClr val="4472C4"/>
                </a:solidFill>
                <a:latin typeface="Century Gothic" panose="020B0502020202020204" pitchFamily="34" charset="0"/>
              </a:rPr>
              <a:t>EK-2 “İzleme ve Öneri </a:t>
            </a:r>
            <a:r>
              <a:rPr lang="tr-TR" sz="2200" b="1" dirty="0" err="1">
                <a:solidFill>
                  <a:srgbClr val="4472C4"/>
                </a:solidFill>
                <a:latin typeface="Century Gothic" panose="020B0502020202020204" pitchFamily="34" charset="0"/>
              </a:rPr>
              <a:t>Raporu”</a:t>
            </a:r>
            <a:r>
              <a:rPr lang="tr-TR" sz="2200" dirty="0" err="1">
                <a:latin typeface="Century Gothic" panose="020B0502020202020204" pitchFamily="34" charset="0"/>
              </a:rPr>
              <a:t>nu</a:t>
            </a:r>
            <a:r>
              <a:rPr lang="tr-TR" sz="2200" b="1" dirty="0">
                <a:solidFill>
                  <a:srgbClr val="4472C4"/>
                </a:solidFill>
                <a:latin typeface="Century Gothic" panose="020B0502020202020204" pitchFamily="34" charset="0"/>
              </a:rPr>
              <a:t> </a:t>
            </a:r>
            <a:r>
              <a:rPr lang="tr-TR" sz="2200" b="1" dirty="0">
                <a:solidFill>
                  <a:srgbClr val="FF0000"/>
                </a:solidFill>
                <a:latin typeface="Century Gothic" panose="020B0502020202020204" pitchFamily="34" charset="0"/>
              </a:rPr>
              <a:t>birlikte doldurur</a:t>
            </a:r>
            <a:r>
              <a:rPr lang="tr-TR" sz="2200" dirty="0">
                <a:solidFill>
                  <a:prstClr val="black"/>
                </a:solidFill>
                <a:latin typeface="Century Gothic" panose="020B0502020202020204" pitchFamily="34" charset="0"/>
              </a:rPr>
              <a:t>. </a:t>
            </a:r>
          </a:p>
        </p:txBody>
      </p:sp>
      <p:sp>
        <p:nvSpPr>
          <p:cNvPr id="16" name="Metin kutusu 15"/>
          <p:cNvSpPr txBox="1"/>
          <p:nvPr/>
        </p:nvSpPr>
        <p:spPr>
          <a:xfrm>
            <a:off x="351010" y="4237704"/>
            <a:ext cx="11593943" cy="1615827"/>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261938" lvl="0" indent="-261938" algn="just">
              <a:lnSpc>
                <a:spcPct val="150000"/>
              </a:lnSpc>
              <a:spcBef>
                <a:spcPct val="20000"/>
              </a:spcBef>
              <a:buClr>
                <a:srgbClr val="0BD0D9"/>
              </a:buClr>
              <a:buSzPct val="95000"/>
              <a:buFont typeface="Wingdings" panose="05000000000000000000" pitchFamily="2" charset="2"/>
              <a:buChar char="§"/>
            </a:pPr>
            <a:r>
              <a:rPr lang="tr-TR" sz="2200" b="1" u="sng" dirty="0">
                <a:solidFill>
                  <a:srgbClr val="40A2A0"/>
                </a:solidFill>
                <a:latin typeface="Century Gothic" panose="020B0502020202020204" pitchFamily="34" charset="0"/>
              </a:rPr>
              <a:t>Dış değerlendiriciler</a:t>
            </a:r>
            <a:r>
              <a:rPr lang="tr-TR" sz="2200" b="1" dirty="0">
                <a:solidFill>
                  <a:srgbClr val="40A2A0"/>
                </a:solidFill>
                <a:latin typeface="Century Gothic" panose="020B0502020202020204" pitchFamily="34" charset="0"/>
              </a:rPr>
              <a:t> </a:t>
            </a:r>
            <a:r>
              <a:rPr lang="tr-TR" sz="2200" dirty="0">
                <a:solidFill>
                  <a:prstClr val="black"/>
                </a:solidFill>
                <a:latin typeface="Century Gothic" panose="020B0502020202020204" pitchFamily="34" charset="0"/>
              </a:rPr>
              <a:t>yaptıkları izleme ve değerlendirme sonucunda öğretmen hakkında doldurdukları </a:t>
            </a:r>
            <a:r>
              <a:rPr lang="tr-TR" sz="2200" b="1" dirty="0">
                <a:solidFill>
                  <a:srgbClr val="4472C4"/>
                </a:solidFill>
                <a:latin typeface="Century Gothic" panose="020B0502020202020204" pitchFamily="34" charset="0"/>
              </a:rPr>
              <a:t>EK-1 “İzleme ve Değerlendirme </a:t>
            </a:r>
            <a:r>
              <a:rPr lang="tr-TR" sz="2200" b="1" dirty="0" err="1">
                <a:solidFill>
                  <a:srgbClr val="4472C4"/>
                </a:solidFill>
                <a:latin typeface="Century Gothic" panose="020B0502020202020204" pitchFamily="34" charset="0"/>
              </a:rPr>
              <a:t>Formu”</a:t>
            </a:r>
            <a:r>
              <a:rPr lang="tr-TR" sz="2200" dirty="0" err="1">
                <a:latin typeface="Century Gothic" panose="020B0502020202020204" pitchFamily="34" charset="0"/>
              </a:rPr>
              <a:t>nu</a:t>
            </a:r>
            <a:r>
              <a:rPr lang="tr-TR" sz="2200" dirty="0">
                <a:latin typeface="Century Gothic" panose="020B0502020202020204" pitchFamily="34" charset="0"/>
              </a:rPr>
              <a:t> dikkate alıp </a:t>
            </a:r>
            <a:r>
              <a:rPr lang="tr-TR" sz="2200" dirty="0">
                <a:solidFill>
                  <a:prstClr val="black"/>
                </a:solidFill>
                <a:latin typeface="Century Gothic" panose="020B0502020202020204" pitchFamily="34" charset="0"/>
              </a:rPr>
              <a:t>öğretmenle ilgili </a:t>
            </a:r>
            <a:r>
              <a:rPr lang="tr-TR" sz="2200" b="1" dirty="0">
                <a:solidFill>
                  <a:srgbClr val="4472C4"/>
                </a:solidFill>
                <a:latin typeface="Century Gothic" panose="020B0502020202020204" pitchFamily="34" charset="0"/>
              </a:rPr>
              <a:t>EK-3 “İzleme ve Öneri </a:t>
            </a:r>
            <a:r>
              <a:rPr lang="tr-TR" sz="2200" b="1" dirty="0" err="1">
                <a:solidFill>
                  <a:srgbClr val="4472C4"/>
                </a:solidFill>
                <a:latin typeface="Century Gothic" panose="020B0502020202020204" pitchFamily="34" charset="0"/>
              </a:rPr>
              <a:t>Raporu”</a:t>
            </a:r>
            <a:r>
              <a:rPr lang="tr-TR" sz="2200" dirty="0" err="1">
                <a:latin typeface="Century Gothic" panose="020B0502020202020204" pitchFamily="34" charset="0"/>
              </a:rPr>
              <a:t>nu</a:t>
            </a:r>
            <a:r>
              <a:rPr lang="tr-TR" sz="2200" b="1" dirty="0">
                <a:solidFill>
                  <a:srgbClr val="4472C4"/>
                </a:solidFill>
                <a:latin typeface="Century Gothic" panose="020B0502020202020204" pitchFamily="34" charset="0"/>
              </a:rPr>
              <a:t> </a:t>
            </a:r>
            <a:r>
              <a:rPr lang="tr-TR" sz="2200" dirty="0">
                <a:latin typeface="Century Gothic" panose="020B0502020202020204" pitchFamily="34" charset="0"/>
              </a:rPr>
              <a:t>düzenler</a:t>
            </a:r>
            <a:r>
              <a:rPr lang="tr-TR" sz="2200" dirty="0">
                <a:solidFill>
                  <a:prstClr val="black"/>
                </a:solidFill>
                <a:latin typeface="Century Gothic" panose="020B0502020202020204" pitchFamily="34" charset="0"/>
              </a:rPr>
              <a:t>. </a:t>
            </a:r>
          </a:p>
        </p:txBody>
      </p:sp>
    </p:spTree>
    <p:extLst>
      <p:ext uri="{BB962C8B-B14F-4D97-AF65-F5344CB8AC3E}">
        <p14:creationId xmlns:p14="http://schemas.microsoft.com/office/powerpoint/2010/main" xmlns="" val="3220279834"/>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37</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9" name="Metin kutusu 18"/>
          <p:cNvSpPr txBox="1"/>
          <p:nvPr/>
        </p:nvSpPr>
        <p:spPr>
          <a:xfrm>
            <a:off x="2241447" y="696292"/>
            <a:ext cx="6705600" cy="461665"/>
          </a:xfrm>
          <a:prstGeom prst="rect">
            <a:avLst/>
          </a:prstGeom>
          <a:noFill/>
        </p:spPr>
        <p:txBody>
          <a:bodyPr wrap="square" rtlCol="0">
            <a:spAutoFit/>
          </a:bodyPr>
          <a:lstStyle/>
          <a:p>
            <a:pPr algn="ctr"/>
            <a:r>
              <a:rPr lang="tr-TR" sz="2400" b="1" dirty="0" smtClean="0">
                <a:solidFill>
                  <a:srgbClr val="C00000"/>
                </a:solidFill>
                <a:latin typeface="Century Gothic" panose="020B0502020202020204" pitchFamily="34" charset="0"/>
              </a:rPr>
              <a:t>İzleme ve Değerlendirmede Temel İlkeler-5</a:t>
            </a:r>
            <a:endParaRPr lang="tr-TR" sz="2400" dirty="0"/>
          </a:p>
        </p:txBody>
      </p:sp>
      <p:pic>
        <p:nvPicPr>
          <p:cNvPr id="17" name="Picture 3" descr="C:\Users\Oguz DEMIRBOGAN06\Desktop\muhakkik seminer\TKB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26905" y="75091"/>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266213" y="357738"/>
            <a:ext cx="2760692" cy="338554"/>
          </a:xfrm>
          <a:prstGeom prst="rect">
            <a:avLst/>
          </a:prstGeom>
        </p:spPr>
        <p:txBody>
          <a:bodyPr wrap="none">
            <a:spAutoFit/>
          </a:bodyPr>
          <a:lstStyle/>
          <a:p>
            <a:pPr algn="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2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Metin kutusu 12"/>
          <p:cNvSpPr txBox="1"/>
          <p:nvPr/>
        </p:nvSpPr>
        <p:spPr>
          <a:xfrm>
            <a:off x="351010" y="4629806"/>
            <a:ext cx="11593943" cy="1938992"/>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261938" lvl="0" indent="-261938" algn="just">
              <a:lnSpc>
                <a:spcPct val="150000"/>
              </a:lnSpc>
              <a:spcBef>
                <a:spcPct val="20000"/>
              </a:spcBef>
              <a:buClr>
                <a:srgbClr val="0BD0D9"/>
              </a:buClr>
              <a:buSzPct val="95000"/>
              <a:buFont typeface="Wingdings" panose="05000000000000000000" pitchFamily="2" charset="2"/>
              <a:buChar char="§"/>
            </a:pPr>
            <a:r>
              <a:rPr lang="tr-TR" sz="2000" b="1" dirty="0">
                <a:solidFill>
                  <a:srgbClr val="40A2A0"/>
                </a:solidFill>
                <a:latin typeface="Century Gothic" panose="020B0502020202020204" pitchFamily="34" charset="0"/>
              </a:rPr>
              <a:t>Öğretmenin birden fazla okulda derse girmesi durumunda</a:t>
            </a:r>
            <a:r>
              <a:rPr lang="tr-TR" sz="2000" dirty="0">
                <a:solidFill>
                  <a:prstClr val="black"/>
                </a:solidFill>
                <a:latin typeface="Century Gothic" panose="020B0502020202020204" pitchFamily="34" charset="0"/>
              </a:rPr>
              <a:t>; öğretmenin </a:t>
            </a:r>
            <a:r>
              <a:rPr lang="tr-TR" sz="2000" dirty="0" smtClean="0">
                <a:solidFill>
                  <a:prstClr val="black"/>
                </a:solidFill>
                <a:latin typeface="Century Gothic" panose="020B0502020202020204" pitchFamily="34" charset="0"/>
              </a:rPr>
              <a:t>izleme ve değerlendirmesi çalışmaları </a:t>
            </a:r>
            <a:r>
              <a:rPr lang="tr-TR" sz="2000" dirty="0">
                <a:solidFill>
                  <a:prstClr val="black"/>
                </a:solidFill>
                <a:latin typeface="Century Gothic" panose="020B0502020202020204" pitchFamily="34" charset="0"/>
              </a:rPr>
              <a:t>öncelikle </a:t>
            </a:r>
            <a:r>
              <a:rPr lang="tr-TR" sz="2000" b="1" dirty="0">
                <a:solidFill>
                  <a:srgbClr val="4472C4"/>
                </a:solidFill>
                <a:latin typeface="Century Gothic" panose="020B0502020202020204" pitchFamily="34" charset="0"/>
              </a:rPr>
              <a:t>kadrosunun bulunduğu okulda</a:t>
            </a:r>
            <a:r>
              <a:rPr lang="tr-TR" sz="2000" dirty="0">
                <a:solidFill>
                  <a:srgbClr val="4472C4"/>
                </a:solidFill>
                <a:latin typeface="Century Gothic" panose="020B0502020202020204" pitchFamily="34" charset="0"/>
              </a:rPr>
              <a:t>, </a:t>
            </a:r>
            <a:r>
              <a:rPr lang="tr-TR" sz="2000" b="1" dirty="0">
                <a:solidFill>
                  <a:srgbClr val="ED7D31">
                    <a:lumMod val="75000"/>
                  </a:srgbClr>
                </a:solidFill>
                <a:latin typeface="Century Gothic" panose="020B0502020202020204" pitchFamily="34" charset="0"/>
              </a:rPr>
              <a:t>kadrosunun bulunduğu okulda dersinin olmaması halinde alanında dersinin en fazla olduğu okulda </a:t>
            </a:r>
            <a:r>
              <a:rPr lang="tr-TR" sz="2000" dirty="0">
                <a:solidFill>
                  <a:prstClr val="black"/>
                </a:solidFill>
                <a:latin typeface="Century Gothic" panose="020B0502020202020204" pitchFamily="34" charset="0"/>
              </a:rPr>
              <a:t>yapılır.  </a:t>
            </a:r>
          </a:p>
        </p:txBody>
      </p:sp>
      <p:sp>
        <p:nvSpPr>
          <p:cNvPr id="14" name="Metin kutusu 13"/>
          <p:cNvSpPr txBox="1"/>
          <p:nvPr/>
        </p:nvSpPr>
        <p:spPr>
          <a:xfrm>
            <a:off x="351010" y="1119335"/>
            <a:ext cx="11593943" cy="1938992"/>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261938" lvl="0" indent="-261938" algn="just">
              <a:lnSpc>
                <a:spcPct val="150000"/>
              </a:lnSpc>
              <a:spcBef>
                <a:spcPct val="20000"/>
              </a:spcBef>
              <a:buClr>
                <a:srgbClr val="0BD0D9"/>
              </a:buClr>
              <a:buSzPct val="95000"/>
              <a:buFont typeface="Wingdings" panose="05000000000000000000" pitchFamily="2" charset="2"/>
              <a:buChar char="§"/>
            </a:pPr>
            <a:r>
              <a:rPr lang="tr-TR" sz="2000" b="1" u="sng" dirty="0">
                <a:solidFill>
                  <a:srgbClr val="40A2A0"/>
                </a:solidFill>
                <a:latin typeface="Century Gothic" panose="020B0502020202020204" pitchFamily="34" charset="0"/>
              </a:rPr>
              <a:t>İç ve dış değerlendiriciler</a:t>
            </a:r>
            <a:r>
              <a:rPr lang="tr-TR" sz="2000" dirty="0">
                <a:solidFill>
                  <a:prstClr val="black"/>
                </a:solidFill>
                <a:latin typeface="Century Gothic" panose="020B0502020202020204" pitchFamily="34" charset="0"/>
              </a:rPr>
              <a:t>, </a:t>
            </a:r>
            <a:r>
              <a:rPr lang="tr-TR" sz="2000" b="1" dirty="0">
                <a:solidFill>
                  <a:schemeClr val="accent1"/>
                </a:solidFill>
                <a:latin typeface="Century Gothic" panose="020B0502020202020204" pitchFamily="34" charset="0"/>
              </a:rPr>
              <a:t>EK-1</a:t>
            </a:r>
            <a:r>
              <a:rPr lang="tr-TR" sz="2000" dirty="0">
                <a:solidFill>
                  <a:prstClr val="black"/>
                </a:solidFill>
                <a:latin typeface="Century Gothic" panose="020B0502020202020204" pitchFamily="34" charset="0"/>
              </a:rPr>
              <a:t> </a:t>
            </a:r>
            <a:r>
              <a:rPr lang="tr-TR" sz="2000" b="1" dirty="0">
                <a:solidFill>
                  <a:schemeClr val="accent1"/>
                </a:solidFill>
                <a:latin typeface="Century Gothic" panose="020B0502020202020204" pitchFamily="34" charset="0"/>
              </a:rPr>
              <a:t>“İzleme ve Değerlendirme </a:t>
            </a:r>
            <a:r>
              <a:rPr lang="tr-TR" sz="2000" b="1" dirty="0" err="1">
                <a:solidFill>
                  <a:schemeClr val="accent1"/>
                </a:solidFill>
                <a:latin typeface="Century Gothic" panose="020B0502020202020204" pitchFamily="34" charset="0"/>
              </a:rPr>
              <a:t>Formu”</a:t>
            </a:r>
            <a:r>
              <a:rPr lang="tr-TR" sz="2000" dirty="0" err="1">
                <a:solidFill>
                  <a:prstClr val="black"/>
                </a:solidFill>
                <a:latin typeface="Century Gothic" panose="020B0502020202020204" pitchFamily="34" charset="0"/>
              </a:rPr>
              <a:t>nu</a:t>
            </a:r>
            <a:r>
              <a:rPr lang="tr-TR" sz="2000" dirty="0">
                <a:solidFill>
                  <a:prstClr val="black"/>
                </a:solidFill>
                <a:latin typeface="Century Gothic" panose="020B0502020202020204" pitchFamily="34" charset="0"/>
              </a:rPr>
              <a:t> doldururken her izleme alanı sonunda yer alan “</a:t>
            </a:r>
            <a:r>
              <a:rPr lang="tr-TR" sz="2000" b="1" dirty="0">
                <a:solidFill>
                  <a:srgbClr val="3C6CC2"/>
                </a:solidFill>
                <a:latin typeface="Century Gothic" panose="020B0502020202020204" pitchFamily="34" charset="0"/>
              </a:rPr>
              <a:t>Değerlendirme ve Açıklamalar</a:t>
            </a:r>
            <a:r>
              <a:rPr lang="tr-TR" sz="2000" dirty="0">
                <a:solidFill>
                  <a:prstClr val="black"/>
                </a:solidFill>
                <a:latin typeface="Century Gothic" panose="020B0502020202020204" pitchFamily="34" charset="0"/>
              </a:rPr>
              <a:t>” kısmındaki “</a:t>
            </a:r>
            <a:r>
              <a:rPr lang="tr-TR" sz="2000" b="1" dirty="0">
                <a:solidFill>
                  <a:srgbClr val="D20000"/>
                </a:solidFill>
                <a:latin typeface="Century Gothic" panose="020B0502020202020204" pitchFamily="34" charset="0"/>
              </a:rPr>
              <a:t>Güçlü ve Zayıf Yönler</a:t>
            </a:r>
            <a:r>
              <a:rPr lang="tr-TR" sz="2000" dirty="0">
                <a:solidFill>
                  <a:prstClr val="black"/>
                </a:solidFill>
                <a:latin typeface="Century Gothic" panose="020B0502020202020204" pitchFamily="34" charset="0"/>
              </a:rPr>
              <a:t>” bölümünü </a:t>
            </a:r>
            <a:r>
              <a:rPr lang="tr-TR" sz="2000" b="1" dirty="0">
                <a:solidFill>
                  <a:srgbClr val="00B050"/>
                </a:solidFill>
                <a:latin typeface="Century Gothic" panose="020B0502020202020204" pitchFamily="34" charset="0"/>
              </a:rPr>
              <a:t>somut verilere dayalı </a:t>
            </a:r>
            <a:r>
              <a:rPr lang="tr-TR" sz="2000" dirty="0">
                <a:solidFill>
                  <a:prstClr val="black"/>
                </a:solidFill>
                <a:latin typeface="Century Gothic" panose="020B0502020202020204" pitchFamily="34" charset="0"/>
              </a:rPr>
              <a:t>olarak ayrıntılı biçimde yazar; </a:t>
            </a:r>
            <a:r>
              <a:rPr lang="tr-TR" sz="2000" b="1" dirty="0">
                <a:solidFill>
                  <a:srgbClr val="FF0000"/>
                </a:solidFill>
                <a:latin typeface="Century Gothic" panose="020B0502020202020204" pitchFamily="34" charset="0"/>
              </a:rPr>
              <a:t>soyut, yoruma açık, genel ifadeler kullanmaz</a:t>
            </a:r>
            <a:r>
              <a:rPr lang="tr-TR" sz="2000" dirty="0">
                <a:solidFill>
                  <a:prstClr val="black"/>
                </a:solidFill>
                <a:latin typeface="Century Gothic" panose="020B0502020202020204" pitchFamily="34" charset="0"/>
              </a:rPr>
              <a:t>. </a:t>
            </a:r>
          </a:p>
        </p:txBody>
      </p:sp>
      <p:sp>
        <p:nvSpPr>
          <p:cNvPr id="16" name="Metin kutusu 15"/>
          <p:cNvSpPr txBox="1"/>
          <p:nvPr/>
        </p:nvSpPr>
        <p:spPr>
          <a:xfrm>
            <a:off x="351010" y="3100511"/>
            <a:ext cx="11593943" cy="1418593"/>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261938" lvl="0" indent="-261938" algn="just">
              <a:lnSpc>
                <a:spcPct val="150000"/>
              </a:lnSpc>
              <a:spcBef>
                <a:spcPct val="20000"/>
              </a:spcBef>
              <a:buClr>
                <a:srgbClr val="0BD0D9"/>
              </a:buClr>
              <a:buSzPct val="95000"/>
              <a:buFont typeface="Wingdings" panose="05000000000000000000" pitchFamily="2" charset="2"/>
              <a:buChar char="§"/>
            </a:pPr>
            <a:r>
              <a:rPr lang="tr-TR" sz="2000" b="1" u="sng" dirty="0">
                <a:solidFill>
                  <a:srgbClr val="40A2A0"/>
                </a:solidFill>
                <a:latin typeface="Century Gothic" panose="020B0502020202020204" pitchFamily="34" charset="0"/>
              </a:rPr>
              <a:t>İç ve dış </a:t>
            </a:r>
            <a:r>
              <a:rPr lang="tr-TR" sz="2000" b="1" u="sng" dirty="0" smtClean="0">
                <a:solidFill>
                  <a:srgbClr val="40A2A0"/>
                </a:solidFill>
                <a:latin typeface="Century Gothic" panose="020B0502020202020204" pitchFamily="34" charset="0"/>
              </a:rPr>
              <a:t>değerlendiriciler;</a:t>
            </a:r>
            <a:r>
              <a:rPr lang="tr-TR" sz="2000" dirty="0" smtClean="0">
                <a:solidFill>
                  <a:prstClr val="black"/>
                </a:solidFill>
                <a:latin typeface="Century Gothic" panose="020B0502020202020204" pitchFamily="34" charset="0"/>
              </a:rPr>
              <a:t> izleme</a:t>
            </a:r>
            <a:r>
              <a:rPr lang="tr-TR" sz="2000" dirty="0">
                <a:solidFill>
                  <a:prstClr val="black"/>
                </a:solidFill>
                <a:latin typeface="Century Gothic" panose="020B0502020202020204" pitchFamily="34" charset="0"/>
              </a:rPr>
              <a:t>, değerlendirme ve geliştirme </a:t>
            </a:r>
            <a:r>
              <a:rPr lang="tr-TR" sz="2000" dirty="0" smtClean="0">
                <a:solidFill>
                  <a:prstClr val="black"/>
                </a:solidFill>
                <a:latin typeface="Century Gothic" panose="020B0502020202020204" pitchFamily="34" charset="0"/>
              </a:rPr>
              <a:t>çalışmalarında, öğretmen </a:t>
            </a:r>
            <a:r>
              <a:rPr lang="tr-TR" sz="2000" dirty="0">
                <a:solidFill>
                  <a:prstClr val="black"/>
                </a:solidFill>
                <a:latin typeface="Century Gothic" panose="020B0502020202020204" pitchFamily="34" charset="0"/>
              </a:rPr>
              <a:t>hakkında “</a:t>
            </a:r>
            <a:r>
              <a:rPr lang="tr-TR" sz="2000" b="1" dirty="0">
                <a:solidFill>
                  <a:schemeClr val="accent1"/>
                </a:solidFill>
                <a:latin typeface="Century Gothic" panose="020B0502020202020204" pitchFamily="34" charset="0"/>
              </a:rPr>
              <a:t>İzleme ve Değerlendirme Formu</a:t>
            </a:r>
            <a:r>
              <a:rPr lang="tr-TR" sz="2000" dirty="0">
                <a:solidFill>
                  <a:prstClr val="black"/>
                </a:solidFill>
                <a:latin typeface="Century Gothic" panose="020B0502020202020204" pitchFamily="34" charset="0"/>
              </a:rPr>
              <a:t>” ile “</a:t>
            </a:r>
            <a:r>
              <a:rPr lang="tr-TR" sz="2000" b="1" dirty="0">
                <a:solidFill>
                  <a:schemeClr val="accent1"/>
                </a:solidFill>
                <a:latin typeface="Century Gothic" panose="020B0502020202020204" pitchFamily="34" charset="0"/>
              </a:rPr>
              <a:t>İzleme ve Öneri </a:t>
            </a:r>
            <a:r>
              <a:rPr lang="tr-TR" sz="2000" b="1" dirty="0" err="1">
                <a:solidFill>
                  <a:schemeClr val="accent1"/>
                </a:solidFill>
                <a:latin typeface="Century Gothic" panose="020B0502020202020204" pitchFamily="34" charset="0"/>
              </a:rPr>
              <a:t>Raporu</a:t>
            </a:r>
            <a:r>
              <a:rPr lang="tr-TR" sz="2000" dirty="0" err="1">
                <a:solidFill>
                  <a:prstClr val="black"/>
                </a:solidFill>
                <a:latin typeface="Century Gothic" panose="020B0502020202020204" pitchFamily="34" charset="0"/>
              </a:rPr>
              <a:t>”nu</a:t>
            </a:r>
            <a:r>
              <a:rPr lang="tr-TR" sz="2000" dirty="0">
                <a:solidFill>
                  <a:prstClr val="black"/>
                </a:solidFill>
                <a:latin typeface="Century Gothic" panose="020B0502020202020204" pitchFamily="34" charset="0"/>
              </a:rPr>
              <a:t> düzenlerken </a:t>
            </a:r>
            <a:r>
              <a:rPr lang="tr-TR" sz="2000" b="1" dirty="0">
                <a:solidFill>
                  <a:srgbClr val="00B050"/>
                </a:solidFill>
                <a:latin typeface="Century Gothic" panose="020B0502020202020204" pitchFamily="34" charset="0"/>
              </a:rPr>
              <a:t>adil</a:t>
            </a:r>
            <a:r>
              <a:rPr lang="tr-TR" sz="2000" dirty="0">
                <a:solidFill>
                  <a:prstClr val="black"/>
                </a:solidFill>
                <a:latin typeface="Century Gothic" panose="020B0502020202020204" pitchFamily="34" charset="0"/>
              </a:rPr>
              <a:t>, </a:t>
            </a:r>
            <a:r>
              <a:rPr lang="tr-TR" sz="2000" b="1" dirty="0">
                <a:solidFill>
                  <a:srgbClr val="00B050"/>
                </a:solidFill>
                <a:latin typeface="Century Gothic" panose="020B0502020202020204" pitchFamily="34" charset="0"/>
              </a:rPr>
              <a:t>doğru</a:t>
            </a:r>
            <a:r>
              <a:rPr lang="tr-TR" sz="2000" dirty="0">
                <a:solidFill>
                  <a:prstClr val="black"/>
                </a:solidFill>
                <a:latin typeface="Century Gothic" panose="020B0502020202020204" pitchFamily="34" charset="0"/>
              </a:rPr>
              <a:t> ve </a:t>
            </a:r>
            <a:r>
              <a:rPr lang="tr-TR" sz="2000" b="1" dirty="0">
                <a:solidFill>
                  <a:srgbClr val="00B050"/>
                </a:solidFill>
                <a:latin typeface="Century Gothic" panose="020B0502020202020204" pitchFamily="34" charset="0"/>
              </a:rPr>
              <a:t>tarafsız</a:t>
            </a:r>
            <a:r>
              <a:rPr lang="tr-TR" sz="2000" dirty="0">
                <a:solidFill>
                  <a:prstClr val="black"/>
                </a:solidFill>
                <a:latin typeface="Century Gothic" panose="020B0502020202020204" pitchFamily="34" charset="0"/>
              </a:rPr>
              <a:t> olma ilkesine uygun davranmalıdır. </a:t>
            </a:r>
          </a:p>
        </p:txBody>
      </p:sp>
    </p:spTree>
    <p:extLst>
      <p:ext uri="{BB962C8B-B14F-4D97-AF65-F5344CB8AC3E}">
        <p14:creationId xmlns:p14="http://schemas.microsoft.com/office/powerpoint/2010/main" xmlns="" val="2916212676"/>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38</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9" name="Metin kutusu 18"/>
          <p:cNvSpPr txBox="1"/>
          <p:nvPr/>
        </p:nvSpPr>
        <p:spPr>
          <a:xfrm>
            <a:off x="2241447" y="945501"/>
            <a:ext cx="6705600" cy="461665"/>
          </a:xfrm>
          <a:prstGeom prst="rect">
            <a:avLst/>
          </a:prstGeom>
          <a:noFill/>
        </p:spPr>
        <p:txBody>
          <a:bodyPr wrap="square" rtlCol="0">
            <a:spAutoFit/>
          </a:bodyPr>
          <a:lstStyle/>
          <a:p>
            <a:pPr algn="ctr"/>
            <a:r>
              <a:rPr lang="tr-TR" sz="2400" b="1" dirty="0" smtClean="0">
                <a:solidFill>
                  <a:srgbClr val="C00000"/>
                </a:solidFill>
                <a:latin typeface="Century Gothic" panose="020B0502020202020204" pitchFamily="34" charset="0"/>
              </a:rPr>
              <a:t>İzleme ve Değerlendirmede Temel İlkeler-6</a:t>
            </a:r>
            <a:endParaRPr lang="tr-TR" sz="2400" dirty="0"/>
          </a:p>
        </p:txBody>
      </p:sp>
      <p:pic>
        <p:nvPicPr>
          <p:cNvPr id="17" name="Picture 3" descr="C:\Users\Oguz DEMIRBOGAN06\Desktop\muhakkik seminer\TKB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26905" y="75091"/>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266213" y="357738"/>
            <a:ext cx="2760692" cy="338554"/>
          </a:xfrm>
          <a:prstGeom prst="rect">
            <a:avLst/>
          </a:prstGeom>
        </p:spPr>
        <p:txBody>
          <a:bodyPr wrap="none">
            <a:spAutoFit/>
          </a:bodyPr>
          <a:lstStyle/>
          <a:p>
            <a:pPr algn="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2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Metin kutusu 12"/>
          <p:cNvSpPr txBox="1"/>
          <p:nvPr/>
        </p:nvSpPr>
        <p:spPr>
          <a:xfrm>
            <a:off x="351010" y="4930843"/>
            <a:ext cx="11593943" cy="1107996"/>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261938" lvl="0" indent="-261938" algn="just">
              <a:lnSpc>
                <a:spcPct val="150000"/>
              </a:lnSpc>
              <a:spcBef>
                <a:spcPct val="20000"/>
              </a:spcBef>
              <a:buClr>
                <a:srgbClr val="0BD0D9"/>
              </a:buClr>
              <a:buSzPct val="95000"/>
              <a:buFont typeface="Wingdings" panose="05000000000000000000" pitchFamily="2" charset="2"/>
              <a:buChar char="§"/>
            </a:pPr>
            <a:r>
              <a:rPr lang="tr-TR" sz="2200" b="1" dirty="0">
                <a:solidFill>
                  <a:schemeClr val="accent1"/>
                </a:solidFill>
                <a:latin typeface="Century Gothic" panose="020B0502020202020204" pitchFamily="34" charset="0"/>
              </a:rPr>
              <a:t>OTMG planı</a:t>
            </a:r>
            <a:r>
              <a:rPr lang="tr-TR" sz="2200" dirty="0">
                <a:solidFill>
                  <a:prstClr val="black"/>
                </a:solidFill>
                <a:latin typeface="Century Gothic" panose="020B0502020202020204" pitchFamily="34" charset="0"/>
              </a:rPr>
              <a:t> hazırlama ve uygulama çalışmaları </a:t>
            </a:r>
            <a:r>
              <a:rPr lang="tr-TR" sz="2200" b="1" dirty="0">
                <a:solidFill>
                  <a:srgbClr val="C00000"/>
                </a:solidFill>
                <a:latin typeface="Century Gothic" panose="020B0502020202020204" pitchFamily="34" charset="0"/>
              </a:rPr>
              <a:t>Bakanlıkça yayımlanan ilgili mevzuatı </a:t>
            </a:r>
            <a:r>
              <a:rPr lang="tr-TR" sz="2200" dirty="0">
                <a:solidFill>
                  <a:prstClr val="black"/>
                </a:solidFill>
                <a:latin typeface="Century Gothic" panose="020B0502020202020204" pitchFamily="34" charset="0"/>
              </a:rPr>
              <a:t>çerçevesinde yürütülür. </a:t>
            </a:r>
          </a:p>
        </p:txBody>
      </p:sp>
      <p:sp>
        <p:nvSpPr>
          <p:cNvPr id="16" name="Metin kutusu 15"/>
          <p:cNvSpPr txBox="1"/>
          <p:nvPr/>
        </p:nvSpPr>
        <p:spPr>
          <a:xfrm>
            <a:off x="351010" y="1541149"/>
            <a:ext cx="11593943" cy="3139321"/>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261938" lvl="0" indent="-261938" algn="just">
              <a:lnSpc>
                <a:spcPct val="150000"/>
              </a:lnSpc>
              <a:spcBef>
                <a:spcPct val="20000"/>
              </a:spcBef>
              <a:buClr>
                <a:srgbClr val="0BD0D9"/>
              </a:buClr>
              <a:buSzPct val="95000"/>
              <a:buFont typeface="Wingdings" panose="05000000000000000000" pitchFamily="2" charset="2"/>
              <a:buChar char="§"/>
            </a:pPr>
            <a:r>
              <a:rPr lang="tr-TR" sz="2200" dirty="0" smtClean="0">
                <a:solidFill>
                  <a:prstClr val="black"/>
                </a:solidFill>
                <a:latin typeface="Century Gothic" panose="020B0502020202020204" pitchFamily="34" charset="0"/>
              </a:rPr>
              <a:t>Mesleki gelişim ihtiyacı tespit edilen öğretmenler için; </a:t>
            </a:r>
            <a:r>
              <a:rPr lang="tr-TR" sz="2200" b="1" dirty="0" smtClean="0">
                <a:solidFill>
                  <a:srgbClr val="00B0F0"/>
                </a:solidFill>
                <a:latin typeface="Century Gothic" panose="020B0502020202020204" pitchFamily="34" charset="0"/>
              </a:rPr>
              <a:t>iç değerlendirme kapsamında izleme ve değerlendirmenin yapıldığı tarihten</a:t>
            </a:r>
            <a:r>
              <a:rPr lang="tr-TR" sz="2200" dirty="0" smtClean="0">
                <a:solidFill>
                  <a:prstClr val="black"/>
                </a:solidFill>
                <a:latin typeface="Century Gothic" panose="020B0502020202020204" pitchFamily="34" charset="0"/>
              </a:rPr>
              <a:t>, </a:t>
            </a:r>
            <a:r>
              <a:rPr lang="tr-TR" sz="2200" b="1" dirty="0" smtClean="0">
                <a:solidFill>
                  <a:srgbClr val="00B050"/>
                </a:solidFill>
                <a:latin typeface="Century Gothic" panose="020B0502020202020204" pitchFamily="34" charset="0"/>
              </a:rPr>
              <a:t>dış değerlendirme kapsamında ise EK-3 “İzleme ve Öneri </a:t>
            </a:r>
            <a:r>
              <a:rPr lang="tr-TR" sz="2200" b="1" dirty="0" err="1" smtClean="0">
                <a:solidFill>
                  <a:srgbClr val="00B050"/>
                </a:solidFill>
                <a:latin typeface="Century Gothic" panose="020B0502020202020204" pitchFamily="34" charset="0"/>
              </a:rPr>
              <a:t>Raporu”nun</a:t>
            </a:r>
            <a:r>
              <a:rPr lang="tr-TR" sz="2200" b="1" dirty="0" smtClean="0">
                <a:solidFill>
                  <a:srgbClr val="00B050"/>
                </a:solidFill>
                <a:latin typeface="Century Gothic" panose="020B0502020202020204" pitchFamily="34" charset="0"/>
              </a:rPr>
              <a:t> okul müdürlüğüne intikalinden/MEBBİS üzerinden okul müdürlüğünün erişimine açılmasından itibaren </a:t>
            </a:r>
            <a:r>
              <a:rPr lang="tr-TR" sz="2200" b="1" dirty="0" smtClean="0">
                <a:solidFill>
                  <a:srgbClr val="C00000"/>
                </a:solidFill>
                <a:latin typeface="Century Gothic" panose="020B0502020202020204" pitchFamily="34" charset="0"/>
              </a:rPr>
              <a:t>en geç bir ay içerisinde </a:t>
            </a:r>
            <a:r>
              <a:rPr lang="tr-TR" sz="2200" dirty="0" smtClean="0">
                <a:solidFill>
                  <a:prstClr val="black"/>
                </a:solidFill>
                <a:latin typeface="Century Gothic" panose="020B0502020202020204" pitchFamily="34" charset="0"/>
              </a:rPr>
              <a:t>okul müdürlüğünce </a:t>
            </a:r>
            <a:r>
              <a:rPr lang="tr-TR" sz="2200" b="1" dirty="0" smtClean="0">
                <a:solidFill>
                  <a:schemeClr val="accent1"/>
                </a:solidFill>
                <a:latin typeface="Century Gothic" panose="020B0502020202020204" pitchFamily="34" charset="0"/>
              </a:rPr>
              <a:t>OTMG planı hazırlanır</a:t>
            </a:r>
            <a:r>
              <a:rPr lang="tr-TR" sz="2200" dirty="0" smtClean="0">
                <a:solidFill>
                  <a:prstClr val="black"/>
                </a:solidFill>
                <a:latin typeface="Century Gothic" panose="020B0502020202020204" pitchFamily="34" charset="0"/>
              </a:rPr>
              <a:t>/revize edilir ve uygulamaya konulur. </a:t>
            </a:r>
            <a:endParaRPr lang="tr-TR" sz="22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xmlns="" val="2559567940"/>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39</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9" name="Metin kutusu 18"/>
          <p:cNvSpPr txBox="1"/>
          <p:nvPr/>
        </p:nvSpPr>
        <p:spPr>
          <a:xfrm>
            <a:off x="2241447" y="945501"/>
            <a:ext cx="6705600" cy="461665"/>
          </a:xfrm>
          <a:prstGeom prst="rect">
            <a:avLst/>
          </a:prstGeom>
          <a:noFill/>
        </p:spPr>
        <p:txBody>
          <a:bodyPr wrap="square" rtlCol="0">
            <a:spAutoFit/>
          </a:bodyPr>
          <a:lstStyle/>
          <a:p>
            <a:pPr algn="ctr"/>
            <a:r>
              <a:rPr lang="tr-TR" sz="2400" b="1" dirty="0" smtClean="0">
                <a:solidFill>
                  <a:srgbClr val="C00000"/>
                </a:solidFill>
                <a:latin typeface="Century Gothic" panose="020B0502020202020204" pitchFamily="34" charset="0"/>
              </a:rPr>
              <a:t>İzleme ve Değerlendirmede Temel İlkeler-7</a:t>
            </a:r>
            <a:endParaRPr lang="tr-TR" sz="2400" dirty="0"/>
          </a:p>
        </p:txBody>
      </p:sp>
      <p:pic>
        <p:nvPicPr>
          <p:cNvPr id="17" name="Picture 3" descr="C:\Users\Oguz DEMIRBOGAN06\Desktop\muhakkik seminer\TKB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26905" y="75091"/>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266213" y="357738"/>
            <a:ext cx="2760692" cy="338554"/>
          </a:xfrm>
          <a:prstGeom prst="rect">
            <a:avLst/>
          </a:prstGeom>
        </p:spPr>
        <p:txBody>
          <a:bodyPr wrap="none">
            <a:spAutoFit/>
          </a:bodyPr>
          <a:lstStyle/>
          <a:p>
            <a:pPr algn="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2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Metin kutusu 12"/>
          <p:cNvSpPr txBox="1"/>
          <p:nvPr/>
        </p:nvSpPr>
        <p:spPr>
          <a:xfrm>
            <a:off x="351010" y="3314312"/>
            <a:ext cx="11593943" cy="3074752"/>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261938" lvl="0" indent="-261938" algn="just">
              <a:lnSpc>
                <a:spcPct val="150000"/>
              </a:lnSpc>
              <a:spcBef>
                <a:spcPct val="20000"/>
              </a:spcBef>
              <a:buClr>
                <a:srgbClr val="0BD0D9"/>
              </a:buClr>
              <a:buSzPct val="95000"/>
              <a:buFont typeface="Wingdings" panose="05000000000000000000" pitchFamily="2" charset="2"/>
              <a:buChar char="§"/>
            </a:pPr>
            <a:r>
              <a:rPr lang="tr-TR" sz="2200" dirty="0">
                <a:solidFill>
                  <a:prstClr val="black"/>
                </a:solidFill>
                <a:latin typeface="Century Gothic" panose="020B0502020202020204" pitchFamily="34" charset="0"/>
              </a:rPr>
              <a:t>Millî Eğitim Bakanlığı Yönetici ve Öğretmenlerinin Ders ve Ek ders Saatlerine İlişkin Kararın 9’uncu maddesinin 1’nci fıkrasının a-2 bendi kapsamında </a:t>
            </a:r>
            <a:r>
              <a:rPr lang="tr-TR" sz="2200" b="1" dirty="0">
                <a:solidFill>
                  <a:srgbClr val="40A2A0"/>
                </a:solidFill>
                <a:latin typeface="Century Gothic" panose="020B0502020202020204" pitchFamily="34" charset="0"/>
              </a:rPr>
              <a:t>ders ücreti karşılığında görevlendirilenlerin</a:t>
            </a:r>
            <a:r>
              <a:rPr lang="tr-TR" sz="2200" dirty="0">
                <a:solidFill>
                  <a:prstClr val="black"/>
                </a:solidFill>
                <a:latin typeface="Century Gothic" panose="020B0502020202020204" pitchFamily="34" charset="0"/>
              </a:rPr>
              <a:t> iç ve/veya dış değerlendiriciler tarafından yapılan sınıf içi etkinlikleri ve öğretim faaliyetlerini izleme ve değerlendirme çalışmaları sonucunda, </a:t>
            </a:r>
            <a:r>
              <a:rPr lang="tr-TR" sz="2200" b="1" dirty="0">
                <a:solidFill>
                  <a:srgbClr val="40A2A0"/>
                </a:solidFill>
                <a:latin typeface="Century Gothic" panose="020B0502020202020204" pitchFamily="34" charset="0"/>
              </a:rPr>
              <a:t>gelişime ihtiyacı olanlarla ilgili gerekli tedbirler okul müdürü ve yetkili makamlarca alınır</a:t>
            </a:r>
            <a:r>
              <a:rPr lang="tr-TR" sz="2200" dirty="0">
                <a:solidFill>
                  <a:prstClr val="black"/>
                </a:solidFill>
                <a:latin typeface="Century Gothic" panose="020B0502020202020204" pitchFamily="34" charset="0"/>
              </a:rPr>
              <a:t>. </a:t>
            </a:r>
          </a:p>
        </p:txBody>
      </p:sp>
      <p:sp>
        <p:nvSpPr>
          <p:cNvPr id="16" name="Metin kutusu 15"/>
          <p:cNvSpPr txBox="1"/>
          <p:nvPr/>
        </p:nvSpPr>
        <p:spPr>
          <a:xfrm>
            <a:off x="351010" y="1541149"/>
            <a:ext cx="11593943" cy="1615827"/>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261938" lvl="0" indent="-261938" algn="just">
              <a:lnSpc>
                <a:spcPct val="150000"/>
              </a:lnSpc>
              <a:spcBef>
                <a:spcPct val="20000"/>
              </a:spcBef>
              <a:buClr>
                <a:srgbClr val="0BD0D9"/>
              </a:buClr>
              <a:buSzPct val="95000"/>
              <a:buFont typeface="Wingdings" panose="05000000000000000000" pitchFamily="2" charset="2"/>
              <a:buChar char="§"/>
            </a:pPr>
            <a:r>
              <a:rPr lang="tr-TR" sz="2200" dirty="0">
                <a:solidFill>
                  <a:prstClr val="black"/>
                </a:solidFill>
                <a:latin typeface="Century Gothic" panose="020B0502020202020204" pitchFamily="34" charset="0"/>
              </a:rPr>
              <a:t>Okul müdürlüğü tarafından hazırlanarak </a:t>
            </a:r>
            <a:r>
              <a:rPr lang="tr-TR" sz="2200" dirty="0" err="1">
                <a:solidFill>
                  <a:prstClr val="black"/>
                </a:solidFill>
                <a:latin typeface="Century Gothic" panose="020B0502020202020204" pitchFamily="34" charset="0"/>
              </a:rPr>
              <a:t>MEBBİS’e</a:t>
            </a:r>
            <a:r>
              <a:rPr lang="tr-TR" sz="2200" dirty="0">
                <a:solidFill>
                  <a:prstClr val="black"/>
                </a:solidFill>
                <a:latin typeface="Century Gothic" panose="020B0502020202020204" pitchFamily="34" charset="0"/>
              </a:rPr>
              <a:t> işlenen </a:t>
            </a:r>
            <a:r>
              <a:rPr lang="tr-TR" sz="2200" b="1" dirty="0">
                <a:solidFill>
                  <a:schemeClr val="accent1"/>
                </a:solidFill>
                <a:latin typeface="Century Gothic" panose="020B0502020202020204" pitchFamily="34" charset="0"/>
              </a:rPr>
              <a:t>OTMG </a:t>
            </a:r>
            <a:r>
              <a:rPr lang="tr-TR" sz="2200" b="1" dirty="0" smtClean="0">
                <a:solidFill>
                  <a:schemeClr val="accent1"/>
                </a:solidFill>
                <a:latin typeface="Century Gothic" panose="020B0502020202020204" pitchFamily="34" charset="0"/>
              </a:rPr>
              <a:t>planlarının</a:t>
            </a:r>
            <a:r>
              <a:rPr lang="tr-TR" sz="2200" dirty="0" smtClean="0">
                <a:solidFill>
                  <a:schemeClr val="accent1"/>
                </a:solidFill>
                <a:latin typeface="Century Gothic" panose="020B0502020202020204" pitchFamily="34" charset="0"/>
              </a:rPr>
              <a:t> </a:t>
            </a:r>
            <a:r>
              <a:rPr lang="tr-TR" sz="2200" dirty="0">
                <a:solidFill>
                  <a:prstClr val="black"/>
                </a:solidFill>
                <a:latin typeface="Century Gothic" panose="020B0502020202020204" pitchFamily="34" charset="0"/>
              </a:rPr>
              <a:t>uygulanma durumu/uygulanma süreci </a:t>
            </a:r>
            <a:r>
              <a:rPr lang="tr-TR" sz="2200" b="1" dirty="0">
                <a:solidFill>
                  <a:srgbClr val="FF5050"/>
                </a:solidFill>
                <a:latin typeface="Century Gothic" panose="020B0502020202020204" pitchFamily="34" charset="0"/>
              </a:rPr>
              <a:t>il/ilçe millî eğitim müdürlükleri (Mesleki Gelişim Hizmetleri Şubesi RG-26/04/2025-32882)</a:t>
            </a:r>
            <a:r>
              <a:rPr lang="tr-TR" sz="2200" b="1" dirty="0">
                <a:solidFill>
                  <a:schemeClr val="accent1"/>
                </a:solidFill>
                <a:latin typeface="Century Gothic" panose="020B0502020202020204" pitchFamily="34" charset="0"/>
              </a:rPr>
              <a:t> </a:t>
            </a:r>
            <a:r>
              <a:rPr lang="tr-TR" sz="2200" dirty="0">
                <a:solidFill>
                  <a:prstClr val="black"/>
                </a:solidFill>
                <a:latin typeface="Century Gothic" panose="020B0502020202020204" pitchFamily="34" charset="0"/>
              </a:rPr>
              <a:t>tarafından takip edilir.</a:t>
            </a:r>
          </a:p>
        </p:txBody>
      </p:sp>
    </p:spTree>
    <p:extLst>
      <p:ext uri="{BB962C8B-B14F-4D97-AF65-F5344CB8AC3E}">
        <p14:creationId xmlns:p14="http://schemas.microsoft.com/office/powerpoint/2010/main" xmlns="" val="2838848917"/>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205811" y="1103883"/>
            <a:ext cx="11789893" cy="5235387"/>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3121644" y="2125614"/>
            <a:ext cx="8638085" cy="3157760"/>
          </a:xfrm>
        </p:spPr>
        <p:txBody>
          <a:bodyPr>
            <a:noAutofit/>
          </a:bodyPr>
          <a:lstStyle/>
          <a:p>
            <a:pPr algn="ctr">
              <a:lnSpc>
                <a:spcPct val="150000"/>
              </a:lnSpc>
            </a:pPr>
            <a:r>
              <a:rPr lang="tr-TR" sz="32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MODELİN UYGULANMASI ÖNCESİNDE YAPILAN MEVZUAT DEĞİŞİKLİKLERİ</a:t>
            </a:r>
            <a:endParaRPr lang="tr-TR" sz="3200" b="1" dirty="0">
              <a:solidFill>
                <a:srgbClr val="FF0000"/>
              </a:solidFill>
              <a:effectLst>
                <a:outerShdw blurRad="38100" dist="38100" dir="2700000" algn="tl">
                  <a:srgbClr val="000000">
                    <a:alpha val="43137"/>
                  </a:srgbClr>
                </a:outerShdw>
              </a:effectLst>
              <a:latin typeface="Century Gothic" panose="020B0502020202020204" pitchFamily="34" charset="0"/>
            </a:endParaRPr>
          </a:p>
        </p:txBody>
      </p:sp>
      <p:sp>
        <p:nvSpPr>
          <p:cNvPr id="3" name="Beşgen 2"/>
          <p:cNvSpPr/>
          <p:nvPr/>
        </p:nvSpPr>
        <p:spPr>
          <a:xfrm>
            <a:off x="448701" y="1403587"/>
            <a:ext cx="2383372" cy="4601815"/>
          </a:xfrm>
          <a:prstGeom prst="homePlate">
            <a:avLst/>
          </a:prstGeom>
          <a:solidFill>
            <a:schemeClr val="accent3">
              <a:lumMod val="60000"/>
              <a:lumOff val="40000"/>
            </a:schemeClr>
          </a:solidFill>
          <a:ln>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dirty="0"/>
          </a:p>
        </p:txBody>
      </p:sp>
      <p:sp>
        <p:nvSpPr>
          <p:cNvPr id="9" name="Akış Çizelgesi: Gecikme 8"/>
          <p:cNvSpPr/>
          <p:nvPr/>
        </p:nvSpPr>
        <p:spPr>
          <a:xfrm>
            <a:off x="225281" y="1086803"/>
            <a:ext cx="1968500" cy="5235387"/>
          </a:xfrm>
          <a:prstGeom prst="flowChartDelay">
            <a:avLst/>
          </a:prstGeom>
          <a:solidFill>
            <a:srgbClr val="DB001B"/>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dirty="0"/>
          </a:p>
        </p:txBody>
      </p:sp>
      <p:sp>
        <p:nvSpPr>
          <p:cNvPr id="7" name="Alt Başlık 2"/>
          <p:cNvSpPr txBox="1">
            <a:spLocks/>
          </p:cNvSpPr>
          <p:nvPr/>
        </p:nvSpPr>
        <p:spPr>
          <a:xfrm rot="16200000">
            <a:off x="-1733498" y="345261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tr-TR"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4" name="Slayt Numarası Yer Tutucusu 3"/>
          <p:cNvSpPr>
            <a:spLocks noGrp="1"/>
          </p:cNvSpPr>
          <p:nvPr>
            <p:ph type="sldNum" sz="quarter" idx="12"/>
          </p:nvPr>
        </p:nvSpPr>
        <p:spPr>
          <a:xfrm>
            <a:off x="8610600" y="6405778"/>
            <a:ext cx="2743200" cy="365125"/>
          </a:xfrm>
        </p:spPr>
        <p:txBody>
          <a:bodyPr/>
          <a:lstStyle/>
          <a:p>
            <a:fld id="{D63DBE84-8755-45B9-8C19-96EBE3498A16}" type="slidenum">
              <a:rPr lang="tr-TR" smtClean="0"/>
              <a:pPr/>
              <a:t>4</a:t>
            </a:fld>
            <a:endParaRPr lang="tr-TR" dirty="0"/>
          </a:p>
        </p:txBody>
      </p:sp>
      <p:sp>
        <p:nvSpPr>
          <p:cNvPr id="14" name="Alt Başlık 2">
            <a:extLst>
              <a:ext uri="{FF2B5EF4-FFF2-40B4-BE49-F238E27FC236}">
                <a16:creationId xmlns:a16="http://schemas.microsoft.com/office/drawing/2014/main" xmlns="" id="{71C07988-C9F2-445D-A028-8FBDBE63F715}"/>
              </a:ext>
            </a:extLst>
          </p:cNvPr>
          <p:cNvSpPr txBox="1">
            <a:spLocks/>
          </p:cNvSpPr>
          <p:nvPr/>
        </p:nvSpPr>
        <p:spPr>
          <a:xfrm>
            <a:off x="8277725" y="395026"/>
            <a:ext cx="2815279" cy="2947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11" name="Picture 3" descr="C:\Users\Oguz DEMIRBOGAN06\Desktop\muhakkik seminer\TKB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77656" y="108794"/>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Veri Yer Tutucusu 4"/>
          <p:cNvSpPr>
            <a:spLocks noGrp="1"/>
          </p:cNvSpPr>
          <p:nvPr>
            <p:ph type="dt" sz="half" idx="10"/>
          </p:nvPr>
        </p:nvSpPr>
        <p:spPr/>
        <p:txBody>
          <a:bodyPr/>
          <a:lstStyle/>
          <a:p>
            <a:fld id="{20AA5723-C89B-4C93-A3A0-2AF160B93600}" type="datetime1">
              <a:rPr lang="tr-TR" smtClean="0"/>
              <a:pPr/>
              <a:t>4.9.2025</a:t>
            </a:fld>
            <a:endParaRPr lang="tr-TR"/>
          </a:p>
        </p:txBody>
      </p:sp>
      <p:sp>
        <p:nvSpPr>
          <p:cNvPr id="6" name="Altbilgi Yer Tutucusu 5"/>
          <p:cNvSpPr>
            <a:spLocks noGrp="1"/>
          </p:cNvSpPr>
          <p:nvPr>
            <p:ph type="ftr" sz="quarter" idx="11"/>
          </p:nvPr>
        </p:nvSpPr>
        <p:spPr/>
        <p:txBody>
          <a:bodyPr/>
          <a:lstStyle/>
          <a:p>
            <a:r>
              <a:rPr lang="tr-TR" smtClean="0"/>
              <a:t>Teftiş Kurulu Başkanlığı</a:t>
            </a:r>
            <a:endParaRPr lang="tr-TR"/>
          </a:p>
        </p:txBody>
      </p:sp>
      <p:pic>
        <p:nvPicPr>
          <p:cNvPr id="15"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89162"/>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13784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40</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9" name="Metin kutusu 18"/>
          <p:cNvSpPr txBox="1"/>
          <p:nvPr/>
        </p:nvSpPr>
        <p:spPr>
          <a:xfrm>
            <a:off x="2252599" y="259332"/>
            <a:ext cx="6705600" cy="523220"/>
          </a:xfrm>
          <a:prstGeom prst="rect">
            <a:avLst/>
          </a:prstGeom>
          <a:noFill/>
        </p:spPr>
        <p:txBody>
          <a:bodyPr wrap="square" rtlCol="0">
            <a:spAutoFit/>
          </a:bodyPr>
          <a:lstStyle/>
          <a:p>
            <a:pPr algn="ctr"/>
            <a:r>
              <a:rPr lang="tr-TR" sz="2800" b="1" dirty="0">
                <a:solidFill>
                  <a:srgbClr val="C00000"/>
                </a:solidFill>
                <a:latin typeface="Century Gothic" panose="020B0502020202020204" pitchFamily="34" charset="0"/>
                <a:cs typeface="Times New Roman" panose="02020603050405020304" pitchFamily="18" charset="0"/>
              </a:rPr>
              <a:t>İç </a:t>
            </a:r>
            <a:r>
              <a:rPr lang="tr-TR" sz="2800" b="1" dirty="0" smtClean="0">
                <a:solidFill>
                  <a:srgbClr val="C00000"/>
                </a:solidFill>
                <a:latin typeface="Century Gothic" panose="020B0502020202020204" pitchFamily="34" charset="0"/>
                <a:cs typeface="Times New Roman" panose="02020603050405020304" pitchFamily="18" charset="0"/>
              </a:rPr>
              <a:t>Değerlendirme-1</a:t>
            </a:r>
            <a:endParaRPr lang="tr-TR" sz="2800" b="1" dirty="0">
              <a:solidFill>
                <a:srgbClr val="C00000"/>
              </a:solidFill>
              <a:latin typeface="Century Gothic" panose="020B0502020202020204" pitchFamily="34" charset="0"/>
              <a:cs typeface="Times New Roman" panose="02020603050405020304" pitchFamily="18" charset="0"/>
            </a:endParaRPr>
          </a:p>
        </p:txBody>
      </p:sp>
      <p:pic>
        <p:nvPicPr>
          <p:cNvPr id="17" name="Picture 3" descr="C:\Users\Oguz DEMIRBOGAN06\Desktop\muhakkik seminer\TKB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26905" y="75091"/>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266213" y="357738"/>
            <a:ext cx="2760692" cy="338554"/>
          </a:xfrm>
          <a:prstGeom prst="rect">
            <a:avLst/>
          </a:prstGeom>
        </p:spPr>
        <p:txBody>
          <a:bodyPr wrap="none">
            <a:spAutoFit/>
          </a:bodyPr>
          <a:lstStyle/>
          <a:p>
            <a:pPr algn="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2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5">
            <a:extLst>
              <a:ext uri="{FF2B5EF4-FFF2-40B4-BE49-F238E27FC236}">
                <a16:creationId xmlns:a16="http://schemas.microsoft.com/office/drawing/2014/main" xmlns="" id="{14EE143A-5AC1-F3E6-5DD2-DF34E5EE92E5}"/>
              </a:ext>
            </a:extLst>
          </p:cNvPr>
          <p:cNvSpPr/>
          <p:nvPr/>
        </p:nvSpPr>
        <p:spPr>
          <a:xfrm>
            <a:off x="232228" y="2412431"/>
            <a:ext cx="11681627" cy="113088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tr-TR" sz="2000" dirty="0">
                <a:solidFill>
                  <a:schemeClr val="tx1"/>
                </a:solidFill>
                <a:latin typeface="Century Gothic" panose="020B0502020202020204" pitchFamily="34" charset="0"/>
              </a:rPr>
              <a:t>İzleme ve değerlendirme sonucunda öğretmen hakkında </a:t>
            </a:r>
            <a:r>
              <a:rPr lang="tr-TR" sz="2000" b="1" dirty="0">
                <a:solidFill>
                  <a:srgbClr val="000091"/>
                </a:solidFill>
                <a:latin typeface="Century Gothic" panose="020B0502020202020204" pitchFamily="34" charset="0"/>
              </a:rPr>
              <a:t>“Kabul Edilebilir”</a:t>
            </a:r>
            <a:r>
              <a:rPr lang="tr-TR" sz="2000" dirty="0">
                <a:solidFill>
                  <a:srgbClr val="000091"/>
                </a:solidFill>
                <a:latin typeface="Century Gothic" panose="020B0502020202020204" pitchFamily="34" charset="0"/>
              </a:rPr>
              <a:t> </a:t>
            </a:r>
            <a:r>
              <a:rPr lang="tr-TR" sz="2000" dirty="0">
                <a:solidFill>
                  <a:schemeClr val="tx1"/>
                </a:solidFill>
                <a:latin typeface="Century Gothic" panose="020B0502020202020204" pitchFamily="34" charset="0"/>
              </a:rPr>
              <a:t>ve/veya </a:t>
            </a:r>
            <a:r>
              <a:rPr lang="tr-TR" sz="2000" dirty="0">
                <a:solidFill>
                  <a:srgbClr val="C00000"/>
                </a:solidFill>
                <a:latin typeface="Century Gothic" panose="020B0502020202020204" pitchFamily="34" charset="0"/>
              </a:rPr>
              <a:t>“</a:t>
            </a:r>
            <a:r>
              <a:rPr lang="tr-TR" sz="2000" b="1" dirty="0">
                <a:solidFill>
                  <a:srgbClr val="C00000"/>
                </a:solidFill>
                <a:latin typeface="Century Gothic" panose="020B0502020202020204" pitchFamily="34" charset="0"/>
              </a:rPr>
              <a:t>Geliştirilmesi Gerek</a:t>
            </a:r>
            <a:r>
              <a:rPr lang="tr-TR" sz="2000" dirty="0">
                <a:solidFill>
                  <a:srgbClr val="C00000"/>
                </a:solidFill>
                <a:latin typeface="Century Gothic" panose="020B0502020202020204" pitchFamily="34" charset="0"/>
              </a:rPr>
              <a:t>” </a:t>
            </a:r>
            <a:r>
              <a:rPr lang="tr-TR" sz="2000" dirty="0">
                <a:solidFill>
                  <a:schemeClr val="tx1"/>
                </a:solidFill>
                <a:latin typeface="Century Gothic" panose="020B0502020202020204" pitchFamily="34" charset="0"/>
              </a:rPr>
              <a:t>kanaatine ulaşılan izleme alanlarında, öğretmen için </a:t>
            </a:r>
            <a:r>
              <a:rPr lang="tr-TR" sz="2000" b="1" dirty="0">
                <a:solidFill>
                  <a:schemeClr val="accent2"/>
                </a:solidFill>
                <a:latin typeface="Century Gothic" panose="020B0502020202020204" pitchFamily="34" charset="0"/>
              </a:rPr>
              <a:t>okul temelli mesleki gelişim planı</a:t>
            </a:r>
            <a:r>
              <a:rPr lang="tr-TR" sz="2000" b="1" dirty="0">
                <a:solidFill>
                  <a:schemeClr val="accent4"/>
                </a:solidFill>
                <a:latin typeface="Century Gothic" panose="020B0502020202020204" pitchFamily="34" charset="0"/>
              </a:rPr>
              <a:t> </a:t>
            </a:r>
            <a:r>
              <a:rPr lang="tr-TR" sz="2000" dirty="0">
                <a:solidFill>
                  <a:schemeClr val="tx1"/>
                </a:solidFill>
                <a:latin typeface="Century Gothic" panose="020B0502020202020204" pitchFamily="34" charset="0"/>
              </a:rPr>
              <a:t>yapılır</a:t>
            </a:r>
            <a:r>
              <a:rPr lang="tr-TR" sz="2000" b="1" dirty="0" smtClean="0">
                <a:solidFill>
                  <a:schemeClr val="tx1"/>
                </a:solidFill>
                <a:latin typeface="Century Gothic" panose="020B0502020202020204" pitchFamily="34" charset="0"/>
              </a:rPr>
              <a:t>. </a:t>
            </a:r>
            <a:endParaRPr lang="tr-TR" sz="2000" b="1" dirty="0">
              <a:solidFill>
                <a:schemeClr val="tx1"/>
              </a:solidFill>
              <a:latin typeface="Century Gothic" panose="020B0502020202020204" pitchFamily="34" charset="0"/>
            </a:endParaRPr>
          </a:p>
        </p:txBody>
      </p:sp>
      <p:sp>
        <p:nvSpPr>
          <p:cNvPr id="14" name="Rectangle 6">
            <a:extLst>
              <a:ext uri="{FF2B5EF4-FFF2-40B4-BE49-F238E27FC236}">
                <a16:creationId xmlns:a16="http://schemas.microsoft.com/office/drawing/2014/main" xmlns="" id="{9896FDB5-50D3-5AD5-B00D-D0440A4A01D7}"/>
              </a:ext>
            </a:extLst>
          </p:cNvPr>
          <p:cNvSpPr/>
          <p:nvPr/>
        </p:nvSpPr>
        <p:spPr>
          <a:xfrm>
            <a:off x="232228" y="1047708"/>
            <a:ext cx="11681627" cy="1217947"/>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tr-TR" sz="2000" dirty="0">
                <a:solidFill>
                  <a:schemeClr val="tx1"/>
                </a:solidFill>
                <a:latin typeface="Century Gothic" panose="020B0502020202020204" pitchFamily="34" charset="0"/>
              </a:rPr>
              <a:t>İç değerlendirme kapsamında</a:t>
            </a:r>
            <a:r>
              <a:rPr lang="tr-TR" sz="2000" b="1" dirty="0">
                <a:solidFill>
                  <a:schemeClr val="tx1"/>
                </a:solidFill>
                <a:latin typeface="Century Gothic" panose="020B0502020202020204" pitchFamily="34" charset="0"/>
              </a:rPr>
              <a:t> </a:t>
            </a:r>
            <a:r>
              <a:rPr lang="tr-TR" sz="2000" dirty="0">
                <a:solidFill>
                  <a:schemeClr val="tx1"/>
                </a:solidFill>
                <a:latin typeface="Century Gothic" panose="020B0502020202020204" pitchFamily="34" charset="0"/>
              </a:rPr>
              <a:t>öğretmenlerin</a:t>
            </a:r>
            <a:r>
              <a:rPr lang="tr-TR" sz="2000" b="1" dirty="0">
                <a:solidFill>
                  <a:schemeClr val="tx1"/>
                </a:solidFill>
                <a:latin typeface="Century Gothic" panose="020B0502020202020204" pitchFamily="34" charset="0"/>
              </a:rPr>
              <a:t> </a:t>
            </a:r>
            <a:r>
              <a:rPr lang="tr-TR" sz="2000" dirty="0">
                <a:solidFill>
                  <a:schemeClr val="tx1"/>
                </a:solidFill>
                <a:latin typeface="Century Gothic" panose="020B0502020202020204" pitchFamily="34" charset="0"/>
              </a:rPr>
              <a:t>sınıf içi etkinlikleri ve öğretim faaliyetleri </a:t>
            </a:r>
            <a:r>
              <a:rPr lang="tr-TR" sz="2000" b="1" dirty="0">
                <a:solidFill>
                  <a:schemeClr val="accent2">
                    <a:lumMod val="75000"/>
                  </a:schemeClr>
                </a:solidFill>
                <a:latin typeface="Century Gothic" panose="020B0502020202020204" pitchFamily="34" charset="0"/>
              </a:rPr>
              <a:t>ders yılı içerisinde en az bir </a:t>
            </a:r>
            <a:r>
              <a:rPr lang="tr-TR" sz="2000" b="1" dirty="0" smtClean="0">
                <a:solidFill>
                  <a:schemeClr val="accent2">
                    <a:lumMod val="75000"/>
                  </a:schemeClr>
                </a:solidFill>
                <a:latin typeface="Century Gothic" panose="020B0502020202020204" pitchFamily="34" charset="0"/>
              </a:rPr>
              <a:t>defa, </a:t>
            </a:r>
            <a:r>
              <a:rPr lang="tr-TR" sz="2000" dirty="0">
                <a:solidFill>
                  <a:schemeClr val="tx1"/>
                </a:solidFill>
                <a:latin typeface="Century Gothic" panose="020B0502020202020204" pitchFamily="34" charset="0"/>
              </a:rPr>
              <a:t>EK-1 “İzleme ve Değerlendirme Formu” ile EK-2 “İzleme ve Öneri Raporu” doğrultusunda izlenir ve </a:t>
            </a:r>
            <a:r>
              <a:rPr lang="tr-TR" sz="2000" dirty="0" smtClean="0">
                <a:solidFill>
                  <a:schemeClr val="tx1"/>
                </a:solidFill>
                <a:latin typeface="Century Gothic" panose="020B0502020202020204" pitchFamily="34" charset="0"/>
              </a:rPr>
              <a:t>değerlendirilir. </a:t>
            </a:r>
            <a:endParaRPr lang="tr-TR" sz="2000" dirty="0">
              <a:solidFill>
                <a:schemeClr val="tx1"/>
              </a:solidFill>
              <a:latin typeface="Century Gothic" panose="020B0502020202020204" pitchFamily="34" charset="0"/>
            </a:endParaRPr>
          </a:p>
        </p:txBody>
      </p:sp>
      <p:sp>
        <p:nvSpPr>
          <p:cNvPr id="15" name="Rectangle 11">
            <a:extLst>
              <a:ext uri="{FF2B5EF4-FFF2-40B4-BE49-F238E27FC236}">
                <a16:creationId xmlns:a16="http://schemas.microsoft.com/office/drawing/2014/main" xmlns="" id="{E5A3893D-B3F4-8E52-956E-009673E5B06D}"/>
              </a:ext>
            </a:extLst>
          </p:cNvPr>
          <p:cNvSpPr/>
          <p:nvPr/>
        </p:nvSpPr>
        <p:spPr>
          <a:xfrm>
            <a:off x="232228" y="3700463"/>
            <a:ext cx="11712725" cy="120748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69850" h="69850" prst="divot"/>
            </a:sp3d>
          </a:bodyPr>
          <a:lstStyle/>
          <a:p>
            <a:pPr lvl="0" algn="just">
              <a:lnSpc>
                <a:spcPct val="114000"/>
              </a:lnSpc>
            </a:pPr>
            <a:r>
              <a:rPr lang="tr-TR" sz="2000" dirty="0">
                <a:solidFill>
                  <a:schemeClr val="tx1"/>
                </a:solidFill>
                <a:latin typeface="Century Gothic" panose="020B0502020202020204" pitchFamily="34" charset="0"/>
              </a:rPr>
              <a:t>Ayrıca, </a:t>
            </a:r>
            <a:r>
              <a:rPr lang="tr-TR" sz="2000" b="1" dirty="0">
                <a:solidFill>
                  <a:srgbClr val="C00000"/>
                </a:solidFill>
                <a:latin typeface="Century Gothic" panose="020B0502020202020204" pitchFamily="34" charset="0"/>
              </a:rPr>
              <a:t>“Geliştirilmesi Gerek” </a:t>
            </a:r>
            <a:r>
              <a:rPr lang="tr-TR" sz="2000" dirty="0">
                <a:solidFill>
                  <a:schemeClr val="tx1"/>
                </a:solidFill>
                <a:latin typeface="Century Gothic" panose="020B0502020202020204" pitchFamily="34" charset="0"/>
              </a:rPr>
              <a:t>olduğu kanaatine ulaşılan izleme alan/alanlarında öğretmenin </a:t>
            </a:r>
            <a:r>
              <a:rPr lang="tr-TR" sz="2000" b="1" dirty="0">
                <a:ln w="0"/>
                <a:solidFill>
                  <a:srgbClr val="FFC000"/>
                </a:solidFill>
                <a:latin typeface="Century Gothic" panose="020B0502020202020204" pitchFamily="34" charset="0"/>
              </a:rPr>
              <a:t>hizmet içi eğitim </a:t>
            </a:r>
            <a:r>
              <a:rPr lang="tr-TR" sz="2000" dirty="0">
                <a:solidFill>
                  <a:schemeClr val="tx1"/>
                </a:solidFill>
                <a:latin typeface="Century Gothic" panose="020B0502020202020204" pitchFamily="34" charset="0"/>
              </a:rPr>
              <a:t>programına alınması </a:t>
            </a:r>
            <a:r>
              <a:rPr lang="tr-TR" sz="2000" b="1" dirty="0">
                <a:solidFill>
                  <a:schemeClr val="tx1"/>
                </a:solidFill>
                <a:latin typeface="Century Gothic" panose="020B0502020202020204" pitchFamily="34" charset="0"/>
              </a:rPr>
              <a:t>teklifinde bulunulur </a:t>
            </a:r>
            <a:r>
              <a:rPr lang="tr-TR" sz="2000" dirty="0">
                <a:solidFill>
                  <a:schemeClr val="tx1"/>
                </a:solidFill>
                <a:latin typeface="Century Gothic" panose="020B0502020202020204" pitchFamily="34" charset="0"/>
              </a:rPr>
              <a:t>iken </a:t>
            </a:r>
            <a:r>
              <a:rPr lang="tr-TR" sz="2000" b="1" dirty="0">
                <a:solidFill>
                  <a:srgbClr val="000091"/>
                </a:solidFill>
                <a:latin typeface="Century Gothic" panose="020B0502020202020204" pitchFamily="34" charset="0"/>
              </a:rPr>
              <a:t>“Kabul Edilebilir” </a:t>
            </a:r>
            <a:r>
              <a:rPr lang="tr-TR" sz="2000" dirty="0">
                <a:solidFill>
                  <a:schemeClr val="tx1"/>
                </a:solidFill>
                <a:latin typeface="Century Gothic" panose="020B0502020202020204" pitchFamily="34" charset="0"/>
              </a:rPr>
              <a:t>kanaatine ulaşılan izleme alan/alanlarında ise</a:t>
            </a:r>
            <a:r>
              <a:rPr lang="tr-TR" sz="2000" b="1" dirty="0">
                <a:solidFill>
                  <a:schemeClr val="tx1"/>
                </a:solidFill>
                <a:latin typeface="Century Gothic" panose="020B0502020202020204" pitchFamily="34" charset="0"/>
              </a:rPr>
              <a:t> teklifte bulunulabilir</a:t>
            </a:r>
            <a:r>
              <a:rPr lang="tr-TR" sz="2000" dirty="0" smtClean="0">
                <a:solidFill>
                  <a:prstClr val="black"/>
                </a:solidFill>
                <a:latin typeface="Century Gothic" panose="020B0502020202020204" pitchFamily="34" charset="0"/>
              </a:rPr>
              <a:t>. </a:t>
            </a:r>
            <a:endParaRPr lang="tr-TR" sz="2000" dirty="0">
              <a:solidFill>
                <a:prstClr val="black"/>
              </a:solidFill>
              <a:latin typeface="Century Gothic" panose="020B0502020202020204" pitchFamily="34" charset="0"/>
            </a:endParaRPr>
          </a:p>
        </p:txBody>
      </p:sp>
      <p:sp>
        <p:nvSpPr>
          <p:cNvPr id="18" name="Rectangle 14">
            <a:extLst>
              <a:ext uri="{FF2B5EF4-FFF2-40B4-BE49-F238E27FC236}">
                <a16:creationId xmlns:a16="http://schemas.microsoft.com/office/drawing/2014/main" xmlns="" id="{19219683-E3AF-6691-3BA9-6A4D34BB7216}"/>
              </a:ext>
            </a:extLst>
          </p:cNvPr>
          <p:cNvSpPr/>
          <p:nvPr/>
        </p:nvSpPr>
        <p:spPr>
          <a:xfrm>
            <a:off x="235300" y="5063355"/>
            <a:ext cx="11709653" cy="1359841"/>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a:solidFill>
                  <a:schemeClr val="tx1"/>
                </a:solidFill>
                <a:latin typeface="Century Gothic" panose="020B0502020202020204" pitchFamily="34" charset="0"/>
              </a:rPr>
              <a:t>Mesleki gelişim ihtiyacı olduğuna kanaat getirilen </a:t>
            </a:r>
            <a:r>
              <a:rPr lang="tr-TR" sz="2000" b="1" dirty="0">
                <a:solidFill>
                  <a:schemeClr val="tx1"/>
                </a:solidFill>
                <a:latin typeface="Century Gothic" panose="020B0502020202020204" pitchFamily="34" charset="0"/>
              </a:rPr>
              <a:t>aday öğretmenlerle </a:t>
            </a:r>
            <a:r>
              <a:rPr lang="tr-TR" sz="2000" dirty="0">
                <a:solidFill>
                  <a:schemeClr val="tx1"/>
                </a:solidFill>
                <a:latin typeface="Century Gothic" panose="020B0502020202020204" pitchFamily="34" charset="0"/>
              </a:rPr>
              <a:t>ilgili iş ve işlemler okul müdürlüğünce ilgili mevzuatı çerçevesinde yürütülür ve gerekli tedbirler alınır. </a:t>
            </a:r>
            <a:endParaRPr lang="tr-TR" sz="2000" dirty="0" smtClean="0">
              <a:solidFill>
                <a:schemeClr val="tx1"/>
              </a:solidFill>
              <a:latin typeface="Century Gothic" panose="020B0502020202020204" pitchFamily="34" charset="0"/>
            </a:endParaRPr>
          </a:p>
          <a:p>
            <a:pPr algn="just"/>
            <a:r>
              <a:rPr lang="tr-TR" sz="2000" dirty="0" smtClean="0">
                <a:solidFill>
                  <a:schemeClr val="tx1"/>
                </a:solidFill>
                <a:latin typeface="Century Gothic" panose="020B0502020202020204" pitchFamily="34" charset="0"/>
              </a:rPr>
              <a:t>Aday </a:t>
            </a:r>
            <a:r>
              <a:rPr lang="tr-TR" sz="2000" dirty="0">
                <a:solidFill>
                  <a:schemeClr val="tx1"/>
                </a:solidFill>
                <a:latin typeface="Century Gothic" panose="020B0502020202020204" pitchFamily="34" charset="0"/>
              </a:rPr>
              <a:t>öğretmenlerin sınıf içi etkinlikleri ve öğretim faaliyetlerini izleme ve değerlendirme sonucuna bağlı olarak </a:t>
            </a:r>
            <a:r>
              <a:rPr lang="tr-TR" sz="2000" b="1" dirty="0">
                <a:solidFill>
                  <a:srgbClr val="C00000"/>
                </a:solidFill>
                <a:latin typeface="Century Gothic" panose="020B0502020202020204" pitchFamily="34" charset="0"/>
              </a:rPr>
              <a:t>onaylı ders denetimi talebinde bulunulamaz</a:t>
            </a:r>
            <a:r>
              <a:rPr lang="tr-TR" sz="2000" dirty="0">
                <a:solidFill>
                  <a:schemeClr val="tx1"/>
                </a:solidFill>
                <a:latin typeface="Century Gothic" panose="020B0502020202020204" pitchFamily="34" charset="0"/>
              </a:rPr>
              <a:t>.</a:t>
            </a:r>
          </a:p>
        </p:txBody>
      </p:sp>
    </p:spTree>
    <p:extLst>
      <p:ext uri="{BB962C8B-B14F-4D97-AF65-F5344CB8AC3E}">
        <p14:creationId xmlns:p14="http://schemas.microsoft.com/office/powerpoint/2010/main" xmlns="" val="126219204"/>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41</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9" name="Metin kutusu 18"/>
          <p:cNvSpPr txBox="1"/>
          <p:nvPr/>
        </p:nvSpPr>
        <p:spPr>
          <a:xfrm>
            <a:off x="2241447" y="264915"/>
            <a:ext cx="6705600" cy="523220"/>
          </a:xfrm>
          <a:prstGeom prst="rect">
            <a:avLst/>
          </a:prstGeom>
          <a:noFill/>
        </p:spPr>
        <p:txBody>
          <a:bodyPr wrap="square" rtlCol="0">
            <a:spAutoFit/>
          </a:bodyPr>
          <a:lstStyle/>
          <a:p>
            <a:pPr algn="ctr"/>
            <a:r>
              <a:rPr lang="tr-TR" sz="2800" b="1" dirty="0">
                <a:solidFill>
                  <a:srgbClr val="C00000"/>
                </a:solidFill>
                <a:latin typeface="Century Gothic" panose="020B0502020202020204" pitchFamily="34" charset="0"/>
                <a:cs typeface="Times New Roman" panose="02020603050405020304" pitchFamily="18" charset="0"/>
              </a:rPr>
              <a:t>İç </a:t>
            </a:r>
            <a:r>
              <a:rPr lang="tr-TR" sz="2800" b="1" dirty="0" smtClean="0">
                <a:solidFill>
                  <a:srgbClr val="C00000"/>
                </a:solidFill>
                <a:latin typeface="Century Gothic" panose="020B0502020202020204" pitchFamily="34" charset="0"/>
                <a:cs typeface="Times New Roman" panose="02020603050405020304" pitchFamily="18" charset="0"/>
              </a:rPr>
              <a:t>Değerlendirme-2</a:t>
            </a:r>
            <a:endParaRPr lang="tr-TR" sz="2800" b="1" dirty="0">
              <a:solidFill>
                <a:srgbClr val="C00000"/>
              </a:solidFill>
              <a:latin typeface="Century Gothic" panose="020B0502020202020204" pitchFamily="34" charset="0"/>
              <a:cs typeface="Times New Roman" panose="02020603050405020304" pitchFamily="18" charset="0"/>
            </a:endParaRPr>
          </a:p>
        </p:txBody>
      </p:sp>
      <p:pic>
        <p:nvPicPr>
          <p:cNvPr id="17" name="Picture 3" descr="C:\Users\Oguz DEMIRBOGAN06\Desktop\muhakkik seminer\TKB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26905" y="75091"/>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266213" y="357738"/>
            <a:ext cx="2760692" cy="338554"/>
          </a:xfrm>
          <a:prstGeom prst="rect">
            <a:avLst/>
          </a:prstGeom>
        </p:spPr>
        <p:txBody>
          <a:bodyPr wrap="none">
            <a:spAutoFit/>
          </a:bodyPr>
          <a:lstStyle/>
          <a:p>
            <a:pPr algn="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2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5">
            <a:extLst>
              <a:ext uri="{FF2B5EF4-FFF2-40B4-BE49-F238E27FC236}">
                <a16:creationId xmlns:a16="http://schemas.microsoft.com/office/drawing/2014/main" xmlns="" id="{14EE143A-5AC1-F3E6-5DD2-DF34E5EE92E5}"/>
              </a:ext>
            </a:extLst>
          </p:cNvPr>
          <p:cNvSpPr/>
          <p:nvPr/>
        </p:nvSpPr>
        <p:spPr>
          <a:xfrm>
            <a:off x="232228" y="2412431"/>
            <a:ext cx="11681627" cy="113088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4000"/>
              </a:lnSpc>
            </a:pPr>
            <a:r>
              <a:rPr lang="tr-TR" sz="2000" dirty="0">
                <a:solidFill>
                  <a:prstClr val="black"/>
                </a:solidFill>
                <a:latin typeface="Century Gothic" panose="020B0502020202020204" pitchFamily="34" charset="0"/>
              </a:rPr>
              <a:t>OTMG planının uygulanmasından sonra öğretmen </a:t>
            </a:r>
            <a:r>
              <a:rPr lang="tr-TR" sz="2000" b="1" dirty="0">
                <a:solidFill>
                  <a:srgbClr val="C00000"/>
                </a:solidFill>
                <a:latin typeface="Century Gothic" panose="020B0502020202020204" pitchFamily="34" charset="0"/>
              </a:rPr>
              <a:t>tekrar izlenir ve değerlendirilir.</a:t>
            </a:r>
            <a:r>
              <a:rPr lang="tr-TR" sz="2000" dirty="0">
                <a:solidFill>
                  <a:prstClr val="black"/>
                </a:solidFill>
                <a:latin typeface="Century Gothic" panose="020B0502020202020204" pitchFamily="34" charset="0"/>
              </a:rPr>
              <a:t> Yapılan ikinci izleme ve değerlendirmede de tüm izleme alanlarında </a:t>
            </a:r>
            <a:r>
              <a:rPr lang="tr-TR" sz="2000" b="1" dirty="0">
                <a:solidFill>
                  <a:srgbClr val="ED7D31"/>
                </a:solidFill>
                <a:latin typeface="Century Gothic" panose="020B0502020202020204" pitchFamily="34" charset="0"/>
              </a:rPr>
              <a:t>“Geliştirilmesi Gerek”</a:t>
            </a:r>
            <a:r>
              <a:rPr lang="tr-TR" sz="2000" dirty="0">
                <a:solidFill>
                  <a:prstClr val="black"/>
                </a:solidFill>
                <a:latin typeface="Century Gothic" panose="020B0502020202020204" pitchFamily="34" charset="0"/>
              </a:rPr>
              <a:t> kanaatine ulaşılması durumunda gerekçeleriyle birlikte </a:t>
            </a:r>
            <a:r>
              <a:rPr lang="tr-TR" sz="2000" b="1" dirty="0">
                <a:solidFill>
                  <a:srgbClr val="C00000"/>
                </a:solidFill>
                <a:latin typeface="Century Gothic" panose="020B0502020202020204" pitchFamily="34" charset="0"/>
              </a:rPr>
              <a:t>onaylı ders denetimi</a:t>
            </a:r>
            <a:r>
              <a:rPr lang="tr-TR" sz="2000" dirty="0">
                <a:solidFill>
                  <a:prstClr val="black"/>
                </a:solidFill>
                <a:latin typeface="Century Gothic" panose="020B0502020202020204" pitchFamily="34" charset="0"/>
              </a:rPr>
              <a:t> talebinde </a:t>
            </a:r>
            <a:r>
              <a:rPr lang="tr-TR" sz="2000" b="1" dirty="0">
                <a:solidFill>
                  <a:prstClr val="black"/>
                </a:solidFill>
                <a:latin typeface="Century Gothic" panose="020B0502020202020204" pitchFamily="34" charset="0"/>
              </a:rPr>
              <a:t>bulunulur</a:t>
            </a:r>
            <a:r>
              <a:rPr lang="tr-TR" sz="2000" dirty="0">
                <a:solidFill>
                  <a:prstClr val="black"/>
                </a:solidFill>
                <a:latin typeface="Century Gothic" panose="020B0502020202020204" pitchFamily="34" charset="0"/>
              </a:rPr>
              <a:t>. </a:t>
            </a:r>
          </a:p>
        </p:txBody>
      </p:sp>
      <p:sp>
        <p:nvSpPr>
          <p:cNvPr id="14" name="Rectangle 6">
            <a:extLst>
              <a:ext uri="{FF2B5EF4-FFF2-40B4-BE49-F238E27FC236}">
                <a16:creationId xmlns:a16="http://schemas.microsoft.com/office/drawing/2014/main" xmlns="" id="{9896FDB5-50D3-5AD5-B00D-D0440A4A01D7}"/>
              </a:ext>
            </a:extLst>
          </p:cNvPr>
          <p:cNvSpPr/>
          <p:nvPr/>
        </p:nvSpPr>
        <p:spPr>
          <a:xfrm>
            <a:off x="232228" y="1047708"/>
            <a:ext cx="11681627" cy="1217947"/>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5000"/>
              </a:lnSpc>
            </a:pPr>
            <a:r>
              <a:rPr lang="tr-TR" sz="2000" b="1" dirty="0">
                <a:solidFill>
                  <a:srgbClr val="ED7D31"/>
                </a:solidFill>
                <a:latin typeface="Century Gothic" panose="020B0502020202020204" pitchFamily="34" charset="0"/>
              </a:rPr>
              <a:t>Tüm izleme alanlarında “Geliştirilmesi Gerek”  </a:t>
            </a:r>
            <a:r>
              <a:rPr lang="tr-TR" sz="2000" dirty="0">
                <a:solidFill>
                  <a:prstClr val="black"/>
                </a:solidFill>
                <a:latin typeface="Century Gothic" panose="020B0502020202020204" pitchFamily="34" charset="0"/>
              </a:rPr>
              <a:t>kanaatine ulaşılması durumunda, öğretmen için </a:t>
            </a:r>
            <a:r>
              <a:rPr lang="tr-TR" sz="2000" b="1" dirty="0">
                <a:solidFill>
                  <a:srgbClr val="C00000"/>
                </a:solidFill>
                <a:latin typeface="Century Gothic" panose="020B0502020202020204" pitchFamily="34" charset="0"/>
              </a:rPr>
              <a:t>OTMG</a:t>
            </a:r>
            <a:r>
              <a:rPr lang="tr-TR" sz="2000" dirty="0">
                <a:solidFill>
                  <a:prstClr val="black"/>
                </a:solidFill>
                <a:latin typeface="Century Gothic" panose="020B0502020202020204" pitchFamily="34" charset="0"/>
              </a:rPr>
              <a:t> planı yapılır. Ayrıca öğretmenin </a:t>
            </a:r>
            <a:r>
              <a:rPr lang="tr-TR" sz="2000" b="1" dirty="0">
                <a:solidFill>
                  <a:srgbClr val="C00000"/>
                </a:solidFill>
                <a:latin typeface="Century Gothic" panose="020B0502020202020204" pitchFamily="34" charset="0"/>
              </a:rPr>
              <a:t>hizmet içi eğitim </a:t>
            </a:r>
            <a:r>
              <a:rPr lang="tr-TR" sz="2000" dirty="0">
                <a:solidFill>
                  <a:prstClr val="black"/>
                </a:solidFill>
                <a:latin typeface="Century Gothic" panose="020B0502020202020204" pitchFamily="34" charset="0"/>
              </a:rPr>
              <a:t>programlarına alınması yönünde teklifte </a:t>
            </a:r>
            <a:r>
              <a:rPr lang="tr-TR" sz="2000" b="1" dirty="0">
                <a:solidFill>
                  <a:prstClr val="black"/>
                </a:solidFill>
                <a:latin typeface="Century Gothic" panose="020B0502020202020204" pitchFamily="34" charset="0"/>
              </a:rPr>
              <a:t>bulunulur</a:t>
            </a:r>
            <a:r>
              <a:rPr lang="tr-TR" sz="2000" dirty="0">
                <a:solidFill>
                  <a:prstClr val="black"/>
                </a:solidFill>
                <a:latin typeface="Century Gothic" panose="020B0502020202020204" pitchFamily="34" charset="0"/>
              </a:rPr>
              <a:t>. </a:t>
            </a:r>
          </a:p>
        </p:txBody>
      </p:sp>
      <p:sp>
        <p:nvSpPr>
          <p:cNvPr id="15" name="Rectangle 11">
            <a:extLst>
              <a:ext uri="{FF2B5EF4-FFF2-40B4-BE49-F238E27FC236}">
                <a16:creationId xmlns:a16="http://schemas.microsoft.com/office/drawing/2014/main" xmlns="" id="{E5A3893D-B3F4-8E52-956E-009673E5B06D}"/>
              </a:ext>
            </a:extLst>
          </p:cNvPr>
          <p:cNvSpPr/>
          <p:nvPr/>
        </p:nvSpPr>
        <p:spPr>
          <a:xfrm>
            <a:off x="232228" y="3700463"/>
            <a:ext cx="11712725" cy="120748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69850" h="69850" prst="divot"/>
            </a:sp3d>
          </a:bodyPr>
          <a:lstStyle/>
          <a:p>
            <a:pPr lvl="0" algn="just">
              <a:lnSpc>
                <a:spcPct val="114000"/>
              </a:lnSpc>
            </a:pPr>
            <a:r>
              <a:rPr lang="tr-TR" sz="2000" b="1" dirty="0">
                <a:solidFill>
                  <a:srgbClr val="00B050"/>
                </a:solidFill>
                <a:latin typeface="Century Gothic" panose="020B0502020202020204" pitchFamily="34" charset="0"/>
              </a:rPr>
              <a:t>Tüm izleme alanlarında “Yeterli”</a:t>
            </a:r>
            <a:r>
              <a:rPr lang="tr-TR" sz="2000" dirty="0">
                <a:solidFill>
                  <a:srgbClr val="00B050"/>
                </a:solidFill>
                <a:latin typeface="Century Gothic" panose="020B0502020202020204" pitchFamily="34" charset="0"/>
              </a:rPr>
              <a:t> </a:t>
            </a:r>
            <a:r>
              <a:rPr lang="tr-TR" sz="2000" dirty="0">
                <a:solidFill>
                  <a:prstClr val="black"/>
                </a:solidFill>
                <a:latin typeface="Century Gothic" panose="020B0502020202020204" pitchFamily="34" charset="0"/>
              </a:rPr>
              <a:t>düzeyde değerlendirilen öğretmenlerden </a:t>
            </a:r>
            <a:r>
              <a:rPr lang="tr-TR" sz="2000" b="1" dirty="0">
                <a:solidFill>
                  <a:srgbClr val="00B050"/>
                </a:solidFill>
                <a:latin typeface="Century Gothic" panose="020B0502020202020204" pitchFamily="34" charset="0"/>
              </a:rPr>
              <a:t>istekli olanlara</a:t>
            </a:r>
            <a:r>
              <a:rPr lang="tr-TR" sz="2000" dirty="0">
                <a:solidFill>
                  <a:prstClr val="black"/>
                </a:solidFill>
                <a:latin typeface="Century Gothic" panose="020B0502020202020204" pitchFamily="34" charset="0"/>
              </a:rPr>
              <a:t>, rehberlik görevinde bulunabileceğine kanaat getirilen </a:t>
            </a:r>
            <a:r>
              <a:rPr lang="tr-TR" sz="2000" dirty="0" smtClean="0">
                <a:solidFill>
                  <a:prstClr val="black"/>
                </a:solidFill>
                <a:latin typeface="Century Gothic" panose="020B0502020202020204" pitchFamily="34" charset="0"/>
              </a:rPr>
              <a:t>izleme alanlarında </a:t>
            </a:r>
            <a:r>
              <a:rPr lang="tr-TR" sz="2000" dirty="0">
                <a:solidFill>
                  <a:prstClr val="black"/>
                </a:solidFill>
                <a:latin typeface="Century Gothic" panose="020B0502020202020204" pitchFamily="34" charset="0"/>
              </a:rPr>
              <a:t>OTMG çalışmalarında </a:t>
            </a:r>
            <a:r>
              <a:rPr lang="tr-TR" sz="2000" b="1" dirty="0">
                <a:solidFill>
                  <a:srgbClr val="00B050"/>
                </a:solidFill>
                <a:latin typeface="Century Gothic" panose="020B0502020202020204" pitchFamily="34" charset="0"/>
              </a:rPr>
              <a:t>rehberlik yapma görevi verilebilir</a:t>
            </a:r>
            <a:r>
              <a:rPr lang="tr-TR" sz="2000" b="1" dirty="0">
                <a:solidFill>
                  <a:srgbClr val="000091"/>
                </a:solidFill>
                <a:latin typeface="Century Gothic" panose="020B0502020202020204" pitchFamily="34" charset="0"/>
              </a:rPr>
              <a:t>. </a:t>
            </a:r>
            <a:endParaRPr lang="tr-TR" sz="2000" b="1" dirty="0">
              <a:solidFill>
                <a:prstClr val="black"/>
              </a:solidFill>
              <a:latin typeface="Century Gothic" panose="020B0502020202020204" pitchFamily="34" charset="0"/>
            </a:endParaRPr>
          </a:p>
        </p:txBody>
      </p:sp>
      <p:sp>
        <p:nvSpPr>
          <p:cNvPr id="18" name="Rectangle 14">
            <a:extLst>
              <a:ext uri="{FF2B5EF4-FFF2-40B4-BE49-F238E27FC236}">
                <a16:creationId xmlns:a16="http://schemas.microsoft.com/office/drawing/2014/main" xmlns="" id="{19219683-E3AF-6691-3BA9-6A4D34BB7216}"/>
              </a:ext>
            </a:extLst>
          </p:cNvPr>
          <p:cNvSpPr/>
          <p:nvPr/>
        </p:nvSpPr>
        <p:spPr>
          <a:xfrm>
            <a:off x="235300" y="5063355"/>
            <a:ext cx="11709653" cy="1359841"/>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tr-TR" sz="2000" b="1" dirty="0">
                <a:solidFill>
                  <a:srgbClr val="00B050"/>
                </a:solidFill>
                <a:latin typeface="Century Gothic" panose="020B0502020202020204" pitchFamily="34" charset="0"/>
              </a:rPr>
              <a:t>Tüm izleme alanlarında “Yeterli” </a:t>
            </a:r>
            <a:r>
              <a:rPr lang="tr-TR" sz="2000" dirty="0">
                <a:solidFill>
                  <a:prstClr val="black"/>
                </a:solidFill>
                <a:latin typeface="Century Gothic" panose="020B0502020202020204" pitchFamily="34" charset="0"/>
              </a:rPr>
              <a:t>olduğu kanaatine ulaşılan ve istekli olarak </a:t>
            </a:r>
            <a:r>
              <a:rPr lang="tr-TR" sz="2000" u="sng" dirty="0">
                <a:solidFill>
                  <a:prstClr val="black"/>
                </a:solidFill>
                <a:latin typeface="Century Gothic" panose="020B0502020202020204" pitchFamily="34" charset="0"/>
              </a:rPr>
              <a:t>okul temelli mesleki gelişim planı çerçevesinde rehberlik görevi alarak bu görevi tamamlayan</a:t>
            </a:r>
            <a:r>
              <a:rPr lang="tr-TR" sz="2000" dirty="0">
                <a:solidFill>
                  <a:prstClr val="black"/>
                </a:solidFill>
                <a:latin typeface="Century Gothic" panose="020B0502020202020204" pitchFamily="34" charset="0"/>
              </a:rPr>
              <a:t> öğretmene ödül yönergesi kapsamında </a:t>
            </a:r>
            <a:r>
              <a:rPr lang="tr-TR" sz="2000" b="1" dirty="0">
                <a:solidFill>
                  <a:srgbClr val="000091"/>
                </a:solidFill>
                <a:latin typeface="Century Gothic" panose="020B0502020202020204" pitchFamily="34" charset="0"/>
              </a:rPr>
              <a:t>başarı belgesi verilmesi </a:t>
            </a:r>
            <a:r>
              <a:rPr lang="tr-TR" sz="2000" dirty="0">
                <a:solidFill>
                  <a:prstClr val="black"/>
                </a:solidFill>
                <a:latin typeface="Century Gothic" panose="020B0502020202020204" pitchFamily="34" charset="0"/>
              </a:rPr>
              <a:t>için okul müdürü tarafından teklifte </a:t>
            </a:r>
            <a:r>
              <a:rPr lang="tr-TR" sz="2000" b="1" dirty="0">
                <a:solidFill>
                  <a:prstClr val="black"/>
                </a:solidFill>
                <a:latin typeface="Century Gothic" panose="020B0502020202020204" pitchFamily="34" charset="0"/>
              </a:rPr>
              <a:t>bulunulabilir</a:t>
            </a:r>
            <a:r>
              <a:rPr lang="tr-TR" sz="2000" dirty="0">
                <a:solidFill>
                  <a:prstClr val="black"/>
                </a:solidFill>
                <a:latin typeface="Century Gothic" panose="020B0502020202020204" pitchFamily="34" charset="0"/>
              </a:rPr>
              <a:t>. </a:t>
            </a:r>
          </a:p>
        </p:txBody>
      </p:sp>
    </p:spTree>
    <p:extLst>
      <p:ext uri="{BB962C8B-B14F-4D97-AF65-F5344CB8AC3E}">
        <p14:creationId xmlns:p14="http://schemas.microsoft.com/office/powerpoint/2010/main" xmlns="" val="456630017"/>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42</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9" name="Metin kutusu 18"/>
          <p:cNvSpPr txBox="1"/>
          <p:nvPr/>
        </p:nvSpPr>
        <p:spPr>
          <a:xfrm>
            <a:off x="2241447" y="264915"/>
            <a:ext cx="6705600" cy="523220"/>
          </a:xfrm>
          <a:prstGeom prst="rect">
            <a:avLst/>
          </a:prstGeom>
          <a:noFill/>
        </p:spPr>
        <p:txBody>
          <a:bodyPr wrap="square" rtlCol="0">
            <a:spAutoFit/>
          </a:bodyPr>
          <a:lstStyle/>
          <a:p>
            <a:pPr algn="ctr"/>
            <a:r>
              <a:rPr lang="tr-TR" sz="2800" b="1" dirty="0" smtClean="0">
                <a:solidFill>
                  <a:srgbClr val="C00000"/>
                </a:solidFill>
                <a:latin typeface="Century Gothic" panose="020B0502020202020204" pitchFamily="34" charset="0"/>
                <a:cs typeface="Times New Roman" panose="02020603050405020304" pitchFamily="18" charset="0"/>
              </a:rPr>
              <a:t>Dış Değerlendirme-1</a:t>
            </a:r>
            <a:endParaRPr lang="tr-TR" sz="2800" b="1" dirty="0">
              <a:solidFill>
                <a:srgbClr val="C00000"/>
              </a:solidFill>
              <a:latin typeface="Century Gothic" panose="020B0502020202020204" pitchFamily="34" charset="0"/>
              <a:cs typeface="Times New Roman" panose="02020603050405020304" pitchFamily="18" charset="0"/>
            </a:endParaRPr>
          </a:p>
        </p:txBody>
      </p:sp>
      <p:pic>
        <p:nvPicPr>
          <p:cNvPr id="17" name="Picture 3" descr="C:\Users\Oguz DEMIRBOGAN06\Desktop\muhakkik seminer\TKB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26905" y="75091"/>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266213" y="357738"/>
            <a:ext cx="2760692" cy="338554"/>
          </a:xfrm>
          <a:prstGeom prst="rect">
            <a:avLst/>
          </a:prstGeom>
        </p:spPr>
        <p:txBody>
          <a:bodyPr wrap="none">
            <a:spAutoFit/>
          </a:bodyPr>
          <a:lstStyle/>
          <a:p>
            <a:pPr algn="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2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5">
            <a:extLst>
              <a:ext uri="{FF2B5EF4-FFF2-40B4-BE49-F238E27FC236}">
                <a16:creationId xmlns:a16="http://schemas.microsoft.com/office/drawing/2014/main" xmlns="" id="{14EE143A-5AC1-F3E6-5DD2-DF34E5EE92E5}"/>
              </a:ext>
            </a:extLst>
          </p:cNvPr>
          <p:cNvSpPr/>
          <p:nvPr/>
        </p:nvSpPr>
        <p:spPr>
          <a:xfrm>
            <a:off x="232227" y="2653834"/>
            <a:ext cx="11681627" cy="113088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4000"/>
              </a:lnSpc>
            </a:pPr>
            <a:r>
              <a:rPr lang="tr-TR" sz="2000" dirty="0">
                <a:solidFill>
                  <a:prstClr val="black"/>
                </a:solidFill>
                <a:latin typeface="Century Gothic" panose="020B0502020202020204" pitchFamily="34" charset="0"/>
              </a:rPr>
              <a:t>Yapılan izleme ve değerlendirme sonucunda öğretmen hakkında, </a:t>
            </a:r>
            <a:r>
              <a:rPr lang="tr-TR" sz="2000" b="1" dirty="0">
                <a:solidFill>
                  <a:srgbClr val="000091"/>
                </a:solidFill>
                <a:latin typeface="Century Gothic" panose="020B0502020202020204" pitchFamily="34" charset="0"/>
              </a:rPr>
              <a:t>“Kabul Edilebilir”</a:t>
            </a:r>
            <a:r>
              <a:rPr lang="tr-TR" sz="2000" dirty="0">
                <a:solidFill>
                  <a:prstClr val="black"/>
                </a:solidFill>
                <a:latin typeface="Century Gothic" panose="020B0502020202020204" pitchFamily="34" charset="0"/>
              </a:rPr>
              <a:t> ve/veya </a:t>
            </a:r>
            <a:r>
              <a:rPr lang="tr-TR" sz="2000" b="1" dirty="0">
                <a:solidFill>
                  <a:srgbClr val="C00000"/>
                </a:solidFill>
                <a:latin typeface="Century Gothic" panose="020B0502020202020204" pitchFamily="34" charset="0"/>
              </a:rPr>
              <a:t>“Geliştirilmesi Gerek” </a:t>
            </a:r>
            <a:r>
              <a:rPr lang="tr-TR" sz="2000" dirty="0">
                <a:solidFill>
                  <a:prstClr val="black"/>
                </a:solidFill>
                <a:latin typeface="Century Gothic" panose="020B0502020202020204" pitchFamily="34" charset="0"/>
              </a:rPr>
              <a:t>kanaatine ulaşılan </a:t>
            </a:r>
            <a:r>
              <a:rPr lang="tr-TR" sz="2000" dirty="0" smtClean="0">
                <a:solidFill>
                  <a:prstClr val="black"/>
                </a:solidFill>
                <a:latin typeface="Century Gothic" panose="020B0502020202020204" pitchFamily="34" charset="0"/>
              </a:rPr>
              <a:t>izleme alanlarında </a:t>
            </a:r>
            <a:r>
              <a:rPr lang="tr-TR" sz="2000" b="1" dirty="0" smtClean="0">
                <a:solidFill>
                  <a:srgbClr val="ED7D31"/>
                </a:solidFill>
                <a:latin typeface="Century Gothic" panose="020B0502020202020204" pitchFamily="34" charset="0"/>
              </a:rPr>
              <a:t>OTMG planının </a:t>
            </a:r>
            <a:r>
              <a:rPr lang="tr-TR" sz="2000" dirty="0">
                <a:solidFill>
                  <a:prstClr val="black"/>
                </a:solidFill>
                <a:latin typeface="Century Gothic" panose="020B0502020202020204" pitchFamily="34" charset="0"/>
              </a:rPr>
              <a:t>hazırlanması önerilir. </a:t>
            </a:r>
          </a:p>
        </p:txBody>
      </p:sp>
      <p:sp>
        <p:nvSpPr>
          <p:cNvPr id="14" name="Rectangle 6">
            <a:extLst>
              <a:ext uri="{FF2B5EF4-FFF2-40B4-BE49-F238E27FC236}">
                <a16:creationId xmlns:a16="http://schemas.microsoft.com/office/drawing/2014/main" xmlns="" id="{9896FDB5-50D3-5AD5-B00D-D0440A4A01D7}"/>
              </a:ext>
            </a:extLst>
          </p:cNvPr>
          <p:cNvSpPr/>
          <p:nvPr/>
        </p:nvSpPr>
        <p:spPr>
          <a:xfrm>
            <a:off x="232228" y="1047708"/>
            <a:ext cx="11681627" cy="1471978"/>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4000"/>
              </a:lnSpc>
            </a:pPr>
            <a:r>
              <a:rPr lang="tr-TR" sz="2000" dirty="0">
                <a:solidFill>
                  <a:prstClr val="black"/>
                </a:solidFill>
                <a:latin typeface="Century Gothic" panose="020B0502020202020204" pitchFamily="34" charset="0"/>
              </a:rPr>
              <a:t>Dış değerlendiriciler; yaptıkları izleme ve değerlendirme sonucunda </a:t>
            </a:r>
            <a:r>
              <a:rPr lang="tr-TR" sz="2000" b="1" dirty="0">
                <a:solidFill>
                  <a:srgbClr val="00B050"/>
                </a:solidFill>
                <a:latin typeface="Century Gothic" panose="020B0502020202020204" pitchFamily="34" charset="0"/>
              </a:rPr>
              <a:t>EK-1 “İzleme ve Değerlendirme Formu”</a:t>
            </a:r>
            <a:r>
              <a:rPr lang="tr-TR" sz="2000" dirty="0">
                <a:solidFill>
                  <a:prstClr val="black"/>
                </a:solidFill>
                <a:latin typeface="Century Gothic" panose="020B0502020202020204" pitchFamily="34" charset="0"/>
              </a:rPr>
              <a:t> ile </a:t>
            </a:r>
            <a:r>
              <a:rPr lang="tr-TR" sz="2000" b="1" dirty="0">
                <a:solidFill>
                  <a:srgbClr val="00B050"/>
                </a:solidFill>
                <a:latin typeface="Century Gothic" panose="020B0502020202020204" pitchFamily="34" charset="0"/>
              </a:rPr>
              <a:t>EK-3 “İzleme ve Öneri </a:t>
            </a:r>
            <a:r>
              <a:rPr lang="tr-TR" sz="2000" b="1" dirty="0" err="1">
                <a:solidFill>
                  <a:srgbClr val="00B050"/>
                </a:solidFill>
                <a:latin typeface="Century Gothic" panose="020B0502020202020204" pitchFamily="34" charset="0"/>
              </a:rPr>
              <a:t>Raporu”</a:t>
            </a:r>
            <a:r>
              <a:rPr lang="tr-TR" sz="2000" dirty="0" err="1">
                <a:solidFill>
                  <a:prstClr val="black"/>
                </a:solidFill>
                <a:latin typeface="Century Gothic" panose="020B0502020202020204" pitchFamily="34" charset="0"/>
              </a:rPr>
              <a:t>nu</a:t>
            </a:r>
            <a:r>
              <a:rPr lang="tr-TR" sz="2000" dirty="0">
                <a:solidFill>
                  <a:prstClr val="black"/>
                </a:solidFill>
                <a:latin typeface="Century Gothic" panose="020B0502020202020204" pitchFamily="34" charset="0"/>
              </a:rPr>
              <a:t> düzenler. Raporda getirilen teklifler, </a:t>
            </a:r>
            <a:r>
              <a:rPr lang="tr-TR" sz="2000" b="1" dirty="0">
                <a:solidFill>
                  <a:srgbClr val="C00000"/>
                </a:solidFill>
                <a:latin typeface="Century Gothic" panose="020B0502020202020204" pitchFamily="34" charset="0"/>
              </a:rPr>
              <a:t>iç değerlendiriciler tarafından </a:t>
            </a:r>
            <a:r>
              <a:rPr lang="tr-TR" sz="2000" dirty="0">
                <a:solidFill>
                  <a:prstClr val="black"/>
                </a:solidFill>
                <a:latin typeface="Century Gothic" panose="020B0502020202020204" pitchFamily="34" charset="0"/>
              </a:rPr>
              <a:t>öğretmene ilişkin OTMG planının yapılmasında/uygulamadaki planın revize edilmesinde </a:t>
            </a:r>
            <a:r>
              <a:rPr lang="tr-TR" sz="2000" b="1" dirty="0">
                <a:solidFill>
                  <a:srgbClr val="C00000"/>
                </a:solidFill>
                <a:latin typeface="Century Gothic" panose="020B0502020202020204" pitchFamily="34" charset="0"/>
              </a:rPr>
              <a:t>esas alınır</a:t>
            </a:r>
            <a:r>
              <a:rPr lang="tr-TR" sz="2000" dirty="0">
                <a:solidFill>
                  <a:srgbClr val="C00000"/>
                </a:solidFill>
                <a:latin typeface="Century Gothic" panose="020B0502020202020204" pitchFamily="34" charset="0"/>
              </a:rPr>
              <a:t>. </a:t>
            </a:r>
          </a:p>
        </p:txBody>
      </p:sp>
      <p:sp>
        <p:nvSpPr>
          <p:cNvPr id="15" name="Rectangle 11">
            <a:extLst>
              <a:ext uri="{FF2B5EF4-FFF2-40B4-BE49-F238E27FC236}">
                <a16:creationId xmlns:a16="http://schemas.microsoft.com/office/drawing/2014/main" xmlns="" id="{E5A3893D-B3F4-8E52-956E-009673E5B06D}"/>
              </a:ext>
            </a:extLst>
          </p:cNvPr>
          <p:cNvSpPr/>
          <p:nvPr/>
        </p:nvSpPr>
        <p:spPr>
          <a:xfrm>
            <a:off x="232228" y="3949085"/>
            <a:ext cx="11712725" cy="120748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69850" h="69850" prst="divot"/>
            </a:sp3d>
          </a:bodyPr>
          <a:lstStyle/>
          <a:p>
            <a:pPr algn="just">
              <a:lnSpc>
                <a:spcPct val="114000"/>
              </a:lnSpc>
            </a:pPr>
            <a:r>
              <a:rPr lang="tr-TR" sz="2000" dirty="0">
                <a:solidFill>
                  <a:schemeClr val="tx1"/>
                </a:solidFill>
                <a:latin typeface="Century Gothic" panose="020B0502020202020204" pitchFamily="34" charset="0"/>
              </a:rPr>
              <a:t>Ayrıca, </a:t>
            </a:r>
            <a:r>
              <a:rPr lang="tr-TR" sz="2000" b="1" dirty="0">
                <a:solidFill>
                  <a:srgbClr val="C00000"/>
                </a:solidFill>
                <a:latin typeface="Century Gothic" panose="020B0502020202020204" pitchFamily="34" charset="0"/>
              </a:rPr>
              <a:t>“Geliştirilmesi Gerek”</a:t>
            </a:r>
            <a:r>
              <a:rPr lang="tr-TR" sz="2000" dirty="0">
                <a:solidFill>
                  <a:schemeClr val="tx1"/>
                </a:solidFill>
                <a:latin typeface="Century Gothic" panose="020B0502020202020204" pitchFamily="34" charset="0"/>
              </a:rPr>
              <a:t> olduğu kanaatine ulaşılan izleme </a:t>
            </a:r>
            <a:r>
              <a:rPr lang="tr-TR" sz="2000" dirty="0" smtClean="0">
                <a:solidFill>
                  <a:schemeClr val="tx1"/>
                </a:solidFill>
                <a:latin typeface="Century Gothic" panose="020B0502020202020204" pitchFamily="34" charset="0"/>
              </a:rPr>
              <a:t>alanlarında </a:t>
            </a:r>
            <a:r>
              <a:rPr lang="tr-TR" sz="2000" dirty="0">
                <a:solidFill>
                  <a:schemeClr val="tx1"/>
                </a:solidFill>
                <a:latin typeface="Century Gothic" panose="020B0502020202020204" pitchFamily="34" charset="0"/>
              </a:rPr>
              <a:t>öğretmenin </a:t>
            </a:r>
            <a:r>
              <a:rPr lang="tr-TR" sz="2000" b="1" dirty="0">
                <a:solidFill>
                  <a:schemeClr val="accent2"/>
                </a:solidFill>
                <a:latin typeface="Century Gothic" panose="020B0502020202020204" pitchFamily="34" charset="0"/>
              </a:rPr>
              <a:t>hizmet içi eğitim </a:t>
            </a:r>
            <a:r>
              <a:rPr lang="tr-TR" sz="2000" dirty="0">
                <a:solidFill>
                  <a:schemeClr val="tx1"/>
                </a:solidFill>
                <a:latin typeface="Century Gothic" panose="020B0502020202020204" pitchFamily="34" charset="0"/>
              </a:rPr>
              <a:t>programına</a:t>
            </a:r>
            <a:r>
              <a:rPr lang="tr-TR" sz="2000" b="1" dirty="0">
                <a:solidFill>
                  <a:schemeClr val="accent2"/>
                </a:solidFill>
                <a:latin typeface="Century Gothic" panose="020B0502020202020204" pitchFamily="34" charset="0"/>
              </a:rPr>
              <a:t> </a:t>
            </a:r>
            <a:r>
              <a:rPr lang="tr-TR" sz="2000" dirty="0">
                <a:solidFill>
                  <a:schemeClr val="tx1"/>
                </a:solidFill>
                <a:latin typeface="Century Gothic" panose="020B0502020202020204" pitchFamily="34" charset="0"/>
              </a:rPr>
              <a:t>alınması </a:t>
            </a:r>
            <a:r>
              <a:rPr lang="tr-TR" sz="2000" b="1" dirty="0">
                <a:solidFill>
                  <a:schemeClr val="tx1"/>
                </a:solidFill>
                <a:latin typeface="Century Gothic" panose="020B0502020202020204" pitchFamily="34" charset="0"/>
              </a:rPr>
              <a:t>teklifinde bulunulur </a:t>
            </a:r>
            <a:r>
              <a:rPr lang="tr-TR" sz="2000" dirty="0">
                <a:solidFill>
                  <a:schemeClr val="tx1"/>
                </a:solidFill>
                <a:latin typeface="Century Gothic" panose="020B0502020202020204" pitchFamily="34" charset="0"/>
              </a:rPr>
              <a:t>iken </a:t>
            </a:r>
            <a:r>
              <a:rPr lang="tr-TR" sz="2000" b="1" dirty="0">
                <a:solidFill>
                  <a:srgbClr val="000091"/>
                </a:solidFill>
                <a:latin typeface="Century Gothic" panose="020B0502020202020204" pitchFamily="34" charset="0"/>
              </a:rPr>
              <a:t>“Kabul Edilebilir”</a:t>
            </a:r>
            <a:r>
              <a:rPr lang="tr-TR" sz="2000" dirty="0">
                <a:solidFill>
                  <a:schemeClr val="tx1"/>
                </a:solidFill>
                <a:latin typeface="Century Gothic" panose="020B0502020202020204" pitchFamily="34" charset="0"/>
              </a:rPr>
              <a:t> kanaatine ulaşılan izleme </a:t>
            </a:r>
            <a:r>
              <a:rPr lang="tr-TR" sz="2000" dirty="0" smtClean="0">
                <a:solidFill>
                  <a:schemeClr val="tx1"/>
                </a:solidFill>
                <a:latin typeface="Century Gothic" panose="020B0502020202020204" pitchFamily="34" charset="0"/>
              </a:rPr>
              <a:t>alanlarında </a:t>
            </a:r>
            <a:r>
              <a:rPr lang="tr-TR" sz="2000" dirty="0">
                <a:solidFill>
                  <a:schemeClr val="tx1"/>
                </a:solidFill>
                <a:latin typeface="Century Gothic" panose="020B0502020202020204" pitchFamily="34" charset="0"/>
              </a:rPr>
              <a:t>ise</a:t>
            </a:r>
            <a:r>
              <a:rPr lang="tr-TR" sz="2000" b="1" dirty="0">
                <a:solidFill>
                  <a:schemeClr val="tx1"/>
                </a:solidFill>
                <a:latin typeface="Century Gothic" panose="020B0502020202020204" pitchFamily="34" charset="0"/>
              </a:rPr>
              <a:t> teklifte bulunulabilir. </a:t>
            </a:r>
          </a:p>
        </p:txBody>
      </p:sp>
      <p:sp>
        <p:nvSpPr>
          <p:cNvPr id="18" name="Rectangle 14">
            <a:extLst>
              <a:ext uri="{FF2B5EF4-FFF2-40B4-BE49-F238E27FC236}">
                <a16:creationId xmlns:a16="http://schemas.microsoft.com/office/drawing/2014/main" xmlns="" id="{19219683-E3AF-6691-3BA9-6A4D34BB7216}"/>
              </a:ext>
            </a:extLst>
          </p:cNvPr>
          <p:cNvSpPr/>
          <p:nvPr/>
        </p:nvSpPr>
        <p:spPr>
          <a:xfrm>
            <a:off x="235300" y="5286376"/>
            <a:ext cx="11709653" cy="1165396"/>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dirty="0">
                <a:solidFill>
                  <a:srgbClr val="00B050"/>
                </a:solidFill>
                <a:latin typeface="Century Gothic" panose="020B0502020202020204" pitchFamily="34" charset="0"/>
              </a:rPr>
              <a:t>Tüm izleme alanlarında “Yeterli” </a:t>
            </a:r>
            <a:r>
              <a:rPr lang="tr-TR" sz="2000" dirty="0">
                <a:solidFill>
                  <a:schemeClr val="tx1"/>
                </a:solidFill>
                <a:latin typeface="Century Gothic" panose="020B0502020202020204" pitchFamily="34" charset="0"/>
              </a:rPr>
              <a:t>düzeyde değerlendirilen öğretmenlere, rehberlik görevinde bulunabileceğine kanaat getirilen </a:t>
            </a:r>
            <a:r>
              <a:rPr lang="tr-TR" sz="2000" dirty="0" smtClean="0">
                <a:solidFill>
                  <a:schemeClr val="tx1"/>
                </a:solidFill>
                <a:latin typeface="Century Gothic" panose="020B0502020202020204" pitchFamily="34" charset="0"/>
              </a:rPr>
              <a:t>izleme alanlarında OTMG çalışmalarında </a:t>
            </a:r>
            <a:r>
              <a:rPr lang="tr-TR" sz="2000" b="1" dirty="0">
                <a:solidFill>
                  <a:srgbClr val="000091"/>
                </a:solidFill>
                <a:latin typeface="Century Gothic" panose="020B0502020202020204" pitchFamily="34" charset="0"/>
              </a:rPr>
              <a:t>rehberlik yapma görevi verilmesi </a:t>
            </a:r>
            <a:r>
              <a:rPr lang="tr-TR" sz="2000" dirty="0">
                <a:solidFill>
                  <a:schemeClr val="tx1"/>
                </a:solidFill>
                <a:latin typeface="Century Gothic" panose="020B0502020202020204" pitchFamily="34" charset="0"/>
              </a:rPr>
              <a:t>teklifinde </a:t>
            </a:r>
            <a:r>
              <a:rPr lang="tr-TR" sz="2000" b="1" dirty="0">
                <a:solidFill>
                  <a:schemeClr val="tx1"/>
                </a:solidFill>
                <a:latin typeface="Century Gothic" panose="020B0502020202020204" pitchFamily="34" charset="0"/>
              </a:rPr>
              <a:t>bulunulabilir</a:t>
            </a:r>
            <a:r>
              <a:rPr lang="tr-TR" sz="2000" dirty="0">
                <a:solidFill>
                  <a:schemeClr val="tx1"/>
                </a:solidFill>
                <a:latin typeface="Century Gothic" panose="020B0502020202020204" pitchFamily="34" charset="0"/>
              </a:rPr>
              <a:t>. </a:t>
            </a:r>
            <a:endParaRPr lang="tr-TR"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1094808661"/>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43</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9" name="Metin kutusu 18"/>
          <p:cNvSpPr txBox="1"/>
          <p:nvPr/>
        </p:nvSpPr>
        <p:spPr>
          <a:xfrm>
            <a:off x="2241447" y="264915"/>
            <a:ext cx="6705600" cy="523220"/>
          </a:xfrm>
          <a:prstGeom prst="rect">
            <a:avLst/>
          </a:prstGeom>
          <a:noFill/>
        </p:spPr>
        <p:txBody>
          <a:bodyPr wrap="square" rtlCol="0">
            <a:spAutoFit/>
          </a:bodyPr>
          <a:lstStyle/>
          <a:p>
            <a:pPr algn="ctr"/>
            <a:r>
              <a:rPr lang="tr-TR" sz="2800" b="1" dirty="0" smtClean="0">
                <a:solidFill>
                  <a:srgbClr val="C00000"/>
                </a:solidFill>
                <a:latin typeface="Century Gothic" panose="020B0502020202020204" pitchFamily="34" charset="0"/>
                <a:cs typeface="Times New Roman" panose="02020603050405020304" pitchFamily="18" charset="0"/>
              </a:rPr>
              <a:t>Dış Değerlendirme-2</a:t>
            </a:r>
            <a:endParaRPr lang="tr-TR" sz="2800" b="1" dirty="0">
              <a:solidFill>
                <a:srgbClr val="C00000"/>
              </a:solidFill>
              <a:latin typeface="Century Gothic" panose="020B0502020202020204" pitchFamily="34" charset="0"/>
              <a:cs typeface="Times New Roman" panose="02020603050405020304" pitchFamily="18" charset="0"/>
            </a:endParaRPr>
          </a:p>
        </p:txBody>
      </p:sp>
      <p:pic>
        <p:nvPicPr>
          <p:cNvPr id="17" name="Picture 3" descr="C:\Users\Oguz DEMIRBOGAN06\Desktop\muhakkik seminer\TKB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26905" y="75091"/>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266213" y="357738"/>
            <a:ext cx="2760692" cy="338554"/>
          </a:xfrm>
          <a:prstGeom prst="rect">
            <a:avLst/>
          </a:prstGeom>
        </p:spPr>
        <p:txBody>
          <a:bodyPr wrap="none">
            <a:spAutoFit/>
          </a:bodyPr>
          <a:lstStyle/>
          <a:p>
            <a:pPr algn="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2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5">
            <a:extLst>
              <a:ext uri="{FF2B5EF4-FFF2-40B4-BE49-F238E27FC236}">
                <a16:creationId xmlns:a16="http://schemas.microsoft.com/office/drawing/2014/main" xmlns="" id="{14EE143A-5AC1-F3E6-5DD2-DF34E5EE92E5}"/>
              </a:ext>
            </a:extLst>
          </p:cNvPr>
          <p:cNvSpPr/>
          <p:nvPr/>
        </p:nvSpPr>
        <p:spPr>
          <a:xfrm>
            <a:off x="232227" y="2450019"/>
            <a:ext cx="11681627" cy="113088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4000"/>
              </a:lnSpc>
            </a:pPr>
            <a:r>
              <a:rPr lang="tr-TR" sz="2000" dirty="0">
                <a:solidFill>
                  <a:prstClr val="black"/>
                </a:solidFill>
                <a:latin typeface="Century Gothic" panose="020B0502020202020204" pitchFamily="34" charset="0"/>
              </a:rPr>
              <a:t>Dersleri izlenen öğretmenin </a:t>
            </a:r>
            <a:r>
              <a:rPr lang="tr-TR" sz="2000" b="1" dirty="0">
                <a:solidFill>
                  <a:srgbClr val="C00000"/>
                </a:solidFill>
                <a:latin typeface="Century Gothic" panose="020B0502020202020204" pitchFamily="34" charset="0"/>
              </a:rPr>
              <a:t>mesleki yeterliliği </a:t>
            </a:r>
            <a:r>
              <a:rPr lang="tr-TR" sz="2000" dirty="0">
                <a:solidFill>
                  <a:prstClr val="black"/>
                </a:solidFill>
                <a:latin typeface="Century Gothic" panose="020B0502020202020204" pitchFamily="34" charset="0"/>
              </a:rPr>
              <a:t>konusunda </a:t>
            </a:r>
            <a:r>
              <a:rPr lang="tr-TR" sz="2000" b="1" dirty="0">
                <a:solidFill>
                  <a:srgbClr val="C00000"/>
                </a:solidFill>
                <a:latin typeface="Century Gothic" panose="020B0502020202020204" pitchFamily="34" charset="0"/>
              </a:rPr>
              <a:t>onaylı ders denetimi</a:t>
            </a:r>
            <a:r>
              <a:rPr lang="tr-TR" sz="2000" dirty="0">
                <a:solidFill>
                  <a:prstClr val="black"/>
                </a:solidFill>
                <a:latin typeface="Century Gothic" panose="020B0502020202020204" pitchFamily="34" charset="0"/>
              </a:rPr>
              <a:t> yapılmasını gerektirecek </a:t>
            </a:r>
            <a:r>
              <a:rPr lang="tr-TR" sz="2000" dirty="0" smtClean="0">
                <a:solidFill>
                  <a:prstClr val="black"/>
                </a:solidFill>
                <a:latin typeface="Century Gothic" panose="020B0502020202020204" pitchFamily="34" charset="0"/>
              </a:rPr>
              <a:t>durumların </a:t>
            </a:r>
            <a:r>
              <a:rPr lang="tr-TR" sz="2000" dirty="0">
                <a:solidFill>
                  <a:prstClr val="black"/>
                </a:solidFill>
                <a:latin typeface="Century Gothic" panose="020B0502020202020204" pitchFamily="34" charset="0"/>
              </a:rPr>
              <a:t>tespiti halinde </a:t>
            </a:r>
            <a:r>
              <a:rPr lang="tr-TR" sz="2000" b="1" dirty="0">
                <a:solidFill>
                  <a:srgbClr val="00B050"/>
                </a:solidFill>
                <a:latin typeface="Century Gothic" panose="020B0502020202020204" pitchFamily="34" charset="0"/>
              </a:rPr>
              <a:t>izlemeyi yapan müfettiş tarafından </a:t>
            </a:r>
            <a:r>
              <a:rPr lang="tr-TR" sz="2000" dirty="0">
                <a:solidFill>
                  <a:prstClr val="black"/>
                </a:solidFill>
                <a:latin typeface="Century Gothic" panose="020B0502020202020204" pitchFamily="34" charset="0"/>
              </a:rPr>
              <a:t>gerekli iş ve işlemler </a:t>
            </a:r>
            <a:r>
              <a:rPr lang="tr-TR" sz="2000" b="1" dirty="0">
                <a:solidFill>
                  <a:prstClr val="black"/>
                </a:solidFill>
                <a:latin typeface="Century Gothic" panose="020B0502020202020204" pitchFamily="34" charset="0"/>
              </a:rPr>
              <a:t>başlatılır</a:t>
            </a:r>
            <a:r>
              <a:rPr lang="tr-TR" sz="2000" dirty="0">
                <a:solidFill>
                  <a:prstClr val="black"/>
                </a:solidFill>
                <a:latin typeface="Century Gothic" panose="020B0502020202020204" pitchFamily="34" charset="0"/>
              </a:rPr>
              <a:t>. </a:t>
            </a:r>
          </a:p>
        </p:txBody>
      </p:sp>
      <p:sp>
        <p:nvSpPr>
          <p:cNvPr id="14" name="Rectangle 6">
            <a:extLst>
              <a:ext uri="{FF2B5EF4-FFF2-40B4-BE49-F238E27FC236}">
                <a16:creationId xmlns:a16="http://schemas.microsoft.com/office/drawing/2014/main" xmlns="" id="{9896FDB5-50D3-5AD5-B00D-D0440A4A01D7}"/>
              </a:ext>
            </a:extLst>
          </p:cNvPr>
          <p:cNvSpPr/>
          <p:nvPr/>
        </p:nvSpPr>
        <p:spPr>
          <a:xfrm>
            <a:off x="232228" y="1076285"/>
            <a:ext cx="11681627" cy="1195430"/>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4000"/>
              </a:lnSpc>
            </a:pPr>
            <a:r>
              <a:rPr lang="tr-TR" sz="2000" b="1" dirty="0">
                <a:solidFill>
                  <a:srgbClr val="00B050"/>
                </a:solidFill>
                <a:latin typeface="Century Gothic" panose="020B0502020202020204" pitchFamily="34" charset="0"/>
              </a:rPr>
              <a:t>Tüm izleme alanlarında “Yeterli” </a:t>
            </a:r>
            <a:r>
              <a:rPr lang="tr-TR" sz="2000" dirty="0">
                <a:solidFill>
                  <a:prstClr val="black"/>
                </a:solidFill>
                <a:latin typeface="Century Gothic" panose="020B0502020202020204" pitchFamily="34" charset="0"/>
              </a:rPr>
              <a:t>olduğu kanaatine ulaşılan ve </a:t>
            </a:r>
            <a:r>
              <a:rPr lang="tr-TR" sz="2000" b="1" dirty="0">
                <a:solidFill>
                  <a:srgbClr val="C00000"/>
                </a:solidFill>
                <a:latin typeface="Century Gothic" panose="020B0502020202020204" pitchFamily="34" charset="0"/>
              </a:rPr>
              <a:t>istekli olarak </a:t>
            </a:r>
            <a:r>
              <a:rPr lang="tr-TR" sz="2000" b="1" dirty="0" smtClean="0">
                <a:solidFill>
                  <a:srgbClr val="C00000"/>
                </a:solidFill>
                <a:latin typeface="Century Gothic" panose="020B0502020202020204" pitchFamily="34" charset="0"/>
              </a:rPr>
              <a:t>OTMG planı </a:t>
            </a:r>
            <a:r>
              <a:rPr lang="tr-TR" sz="2000" b="1" dirty="0">
                <a:solidFill>
                  <a:srgbClr val="C00000"/>
                </a:solidFill>
                <a:latin typeface="Century Gothic" panose="020B0502020202020204" pitchFamily="34" charset="0"/>
              </a:rPr>
              <a:t>çerçevesinde rehberlik görevi alarak bu görevi tamamlayan</a:t>
            </a:r>
            <a:r>
              <a:rPr lang="tr-TR" sz="2000" dirty="0">
                <a:solidFill>
                  <a:prstClr val="black"/>
                </a:solidFill>
                <a:latin typeface="Century Gothic" panose="020B0502020202020204" pitchFamily="34" charset="0"/>
              </a:rPr>
              <a:t> öğretmene ödül yönergesi kapsamında </a:t>
            </a:r>
            <a:r>
              <a:rPr lang="tr-TR" sz="2000" b="1" dirty="0">
                <a:solidFill>
                  <a:srgbClr val="000091"/>
                </a:solidFill>
                <a:latin typeface="Century Gothic" panose="020B0502020202020204" pitchFamily="34" charset="0"/>
              </a:rPr>
              <a:t>başarı belgesi verilmesi </a:t>
            </a:r>
            <a:r>
              <a:rPr lang="tr-TR" sz="2000" dirty="0">
                <a:solidFill>
                  <a:prstClr val="black"/>
                </a:solidFill>
                <a:latin typeface="Century Gothic" panose="020B0502020202020204" pitchFamily="34" charset="0"/>
              </a:rPr>
              <a:t>için teklifte </a:t>
            </a:r>
            <a:r>
              <a:rPr lang="tr-TR" sz="2000" b="1" dirty="0">
                <a:solidFill>
                  <a:prstClr val="black"/>
                </a:solidFill>
                <a:latin typeface="Century Gothic" panose="020B0502020202020204" pitchFamily="34" charset="0"/>
              </a:rPr>
              <a:t>bulunulabilir</a:t>
            </a:r>
            <a:r>
              <a:rPr lang="tr-TR" sz="2000" dirty="0">
                <a:solidFill>
                  <a:prstClr val="black"/>
                </a:solidFill>
                <a:latin typeface="Century Gothic" panose="020B0502020202020204" pitchFamily="34" charset="0"/>
              </a:rPr>
              <a:t>. </a:t>
            </a:r>
            <a:endParaRPr lang="tr-TR" sz="2000" dirty="0">
              <a:solidFill>
                <a:srgbClr val="C00000"/>
              </a:solidFill>
              <a:latin typeface="Century Gothic" panose="020B0502020202020204" pitchFamily="34" charset="0"/>
            </a:endParaRPr>
          </a:p>
        </p:txBody>
      </p:sp>
      <p:sp>
        <p:nvSpPr>
          <p:cNvPr id="15" name="Rectangle 11">
            <a:extLst>
              <a:ext uri="{FF2B5EF4-FFF2-40B4-BE49-F238E27FC236}">
                <a16:creationId xmlns:a16="http://schemas.microsoft.com/office/drawing/2014/main" xmlns="" id="{E5A3893D-B3F4-8E52-956E-009673E5B06D}"/>
              </a:ext>
            </a:extLst>
          </p:cNvPr>
          <p:cNvSpPr/>
          <p:nvPr/>
        </p:nvSpPr>
        <p:spPr>
          <a:xfrm>
            <a:off x="233763" y="3764695"/>
            <a:ext cx="11712725" cy="120748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69850" h="69850" prst="divot"/>
            </a:sp3d>
          </a:bodyPr>
          <a:lstStyle/>
          <a:p>
            <a:pPr lvl="0" algn="just">
              <a:lnSpc>
                <a:spcPct val="114000"/>
              </a:lnSpc>
            </a:pPr>
            <a:r>
              <a:rPr lang="tr-TR" sz="2000" b="1" dirty="0">
                <a:solidFill>
                  <a:prstClr val="black"/>
                </a:solidFill>
                <a:latin typeface="Century Gothic" panose="020B0502020202020204" pitchFamily="34" charset="0"/>
              </a:rPr>
              <a:t>Okul müdürünün </a:t>
            </a:r>
            <a:r>
              <a:rPr lang="tr-TR" sz="2000" dirty="0">
                <a:solidFill>
                  <a:prstClr val="black"/>
                </a:solidFill>
                <a:latin typeface="Century Gothic" panose="020B0502020202020204" pitchFamily="34" charset="0"/>
              </a:rPr>
              <a:t>sınıf içi etkinlikleri ve öğretim faaliyetlerinin dış değerlendirici tarafından izlenmesi ve değerlendirilmesi neticesinde, mesleki gelişim ihtiyacının ortaya çıktığı </a:t>
            </a:r>
            <a:r>
              <a:rPr lang="tr-TR" sz="2000" dirty="0" smtClean="0">
                <a:solidFill>
                  <a:prstClr val="black"/>
                </a:solidFill>
                <a:latin typeface="Century Gothic" panose="020B0502020202020204" pitchFamily="34" charset="0"/>
              </a:rPr>
              <a:t>izleme alanlarında </a:t>
            </a:r>
            <a:r>
              <a:rPr lang="tr-TR" sz="2000" b="1" dirty="0">
                <a:solidFill>
                  <a:srgbClr val="ED7D31"/>
                </a:solidFill>
                <a:latin typeface="Century Gothic" panose="020B0502020202020204" pitchFamily="34" charset="0"/>
              </a:rPr>
              <a:t>hizmet içi eğitim </a:t>
            </a:r>
            <a:r>
              <a:rPr lang="tr-TR" sz="2000" dirty="0">
                <a:solidFill>
                  <a:schemeClr val="tx1"/>
                </a:solidFill>
                <a:latin typeface="Century Gothic" panose="020B0502020202020204" pitchFamily="34" charset="0"/>
              </a:rPr>
              <a:t>programına</a:t>
            </a:r>
            <a:r>
              <a:rPr lang="tr-TR" sz="2000" b="1" dirty="0">
                <a:solidFill>
                  <a:srgbClr val="ED7D31"/>
                </a:solidFill>
                <a:latin typeface="Century Gothic" panose="020B0502020202020204" pitchFamily="34" charset="0"/>
              </a:rPr>
              <a:t> </a:t>
            </a:r>
            <a:r>
              <a:rPr lang="tr-TR" sz="2000" dirty="0">
                <a:solidFill>
                  <a:prstClr val="black"/>
                </a:solidFill>
                <a:latin typeface="Century Gothic" panose="020B0502020202020204" pitchFamily="34" charset="0"/>
              </a:rPr>
              <a:t>alınması önerisinde </a:t>
            </a:r>
            <a:r>
              <a:rPr lang="tr-TR" sz="2000" b="1" dirty="0">
                <a:solidFill>
                  <a:prstClr val="black"/>
                </a:solidFill>
                <a:latin typeface="Century Gothic" panose="020B0502020202020204" pitchFamily="34" charset="0"/>
              </a:rPr>
              <a:t>bulunulur</a:t>
            </a:r>
            <a:r>
              <a:rPr lang="tr-TR" sz="2000" dirty="0">
                <a:solidFill>
                  <a:prstClr val="black"/>
                </a:solidFill>
                <a:latin typeface="Century Gothic" panose="020B0502020202020204" pitchFamily="34" charset="0"/>
              </a:rPr>
              <a:t>. </a:t>
            </a:r>
            <a:endParaRPr lang="tr-TR" sz="2000" b="1" dirty="0">
              <a:solidFill>
                <a:prstClr val="black"/>
              </a:solidFill>
              <a:latin typeface="Century Gothic" panose="020B0502020202020204" pitchFamily="34" charset="0"/>
            </a:endParaRPr>
          </a:p>
        </p:txBody>
      </p:sp>
      <p:sp>
        <p:nvSpPr>
          <p:cNvPr id="18" name="Rectangle 14">
            <a:extLst>
              <a:ext uri="{FF2B5EF4-FFF2-40B4-BE49-F238E27FC236}">
                <a16:creationId xmlns:a16="http://schemas.microsoft.com/office/drawing/2014/main" xmlns="" id="{19219683-E3AF-6691-3BA9-6A4D34BB7216}"/>
              </a:ext>
            </a:extLst>
          </p:cNvPr>
          <p:cNvSpPr/>
          <p:nvPr/>
        </p:nvSpPr>
        <p:spPr>
          <a:xfrm>
            <a:off x="235300" y="5124484"/>
            <a:ext cx="11709653" cy="1165396"/>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4000"/>
              </a:lnSpc>
            </a:pPr>
            <a:r>
              <a:rPr lang="tr-TR" sz="2000" b="1" dirty="0">
                <a:solidFill>
                  <a:srgbClr val="D20000"/>
                </a:solidFill>
                <a:latin typeface="Century Gothic" panose="020B0502020202020204" pitchFamily="34" charset="0"/>
              </a:rPr>
              <a:t>Birleştirilmiş sınıflı ilkokullarda </a:t>
            </a:r>
            <a:r>
              <a:rPr lang="tr-TR" sz="2000" b="1" dirty="0">
                <a:solidFill>
                  <a:srgbClr val="C00000"/>
                </a:solidFill>
                <a:latin typeface="Century Gothic" panose="020B0502020202020204" pitchFamily="34" charset="0"/>
              </a:rPr>
              <a:t>sadece dış değerlendirme yapılır</a:t>
            </a:r>
            <a:r>
              <a:rPr lang="tr-TR" sz="2000" dirty="0">
                <a:solidFill>
                  <a:prstClr val="black"/>
                </a:solidFill>
                <a:latin typeface="Century Gothic" panose="020B0502020202020204" pitchFamily="34" charset="0"/>
              </a:rPr>
              <a:t>. Yapılan değerlendirme sonucunda mesleki gelişim ihtiyacı olduğuna kanaat </a:t>
            </a:r>
            <a:r>
              <a:rPr lang="tr-TR" sz="2000" dirty="0" smtClean="0">
                <a:solidFill>
                  <a:prstClr val="black"/>
                </a:solidFill>
                <a:latin typeface="Century Gothic" panose="020B0502020202020204" pitchFamily="34" charset="0"/>
              </a:rPr>
              <a:t>getirilen alanlarda </a:t>
            </a:r>
            <a:r>
              <a:rPr lang="tr-TR" sz="2000" b="1" dirty="0">
                <a:solidFill>
                  <a:srgbClr val="ED7D31"/>
                </a:solidFill>
                <a:latin typeface="Century Gothic" panose="020B0502020202020204" pitchFamily="34" charset="0"/>
              </a:rPr>
              <a:t>sadece hizmet içi eğitim</a:t>
            </a:r>
            <a:r>
              <a:rPr lang="tr-TR" sz="2000" dirty="0">
                <a:solidFill>
                  <a:prstClr val="black"/>
                </a:solidFill>
                <a:latin typeface="Century Gothic" panose="020B0502020202020204" pitchFamily="34" charset="0"/>
              </a:rPr>
              <a:t> programına alınması önerisinde </a:t>
            </a:r>
            <a:r>
              <a:rPr lang="tr-TR" sz="2000" b="1" dirty="0">
                <a:solidFill>
                  <a:prstClr val="black"/>
                </a:solidFill>
                <a:latin typeface="Century Gothic" panose="020B0502020202020204" pitchFamily="34" charset="0"/>
              </a:rPr>
              <a:t>bulunulabilir</a:t>
            </a:r>
            <a:r>
              <a:rPr lang="tr-TR" sz="2000" dirty="0">
                <a:solidFill>
                  <a:prstClr val="black"/>
                </a:solidFill>
                <a:latin typeface="Century Gothic" panose="020B0502020202020204" pitchFamily="34" charset="0"/>
              </a:rPr>
              <a:t>. </a:t>
            </a:r>
            <a:endParaRPr lang="tr-TR" sz="20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xmlns="" val="1330172862"/>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44</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9" name="Metin kutusu 18"/>
          <p:cNvSpPr txBox="1"/>
          <p:nvPr/>
        </p:nvSpPr>
        <p:spPr>
          <a:xfrm>
            <a:off x="442913" y="1097851"/>
            <a:ext cx="11502040" cy="523220"/>
          </a:xfrm>
          <a:prstGeom prst="rect">
            <a:avLst/>
          </a:prstGeom>
          <a:noFill/>
        </p:spPr>
        <p:txBody>
          <a:bodyPr wrap="square" rtlCol="0">
            <a:spAutoFit/>
          </a:bodyPr>
          <a:lstStyle/>
          <a:p>
            <a:pPr algn="ctr"/>
            <a:r>
              <a:rPr lang="tr-TR" sz="2800" b="1" dirty="0">
                <a:solidFill>
                  <a:srgbClr val="C00000"/>
                </a:solidFill>
                <a:latin typeface="Century Gothic" panose="020B0502020202020204" pitchFamily="34" charset="0"/>
                <a:cs typeface="Times New Roman" panose="02020603050405020304" pitchFamily="18" charset="0"/>
              </a:rPr>
              <a:t>Okul Müdürünün Dış Değerlendirme Talebinde Bulunması</a:t>
            </a:r>
          </a:p>
        </p:txBody>
      </p:sp>
      <p:pic>
        <p:nvPicPr>
          <p:cNvPr id="17" name="Picture 3" descr="C:\Users\Oguz DEMIRBOGAN06\Desktop\muhakkik seminer\TKB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26905" y="75091"/>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266213" y="357738"/>
            <a:ext cx="2760692" cy="338554"/>
          </a:xfrm>
          <a:prstGeom prst="rect">
            <a:avLst/>
          </a:prstGeom>
        </p:spPr>
        <p:txBody>
          <a:bodyPr wrap="none">
            <a:spAutoFit/>
          </a:bodyPr>
          <a:lstStyle/>
          <a:p>
            <a:pPr algn="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2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6">
            <a:extLst>
              <a:ext uri="{FF2B5EF4-FFF2-40B4-BE49-F238E27FC236}">
                <a16:creationId xmlns:a16="http://schemas.microsoft.com/office/drawing/2014/main" xmlns="" id="{9896FDB5-50D3-5AD5-B00D-D0440A4A01D7}"/>
              </a:ext>
            </a:extLst>
          </p:cNvPr>
          <p:cNvSpPr/>
          <p:nvPr/>
        </p:nvSpPr>
        <p:spPr>
          <a:xfrm>
            <a:off x="442913" y="1943801"/>
            <a:ext cx="11502040" cy="4102748"/>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600"/>
              </a:spcBef>
              <a:spcAft>
                <a:spcPts val="600"/>
              </a:spcAft>
            </a:pPr>
            <a:r>
              <a:rPr lang="fr-FR" sz="2200" b="1" dirty="0" err="1">
                <a:solidFill>
                  <a:schemeClr val="accent2"/>
                </a:solidFill>
                <a:latin typeface="Century Gothic" panose="020B0502020202020204" pitchFamily="34" charset="0"/>
              </a:rPr>
              <a:t>Okul</a:t>
            </a:r>
            <a:r>
              <a:rPr lang="fr-FR" sz="2200" b="1" dirty="0">
                <a:solidFill>
                  <a:schemeClr val="accent2"/>
                </a:solidFill>
                <a:latin typeface="Century Gothic" panose="020B0502020202020204" pitchFamily="34" charset="0"/>
              </a:rPr>
              <a:t> </a:t>
            </a:r>
            <a:r>
              <a:rPr lang="fr-FR" sz="2200" b="1" dirty="0" err="1">
                <a:solidFill>
                  <a:schemeClr val="accent2"/>
                </a:solidFill>
                <a:latin typeface="Century Gothic" panose="020B0502020202020204" pitchFamily="34" charset="0"/>
              </a:rPr>
              <a:t>müdürü</a:t>
            </a:r>
            <a:r>
              <a:rPr lang="fr-FR" sz="2200" b="1" dirty="0">
                <a:solidFill>
                  <a:schemeClr val="accent2"/>
                </a:solidFill>
                <a:latin typeface="Century Gothic" panose="020B0502020202020204" pitchFamily="34" charset="0"/>
              </a:rPr>
              <a:t> </a:t>
            </a:r>
            <a:r>
              <a:rPr lang="fr-FR" sz="2200" dirty="0" err="1">
                <a:solidFill>
                  <a:schemeClr val="tx1"/>
                </a:solidFill>
                <a:latin typeface="Century Gothic" panose="020B0502020202020204" pitchFamily="34" charset="0"/>
              </a:rPr>
              <a:t>ve</a:t>
            </a:r>
            <a:r>
              <a:rPr lang="fr-FR" sz="2200" dirty="0">
                <a:solidFill>
                  <a:schemeClr val="tx1"/>
                </a:solidFill>
                <a:latin typeface="Century Gothic" panose="020B0502020202020204" pitchFamily="34" charset="0"/>
              </a:rPr>
              <a:t> </a:t>
            </a:r>
            <a:r>
              <a:rPr lang="fr-FR" sz="2200" b="1" dirty="0" err="1">
                <a:solidFill>
                  <a:schemeClr val="accent2"/>
                </a:solidFill>
                <a:latin typeface="Century Gothic" panose="020B0502020202020204" pitchFamily="34" charset="0"/>
              </a:rPr>
              <a:t>zümre</a:t>
            </a:r>
            <a:r>
              <a:rPr lang="fr-FR" sz="2200" b="1" dirty="0">
                <a:solidFill>
                  <a:schemeClr val="accent2"/>
                </a:solidFill>
                <a:latin typeface="Century Gothic" panose="020B0502020202020204" pitchFamily="34" charset="0"/>
              </a:rPr>
              <a:t> </a:t>
            </a:r>
            <a:r>
              <a:rPr lang="fr-FR" sz="2200" b="1" dirty="0" err="1">
                <a:solidFill>
                  <a:schemeClr val="accent2"/>
                </a:solidFill>
                <a:latin typeface="Century Gothic" panose="020B0502020202020204" pitchFamily="34" charset="0"/>
              </a:rPr>
              <a:t>başkanının</a:t>
            </a:r>
            <a:r>
              <a:rPr lang="fr-FR" sz="2200" b="1" dirty="0">
                <a:solidFill>
                  <a:schemeClr val="accent2"/>
                </a:solidFill>
                <a:latin typeface="Century Gothic" panose="020B0502020202020204" pitchFamily="34" charset="0"/>
              </a:rPr>
              <a:t> </a:t>
            </a:r>
            <a:r>
              <a:rPr lang="fr-FR" sz="2200" dirty="0" err="1">
                <a:solidFill>
                  <a:schemeClr val="tx1"/>
                </a:solidFill>
                <a:latin typeface="Century Gothic" panose="020B0502020202020204" pitchFamily="34" charset="0"/>
              </a:rPr>
              <a:t>birlikte</a:t>
            </a:r>
            <a:r>
              <a:rPr lang="fr-FR" sz="2200" dirty="0">
                <a:solidFill>
                  <a:schemeClr val="tx1"/>
                </a:solidFill>
                <a:latin typeface="Century Gothic" panose="020B0502020202020204" pitchFamily="34" charset="0"/>
              </a:rPr>
              <a:t> </a:t>
            </a:r>
            <a:r>
              <a:rPr lang="fr-FR" sz="2200" dirty="0" err="1">
                <a:solidFill>
                  <a:schemeClr val="tx1"/>
                </a:solidFill>
                <a:latin typeface="Century Gothic" panose="020B0502020202020204" pitchFamily="34" charset="0"/>
              </a:rPr>
              <a:t>yaptıkları</a:t>
            </a:r>
            <a:r>
              <a:rPr lang="fr-FR" sz="2200" dirty="0">
                <a:solidFill>
                  <a:schemeClr val="tx1"/>
                </a:solidFill>
                <a:latin typeface="Century Gothic" panose="020B0502020202020204" pitchFamily="34" charset="0"/>
              </a:rPr>
              <a:t> </a:t>
            </a:r>
            <a:r>
              <a:rPr lang="fr-FR" sz="2200" dirty="0" err="1">
                <a:solidFill>
                  <a:schemeClr val="tx1"/>
                </a:solidFill>
                <a:latin typeface="Century Gothic" panose="020B0502020202020204" pitchFamily="34" charset="0"/>
              </a:rPr>
              <a:t>izleme</a:t>
            </a:r>
            <a:r>
              <a:rPr lang="fr-FR" sz="2200" dirty="0">
                <a:solidFill>
                  <a:schemeClr val="tx1"/>
                </a:solidFill>
                <a:latin typeface="Century Gothic" panose="020B0502020202020204" pitchFamily="34" charset="0"/>
              </a:rPr>
              <a:t> </a:t>
            </a:r>
            <a:r>
              <a:rPr lang="fr-FR" sz="2200" dirty="0" err="1">
                <a:solidFill>
                  <a:schemeClr val="tx1"/>
                </a:solidFill>
                <a:latin typeface="Century Gothic" panose="020B0502020202020204" pitchFamily="34" charset="0"/>
              </a:rPr>
              <a:t>ve</a:t>
            </a:r>
            <a:r>
              <a:rPr lang="fr-FR" sz="2200" dirty="0">
                <a:solidFill>
                  <a:schemeClr val="tx1"/>
                </a:solidFill>
                <a:latin typeface="Century Gothic" panose="020B0502020202020204" pitchFamily="34" charset="0"/>
              </a:rPr>
              <a:t> </a:t>
            </a:r>
            <a:r>
              <a:rPr lang="fr-FR" sz="2200" dirty="0" err="1">
                <a:solidFill>
                  <a:schemeClr val="tx1"/>
                </a:solidFill>
                <a:latin typeface="Century Gothic" panose="020B0502020202020204" pitchFamily="34" charset="0"/>
              </a:rPr>
              <a:t>değerlendirme</a:t>
            </a:r>
            <a:r>
              <a:rPr lang="fr-FR" sz="2200" dirty="0">
                <a:solidFill>
                  <a:schemeClr val="tx1"/>
                </a:solidFill>
                <a:latin typeface="Century Gothic" panose="020B0502020202020204" pitchFamily="34" charset="0"/>
              </a:rPr>
              <a:t> </a:t>
            </a:r>
            <a:r>
              <a:rPr lang="fr-FR" sz="2200" dirty="0" err="1">
                <a:solidFill>
                  <a:schemeClr val="tx1"/>
                </a:solidFill>
                <a:latin typeface="Century Gothic" panose="020B0502020202020204" pitchFamily="34" charset="0"/>
              </a:rPr>
              <a:t>sonucunda</a:t>
            </a:r>
            <a:r>
              <a:rPr lang="fr-FR" sz="2200" dirty="0">
                <a:solidFill>
                  <a:schemeClr val="tx1"/>
                </a:solidFill>
                <a:latin typeface="Century Gothic" panose="020B0502020202020204" pitchFamily="34" charset="0"/>
              </a:rPr>
              <a:t> </a:t>
            </a:r>
            <a:r>
              <a:rPr lang="fr-FR" sz="2200" dirty="0" err="1">
                <a:solidFill>
                  <a:schemeClr val="tx1"/>
                </a:solidFill>
                <a:latin typeface="Century Gothic" panose="020B0502020202020204" pitchFamily="34" charset="0"/>
              </a:rPr>
              <a:t>ulaşılan</a:t>
            </a:r>
            <a:r>
              <a:rPr lang="fr-FR" sz="2200" dirty="0">
                <a:solidFill>
                  <a:schemeClr val="tx1"/>
                </a:solidFill>
                <a:latin typeface="Century Gothic" panose="020B0502020202020204" pitchFamily="34" charset="0"/>
              </a:rPr>
              <a:t> </a:t>
            </a:r>
            <a:r>
              <a:rPr lang="fr-FR" sz="2200" dirty="0" err="1">
                <a:solidFill>
                  <a:schemeClr val="tx1"/>
                </a:solidFill>
                <a:latin typeface="Century Gothic" panose="020B0502020202020204" pitchFamily="34" charset="0"/>
              </a:rPr>
              <a:t>kanaatte</a:t>
            </a:r>
            <a:r>
              <a:rPr lang="fr-FR" sz="2200" dirty="0">
                <a:solidFill>
                  <a:schemeClr val="tx1"/>
                </a:solidFill>
                <a:latin typeface="Century Gothic" panose="020B0502020202020204" pitchFamily="34" charset="0"/>
              </a:rPr>
              <a:t> </a:t>
            </a:r>
            <a:r>
              <a:rPr lang="fr-FR" sz="2200" b="1" dirty="0" err="1">
                <a:solidFill>
                  <a:srgbClr val="FF0000"/>
                </a:solidFill>
                <a:latin typeface="Century Gothic" panose="020B0502020202020204" pitchFamily="34" charset="0"/>
              </a:rPr>
              <a:t>mutabık</a:t>
            </a:r>
            <a:r>
              <a:rPr lang="fr-FR" sz="2200" b="1" dirty="0">
                <a:solidFill>
                  <a:srgbClr val="FF0000"/>
                </a:solidFill>
                <a:latin typeface="Century Gothic" panose="020B0502020202020204" pitchFamily="34" charset="0"/>
              </a:rPr>
              <a:t> </a:t>
            </a:r>
            <a:r>
              <a:rPr lang="fr-FR" sz="2200" b="1" dirty="0" err="1">
                <a:solidFill>
                  <a:srgbClr val="FF0000"/>
                </a:solidFill>
                <a:latin typeface="Century Gothic" panose="020B0502020202020204" pitchFamily="34" charset="0"/>
              </a:rPr>
              <a:t>kalınmaması</a:t>
            </a:r>
            <a:r>
              <a:rPr lang="fr-FR" sz="2200" b="1" dirty="0">
                <a:solidFill>
                  <a:srgbClr val="FF0000"/>
                </a:solidFill>
                <a:latin typeface="Century Gothic" panose="020B0502020202020204" pitchFamily="34" charset="0"/>
              </a:rPr>
              <a:t> </a:t>
            </a:r>
            <a:r>
              <a:rPr lang="fr-FR" sz="2200" dirty="0" err="1" smtClean="0">
                <a:solidFill>
                  <a:schemeClr val="tx1"/>
                </a:solidFill>
                <a:latin typeface="Century Gothic" panose="020B0502020202020204" pitchFamily="34" charset="0"/>
              </a:rPr>
              <a:t>halinde</a:t>
            </a:r>
            <a:r>
              <a:rPr lang="tr-TR" sz="2200" dirty="0" smtClean="0">
                <a:solidFill>
                  <a:schemeClr val="tx1"/>
                </a:solidFill>
                <a:latin typeface="Century Gothic" panose="020B0502020202020204" pitchFamily="34" charset="0"/>
              </a:rPr>
              <a:t>;</a:t>
            </a:r>
            <a:endParaRPr lang="tr-TR" sz="2200" dirty="0">
              <a:solidFill>
                <a:schemeClr val="tx1"/>
              </a:solidFill>
              <a:latin typeface="Century Gothic" panose="020B0502020202020204" pitchFamily="34" charset="0"/>
            </a:endParaRPr>
          </a:p>
          <a:p>
            <a:pPr marL="342900" lvl="0" indent="-342900" algn="just">
              <a:lnSpc>
                <a:spcPct val="150000"/>
              </a:lnSpc>
              <a:spcBef>
                <a:spcPts val="600"/>
              </a:spcBef>
              <a:spcAft>
                <a:spcPts val="600"/>
              </a:spcAft>
              <a:buFont typeface="Wingdings" panose="05000000000000000000" pitchFamily="2" charset="2"/>
              <a:buChar char="Ø"/>
            </a:pPr>
            <a:r>
              <a:rPr lang="fr-FR" sz="2200" dirty="0" err="1">
                <a:solidFill>
                  <a:schemeClr val="tx1"/>
                </a:solidFill>
                <a:latin typeface="Century Gothic" panose="020B0502020202020204" pitchFamily="34" charset="0"/>
              </a:rPr>
              <a:t>öğretmenin</a:t>
            </a:r>
            <a:r>
              <a:rPr lang="fr-FR" sz="2200" dirty="0">
                <a:solidFill>
                  <a:schemeClr val="tx1"/>
                </a:solidFill>
                <a:latin typeface="Century Gothic" panose="020B0502020202020204" pitchFamily="34" charset="0"/>
              </a:rPr>
              <a:t> </a:t>
            </a:r>
            <a:r>
              <a:rPr lang="fr-FR" sz="2200" dirty="0" err="1">
                <a:solidFill>
                  <a:schemeClr val="tx1"/>
                </a:solidFill>
                <a:latin typeface="Century Gothic" panose="020B0502020202020204" pitchFamily="34" charset="0"/>
              </a:rPr>
              <a:t>sınıf</a:t>
            </a:r>
            <a:r>
              <a:rPr lang="fr-FR" sz="2200" dirty="0">
                <a:solidFill>
                  <a:schemeClr val="tx1"/>
                </a:solidFill>
                <a:latin typeface="Century Gothic" panose="020B0502020202020204" pitchFamily="34" charset="0"/>
              </a:rPr>
              <a:t> </a:t>
            </a:r>
            <a:r>
              <a:rPr lang="fr-FR" sz="2200" dirty="0" err="1">
                <a:solidFill>
                  <a:schemeClr val="tx1"/>
                </a:solidFill>
                <a:latin typeface="Century Gothic" panose="020B0502020202020204" pitchFamily="34" charset="0"/>
              </a:rPr>
              <a:t>içi</a:t>
            </a:r>
            <a:r>
              <a:rPr lang="fr-FR" sz="2200" dirty="0">
                <a:solidFill>
                  <a:schemeClr val="tx1"/>
                </a:solidFill>
                <a:latin typeface="Century Gothic" panose="020B0502020202020204" pitchFamily="34" charset="0"/>
              </a:rPr>
              <a:t> </a:t>
            </a:r>
            <a:r>
              <a:rPr lang="fr-FR" sz="2200" dirty="0" err="1">
                <a:solidFill>
                  <a:schemeClr val="tx1"/>
                </a:solidFill>
                <a:latin typeface="Century Gothic" panose="020B0502020202020204" pitchFamily="34" charset="0"/>
              </a:rPr>
              <a:t>etkinlikleri</a:t>
            </a:r>
            <a:r>
              <a:rPr lang="fr-FR" sz="2200" dirty="0">
                <a:solidFill>
                  <a:schemeClr val="tx1"/>
                </a:solidFill>
                <a:latin typeface="Century Gothic" panose="020B0502020202020204" pitchFamily="34" charset="0"/>
              </a:rPr>
              <a:t> </a:t>
            </a:r>
            <a:r>
              <a:rPr lang="fr-FR" sz="2200" dirty="0" err="1">
                <a:solidFill>
                  <a:schemeClr val="tx1"/>
                </a:solidFill>
                <a:latin typeface="Century Gothic" panose="020B0502020202020204" pitchFamily="34" charset="0"/>
              </a:rPr>
              <a:t>ve</a:t>
            </a:r>
            <a:r>
              <a:rPr lang="fr-FR" sz="2200" dirty="0">
                <a:solidFill>
                  <a:schemeClr val="tx1"/>
                </a:solidFill>
                <a:latin typeface="Century Gothic" panose="020B0502020202020204" pitchFamily="34" charset="0"/>
              </a:rPr>
              <a:t> </a:t>
            </a:r>
            <a:r>
              <a:rPr lang="fr-FR" sz="2200" dirty="0" err="1">
                <a:solidFill>
                  <a:schemeClr val="tx1"/>
                </a:solidFill>
                <a:latin typeface="Century Gothic" panose="020B0502020202020204" pitchFamily="34" charset="0"/>
              </a:rPr>
              <a:t>öğretim</a:t>
            </a:r>
            <a:r>
              <a:rPr lang="fr-FR" sz="2200" dirty="0">
                <a:solidFill>
                  <a:schemeClr val="tx1"/>
                </a:solidFill>
                <a:latin typeface="Century Gothic" panose="020B0502020202020204" pitchFamily="34" charset="0"/>
              </a:rPr>
              <a:t> </a:t>
            </a:r>
            <a:r>
              <a:rPr lang="fr-FR" sz="2200" dirty="0" err="1">
                <a:solidFill>
                  <a:schemeClr val="tx1"/>
                </a:solidFill>
                <a:latin typeface="Century Gothic" panose="020B0502020202020204" pitchFamily="34" charset="0"/>
              </a:rPr>
              <a:t>faaliyetleri</a:t>
            </a:r>
            <a:r>
              <a:rPr lang="fr-FR" sz="2200" dirty="0">
                <a:solidFill>
                  <a:schemeClr val="tx1"/>
                </a:solidFill>
                <a:latin typeface="Century Gothic" panose="020B0502020202020204" pitchFamily="34" charset="0"/>
              </a:rPr>
              <a:t> </a:t>
            </a:r>
            <a:r>
              <a:rPr lang="fr-FR" sz="2200" b="1" dirty="0" err="1">
                <a:solidFill>
                  <a:srgbClr val="00B050"/>
                </a:solidFill>
                <a:latin typeface="Century Gothic" panose="020B0502020202020204" pitchFamily="34" charset="0"/>
              </a:rPr>
              <a:t>bir</a:t>
            </a:r>
            <a:r>
              <a:rPr lang="fr-FR" sz="2200" b="1" dirty="0">
                <a:solidFill>
                  <a:srgbClr val="00B050"/>
                </a:solidFill>
                <a:latin typeface="Century Gothic" panose="020B0502020202020204" pitchFamily="34" charset="0"/>
              </a:rPr>
              <a:t> ay </a:t>
            </a:r>
            <a:r>
              <a:rPr lang="fr-FR" sz="2200" b="1" dirty="0" err="1">
                <a:solidFill>
                  <a:srgbClr val="00B050"/>
                </a:solidFill>
                <a:latin typeface="Century Gothic" panose="020B0502020202020204" pitchFamily="34" charset="0"/>
              </a:rPr>
              <a:t>içerisinde</a:t>
            </a:r>
            <a:r>
              <a:rPr lang="fr-FR" sz="2200" b="1" dirty="0">
                <a:solidFill>
                  <a:srgbClr val="00B050"/>
                </a:solidFill>
                <a:latin typeface="Century Gothic" panose="020B0502020202020204" pitchFamily="34" charset="0"/>
              </a:rPr>
              <a:t> </a:t>
            </a:r>
            <a:r>
              <a:rPr lang="fr-FR" sz="2200" b="1" dirty="0" err="1">
                <a:solidFill>
                  <a:srgbClr val="00B050"/>
                </a:solidFill>
                <a:latin typeface="Century Gothic" panose="020B0502020202020204" pitchFamily="34" charset="0"/>
              </a:rPr>
              <a:t>ikinci</a:t>
            </a:r>
            <a:r>
              <a:rPr lang="fr-FR" sz="2200" b="1" dirty="0">
                <a:solidFill>
                  <a:srgbClr val="00B050"/>
                </a:solidFill>
                <a:latin typeface="Century Gothic" panose="020B0502020202020204" pitchFamily="34" charset="0"/>
              </a:rPr>
              <a:t> </a:t>
            </a:r>
            <a:r>
              <a:rPr lang="fr-FR" sz="2200" b="1" dirty="0" err="1">
                <a:solidFill>
                  <a:srgbClr val="00B050"/>
                </a:solidFill>
                <a:latin typeface="Century Gothic" panose="020B0502020202020204" pitchFamily="34" charset="0"/>
              </a:rPr>
              <a:t>kez</a:t>
            </a:r>
            <a:r>
              <a:rPr lang="fr-FR" sz="2200" b="1" dirty="0">
                <a:solidFill>
                  <a:srgbClr val="00B050"/>
                </a:solidFill>
                <a:latin typeface="Century Gothic" panose="020B0502020202020204" pitchFamily="34" charset="0"/>
              </a:rPr>
              <a:t> </a:t>
            </a:r>
            <a:r>
              <a:rPr lang="fr-FR" sz="2200" dirty="0" err="1">
                <a:solidFill>
                  <a:schemeClr val="tx1"/>
                </a:solidFill>
                <a:latin typeface="Century Gothic" panose="020B0502020202020204" pitchFamily="34" charset="0"/>
              </a:rPr>
              <a:t>izlenir</a:t>
            </a:r>
            <a:r>
              <a:rPr lang="fr-FR" sz="2200" dirty="0">
                <a:solidFill>
                  <a:schemeClr val="tx1"/>
                </a:solidFill>
                <a:latin typeface="Century Gothic" panose="020B0502020202020204" pitchFamily="34" charset="0"/>
              </a:rPr>
              <a:t> </a:t>
            </a:r>
            <a:r>
              <a:rPr lang="fr-FR" sz="2200" dirty="0" err="1">
                <a:solidFill>
                  <a:schemeClr val="tx1"/>
                </a:solidFill>
                <a:latin typeface="Century Gothic" panose="020B0502020202020204" pitchFamily="34" charset="0"/>
              </a:rPr>
              <a:t>ve</a:t>
            </a:r>
            <a:r>
              <a:rPr lang="fr-FR" sz="2200" dirty="0">
                <a:solidFill>
                  <a:schemeClr val="tx1"/>
                </a:solidFill>
                <a:latin typeface="Century Gothic" panose="020B0502020202020204" pitchFamily="34" charset="0"/>
              </a:rPr>
              <a:t> </a:t>
            </a:r>
            <a:r>
              <a:rPr lang="fr-FR" sz="2200" dirty="0" err="1">
                <a:solidFill>
                  <a:schemeClr val="tx1"/>
                </a:solidFill>
                <a:latin typeface="Century Gothic" panose="020B0502020202020204" pitchFamily="34" charset="0"/>
              </a:rPr>
              <a:t>değerlendirilir</a:t>
            </a:r>
            <a:r>
              <a:rPr lang="fr-FR" sz="2200" dirty="0" smtClean="0">
                <a:solidFill>
                  <a:schemeClr val="tx1"/>
                </a:solidFill>
                <a:latin typeface="Century Gothic" panose="020B0502020202020204" pitchFamily="34" charset="0"/>
              </a:rPr>
              <a:t>.</a:t>
            </a:r>
            <a:endParaRPr lang="tr-TR" sz="2200" dirty="0" smtClean="0">
              <a:solidFill>
                <a:schemeClr val="tx1"/>
              </a:solidFill>
              <a:latin typeface="Century Gothic" panose="020B0502020202020204" pitchFamily="34" charset="0"/>
            </a:endParaRPr>
          </a:p>
          <a:p>
            <a:pPr marL="342900" lvl="0" indent="-342900" algn="just">
              <a:lnSpc>
                <a:spcPct val="150000"/>
              </a:lnSpc>
              <a:spcBef>
                <a:spcPts val="600"/>
              </a:spcBef>
              <a:spcAft>
                <a:spcPts val="600"/>
              </a:spcAft>
              <a:buFont typeface="Wingdings" panose="05000000000000000000" pitchFamily="2" charset="2"/>
              <a:buChar char="Ø"/>
            </a:pPr>
            <a:r>
              <a:rPr lang="fr-FR" sz="2200" dirty="0" err="1">
                <a:solidFill>
                  <a:prstClr val="black"/>
                </a:solidFill>
                <a:latin typeface="Century Gothic" panose="020B0502020202020204" pitchFamily="34" charset="0"/>
                <a:ea typeface="Calibri" panose="020F0502020204030204" pitchFamily="34" charset="0"/>
                <a:cs typeface="Calibri" panose="020F0502020204030204" pitchFamily="34" charset="0"/>
              </a:rPr>
              <a:t>İkinci</a:t>
            </a:r>
            <a:r>
              <a:rPr lang="fr-FR" sz="2200" dirty="0">
                <a:solidFill>
                  <a:prstClr val="black"/>
                </a:solidFill>
                <a:latin typeface="Century Gothic" panose="020B0502020202020204" pitchFamily="34" charset="0"/>
                <a:ea typeface="Calibri" panose="020F0502020204030204" pitchFamily="34" charset="0"/>
                <a:cs typeface="Calibri" panose="020F0502020204030204" pitchFamily="34" charset="0"/>
              </a:rPr>
              <a:t> </a:t>
            </a:r>
            <a:r>
              <a:rPr lang="fr-FR" sz="2200" dirty="0" err="1">
                <a:solidFill>
                  <a:prstClr val="black"/>
                </a:solidFill>
                <a:latin typeface="Century Gothic" panose="020B0502020202020204" pitchFamily="34" charset="0"/>
                <a:ea typeface="Calibri" panose="020F0502020204030204" pitchFamily="34" charset="0"/>
                <a:cs typeface="Calibri" panose="020F0502020204030204" pitchFamily="34" charset="0"/>
              </a:rPr>
              <a:t>izleme</a:t>
            </a:r>
            <a:r>
              <a:rPr lang="fr-FR" sz="2200" dirty="0">
                <a:solidFill>
                  <a:prstClr val="black"/>
                </a:solidFill>
                <a:latin typeface="Century Gothic" panose="020B0502020202020204" pitchFamily="34" charset="0"/>
                <a:ea typeface="Calibri" panose="020F0502020204030204" pitchFamily="34" charset="0"/>
                <a:cs typeface="Calibri" panose="020F0502020204030204" pitchFamily="34" charset="0"/>
              </a:rPr>
              <a:t> </a:t>
            </a:r>
            <a:r>
              <a:rPr lang="fr-FR" sz="2200" dirty="0" err="1">
                <a:solidFill>
                  <a:prstClr val="black"/>
                </a:solidFill>
                <a:latin typeface="Century Gothic" panose="020B0502020202020204" pitchFamily="34" charset="0"/>
                <a:ea typeface="Calibri" panose="020F0502020204030204" pitchFamily="34" charset="0"/>
                <a:cs typeface="Calibri" panose="020F0502020204030204" pitchFamily="34" charset="0"/>
              </a:rPr>
              <a:t>sonrasında</a:t>
            </a:r>
            <a:r>
              <a:rPr lang="fr-FR" sz="2200" dirty="0">
                <a:solidFill>
                  <a:prstClr val="black"/>
                </a:solidFill>
                <a:latin typeface="Century Gothic" panose="020B0502020202020204" pitchFamily="34" charset="0"/>
                <a:ea typeface="Calibri" panose="020F0502020204030204" pitchFamily="34" charset="0"/>
                <a:cs typeface="Calibri" panose="020F0502020204030204" pitchFamily="34" charset="0"/>
              </a:rPr>
              <a:t> da </a:t>
            </a:r>
            <a:r>
              <a:rPr lang="fr-FR" sz="2200" b="1" dirty="0" err="1">
                <a:solidFill>
                  <a:srgbClr val="FF0000"/>
                </a:solidFill>
                <a:latin typeface="Century Gothic" panose="020B0502020202020204" pitchFamily="34" charset="0"/>
                <a:ea typeface="Calibri" panose="020F0502020204030204" pitchFamily="34" charset="0"/>
                <a:cs typeface="Calibri" panose="020F0502020204030204" pitchFamily="34" charset="0"/>
              </a:rPr>
              <a:t>mutabakatın</a:t>
            </a:r>
            <a:r>
              <a:rPr lang="fr-FR" sz="2200" b="1" dirty="0">
                <a:solidFill>
                  <a:srgbClr val="FF0000"/>
                </a:solidFill>
                <a:latin typeface="Century Gothic" panose="020B0502020202020204" pitchFamily="34" charset="0"/>
                <a:ea typeface="Calibri" panose="020F0502020204030204" pitchFamily="34" charset="0"/>
                <a:cs typeface="Calibri" panose="020F0502020204030204" pitchFamily="34" charset="0"/>
              </a:rPr>
              <a:t> </a:t>
            </a:r>
            <a:r>
              <a:rPr lang="fr-FR" sz="2200" b="1" dirty="0" err="1">
                <a:solidFill>
                  <a:srgbClr val="FF0000"/>
                </a:solidFill>
                <a:latin typeface="Century Gothic" panose="020B0502020202020204" pitchFamily="34" charset="0"/>
                <a:ea typeface="Calibri" panose="020F0502020204030204" pitchFamily="34" charset="0"/>
                <a:cs typeface="Calibri" panose="020F0502020204030204" pitchFamily="34" charset="0"/>
              </a:rPr>
              <a:t>sağlanmaması</a:t>
            </a:r>
            <a:r>
              <a:rPr lang="fr-FR" sz="2200" b="1" dirty="0">
                <a:solidFill>
                  <a:srgbClr val="FF0000"/>
                </a:solidFill>
                <a:latin typeface="Century Gothic" panose="020B0502020202020204" pitchFamily="34" charset="0"/>
                <a:ea typeface="Calibri" panose="020F0502020204030204" pitchFamily="34" charset="0"/>
                <a:cs typeface="Calibri" panose="020F0502020204030204" pitchFamily="34" charset="0"/>
              </a:rPr>
              <a:t> </a:t>
            </a:r>
            <a:r>
              <a:rPr lang="fr-FR" sz="2200" dirty="0" err="1">
                <a:solidFill>
                  <a:prstClr val="black"/>
                </a:solidFill>
                <a:latin typeface="Century Gothic" panose="020B0502020202020204" pitchFamily="34" charset="0"/>
                <a:ea typeface="Calibri" panose="020F0502020204030204" pitchFamily="34" charset="0"/>
                <a:cs typeface="Calibri" panose="020F0502020204030204" pitchFamily="34" charset="0"/>
              </a:rPr>
              <a:t>halinde</a:t>
            </a:r>
            <a:r>
              <a:rPr lang="tr-TR" sz="2200" dirty="0" smtClean="0">
                <a:solidFill>
                  <a:prstClr val="black"/>
                </a:solidFill>
                <a:latin typeface="Century Gothic" panose="020B0502020202020204" pitchFamily="34" charset="0"/>
                <a:ea typeface="Calibri" panose="020F0502020204030204" pitchFamily="34" charset="0"/>
                <a:cs typeface="Calibri" panose="020F0502020204030204" pitchFamily="34" charset="0"/>
              </a:rPr>
              <a:t>,</a:t>
            </a:r>
            <a:endParaRPr lang="fr-FR" sz="2200" dirty="0">
              <a:solidFill>
                <a:prstClr val="white"/>
              </a:solidFill>
              <a:latin typeface="Century Gothic" panose="020B0502020202020204" pitchFamily="34" charset="0"/>
              <a:ea typeface="Calibri" panose="020F0502020204030204" pitchFamily="34" charset="0"/>
              <a:cs typeface="Calibri" panose="020F0502020204030204" pitchFamily="34" charset="0"/>
            </a:endParaRPr>
          </a:p>
          <a:p>
            <a:pPr marL="342900" lvl="0" indent="-342900" algn="just">
              <a:lnSpc>
                <a:spcPct val="150000"/>
              </a:lnSpc>
              <a:spcBef>
                <a:spcPts val="600"/>
              </a:spcBef>
              <a:spcAft>
                <a:spcPts val="600"/>
              </a:spcAft>
              <a:buFont typeface="Wingdings" panose="05000000000000000000" pitchFamily="2" charset="2"/>
              <a:buChar char="Ø"/>
            </a:pPr>
            <a:r>
              <a:rPr lang="tr-TR" sz="2200" dirty="0">
                <a:solidFill>
                  <a:prstClr val="black"/>
                </a:solidFill>
                <a:latin typeface="Century Gothic" panose="020B0502020202020204" pitchFamily="34" charset="0"/>
                <a:ea typeface="Calibri" panose="020F0502020204030204" pitchFamily="34" charset="0"/>
                <a:cs typeface="Calibri" panose="020F0502020204030204" pitchFamily="34" charset="0"/>
              </a:rPr>
              <a:t>O</a:t>
            </a:r>
            <a:r>
              <a:rPr lang="fr-FR" sz="2200" dirty="0" err="1">
                <a:solidFill>
                  <a:prstClr val="black"/>
                </a:solidFill>
                <a:latin typeface="Century Gothic" panose="020B0502020202020204" pitchFamily="34" charset="0"/>
                <a:ea typeface="Calibri" panose="020F0502020204030204" pitchFamily="34" charset="0"/>
                <a:cs typeface="Calibri" panose="020F0502020204030204" pitchFamily="34" charset="0"/>
              </a:rPr>
              <a:t>kul</a:t>
            </a:r>
            <a:r>
              <a:rPr lang="fr-FR" sz="2200" dirty="0">
                <a:solidFill>
                  <a:prstClr val="black"/>
                </a:solidFill>
                <a:latin typeface="Century Gothic" panose="020B0502020202020204" pitchFamily="34" charset="0"/>
                <a:ea typeface="Calibri" panose="020F0502020204030204" pitchFamily="34" charset="0"/>
                <a:cs typeface="Calibri" panose="020F0502020204030204" pitchFamily="34" charset="0"/>
              </a:rPr>
              <a:t> </a:t>
            </a:r>
            <a:r>
              <a:rPr lang="fr-FR" sz="2200" dirty="0" err="1">
                <a:solidFill>
                  <a:prstClr val="black"/>
                </a:solidFill>
                <a:latin typeface="Century Gothic" panose="020B0502020202020204" pitchFamily="34" charset="0"/>
                <a:ea typeface="Calibri" panose="020F0502020204030204" pitchFamily="34" charset="0"/>
                <a:cs typeface="Calibri" panose="020F0502020204030204" pitchFamily="34" charset="0"/>
              </a:rPr>
              <a:t>müdürlüğünce</a:t>
            </a:r>
            <a:r>
              <a:rPr lang="fr-FR" sz="2200" dirty="0">
                <a:solidFill>
                  <a:prstClr val="black"/>
                </a:solidFill>
                <a:latin typeface="Century Gothic" panose="020B0502020202020204" pitchFamily="34" charset="0"/>
                <a:ea typeface="Calibri" panose="020F0502020204030204" pitchFamily="34" charset="0"/>
                <a:cs typeface="Calibri" panose="020F0502020204030204" pitchFamily="34" charset="0"/>
              </a:rPr>
              <a:t> </a:t>
            </a:r>
            <a:r>
              <a:rPr lang="fr-FR" sz="2200" b="1" dirty="0" err="1">
                <a:solidFill>
                  <a:schemeClr val="accent1"/>
                </a:solidFill>
                <a:latin typeface="Century Gothic" panose="020B0502020202020204" pitchFamily="34" charset="0"/>
                <a:ea typeface="Calibri" panose="020F0502020204030204" pitchFamily="34" charset="0"/>
                <a:cs typeface="Calibri" panose="020F0502020204030204" pitchFamily="34" charset="0"/>
              </a:rPr>
              <a:t>dış</a:t>
            </a:r>
            <a:r>
              <a:rPr lang="fr-FR" sz="2200" b="1" dirty="0">
                <a:solidFill>
                  <a:schemeClr val="accent1"/>
                </a:solidFill>
                <a:latin typeface="Century Gothic" panose="020B0502020202020204" pitchFamily="34" charset="0"/>
                <a:ea typeface="Calibri" panose="020F0502020204030204" pitchFamily="34" charset="0"/>
                <a:cs typeface="Calibri" panose="020F0502020204030204" pitchFamily="34" charset="0"/>
              </a:rPr>
              <a:t> </a:t>
            </a:r>
            <a:r>
              <a:rPr lang="fr-FR" sz="2200" b="1" dirty="0" err="1">
                <a:solidFill>
                  <a:schemeClr val="accent1"/>
                </a:solidFill>
                <a:latin typeface="Century Gothic" panose="020B0502020202020204" pitchFamily="34" charset="0"/>
                <a:ea typeface="Calibri" panose="020F0502020204030204" pitchFamily="34" charset="0"/>
                <a:cs typeface="Calibri" panose="020F0502020204030204" pitchFamily="34" charset="0"/>
              </a:rPr>
              <a:t>değerlendirme</a:t>
            </a:r>
            <a:r>
              <a:rPr lang="fr-FR" sz="2200" b="1" dirty="0">
                <a:solidFill>
                  <a:schemeClr val="accent1"/>
                </a:solidFill>
                <a:latin typeface="Century Gothic" panose="020B0502020202020204" pitchFamily="34" charset="0"/>
                <a:ea typeface="Calibri" panose="020F0502020204030204" pitchFamily="34" charset="0"/>
                <a:cs typeface="Calibri" panose="020F0502020204030204" pitchFamily="34" charset="0"/>
              </a:rPr>
              <a:t> </a:t>
            </a:r>
            <a:r>
              <a:rPr lang="fr-FR" sz="2200" b="1" dirty="0" err="1">
                <a:solidFill>
                  <a:schemeClr val="accent1"/>
                </a:solidFill>
                <a:latin typeface="Century Gothic" panose="020B0502020202020204" pitchFamily="34" charset="0"/>
                <a:ea typeface="Calibri" panose="020F0502020204030204" pitchFamily="34" charset="0"/>
                <a:cs typeface="Calibri" panose="020F0502020204030204" pitchFamily="34" charset="0"/>
              </a:rPr>
              <a:t>yapılması</a:t>
            </a:r>
            <a:r>
              <a:rPr lang="fr-FR" sz="2200" b="1" dirty="0">
                <a:solidFill>
                  <a:schemeClr val="accent1"/>
                </a:solidFill>
                <a:latin typeface="Century Gothic" panose="020B0502020202020204" pitchFamily="34" charset="0"/>
                <a:ea typeface="Calibri" panose="020F0502020204030204" pitchFamily="34" charset="0"/>
                <a:cs typeface="Calibri" panose="020F0502020204030204" pitchFamily="34" charset="0"/>
              </a:rPr>
              <a:t> </a:t>
            </a:r>
            <a:r>
              <a:rPr lang="fr-FR" sz="2200" b="1" dirty="0" err="1">
                <a:solidFill>
                  <a:schemeClr val="accent1"/>
                </a:solidFill>
                <a:latin typeface="Century Gothic" panose="020B0502020202020204" pitchFamily="34" charset="0"/>
                <a:ea typeface="Calibri" panose="020F0502020204030204" pitchFamily="34" charset="0"/>
                <a:cs typeface="Calibri" panose="020F0502020204030204" pitchFamily="34" charset="0"/>
              </a:rPr>
              <a:t>talebinde</a:t>
            </a:r>
            <a:r>
              <a:rPr lang="fr-FR" sz="2200" b="1" dirty="0">
                <a:solidFill>
                  <a:schemeClr val="accent1"/>
                </a:solidFill>
                <a:latin typeface="Century Gothic" panose="020B0502020202020204" pitchFamily="34" charset="0"/>
                <a:ea typeface="Calibri" panose="020F0502020204030204" pitchFamily="34" charset="0"/>
                <a:cs typeface="Calibri" panose="020F0502020204030204" pitchFamily="34" charset="0"/>
              </a:rPr>
              <a:t> </a:t>
            </a:r>
            <a:r>
              <a:rPr lang="fr-FR" sz="2200" dirty="0" err="1">
                <a:solidFill>
                  <a:prstClr val="black"/>
                </a:solidFill>
                <a:latin typeface="Century Gothic" panose="020B0502020202020204" pitchFamily="34" charset="0"/>
                <a:ea typeface="Calibri" panose="020F0502020204030204" pitchFamily="34" charset="0"/>
                <a:cs typeface="Calibri" panose="020F0502020204030204" pitchFamily="34" charset="0"/>
              </a:rPr>
              <a:t>bulunulur</a:t>
            </a:r>
            <a:r>
              <a:rPr lang="tr-TR" sz="2200" dirty="0" smtClean="0">
                <a:solidFill>
                  <a:prstClr val="black"/>
                </a:solidFill>
                <a:latin typeface="Century Gothic" panose="020B0502020202020204" pitchFamily="34" charset="0"/>
                <a:ea typeface="Calibri" panose="020F0502020204030204" pitchFamily="34" charset="0"/>
                <a:cs typeface="Calibri" panose="020F0502020204030204" pitchFamily="34" charset="0"/>
              </a:rPr>
              <a:t>.</a:t>
            </a:r>
            <a:endParaRPr lang="fr-FR" sz="2200" dirty="0">
              <a:solidFill>
                <a:prstClr val="white"/>
              </a:solidFill>
              <a:latin typeface="Century Gothic" panose="020B0502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843605084"/>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205811" y="1103883"/>
            <a:ext cx="11789893" cy="5235387"/>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2898595" y="2125614"/>
            <a:ext cx="8638085" cy="3157760"/>
          </a:xfrm>
        </p:spPr>
        <p:txBody>
          <a:bodyPr>
            <a:noAutofit/>
          </a:bodyPr>
          <a:lstStyle/>
          <a:p>
            <a:pPr algn="ctr">
              <a:lnSpc>
                <a:spcPct val="150000"/>
              </a:lnSpc>
            </a:pPr>
            <a:r>
              <a:rPr lang="tr-TR" sz="32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FORM VE RAPORLARIN DOLDURULMASI</a:t>
            </a:r>
            <a:endParaRPr lang="tr-TR" sz="3200" b="1" dirty="0">
              <a:solidFill>
                <a:srgbClr val="FF0000"/>
              </a:solidFill>
              <a:effectLst>
                <a:outerShdw blurRad="38100" dist="38100" dir="2700000" algn="tl">
                  <a:srgbClr val="000000">
                    <a:alpha val="43137"/>
                  </a:srgbClr>
                </a:outerShdw>
              </a:effectLst>
              <a:latin typeface="Century Gothic" panose="020B0502020202020204" pitchFamily="34" charset="0"/>
            </a:endParaRPr>
          </a:p>
        </p:txBody>
      </p:sp>
      <p:sp>
        <p:nvSpPr>
          <p:cNvPr id="3" name="Beşgen 2"/>
          <p:cNvSpPr/>
          <p:nvPr/>
        </p:nvSpPr>
        <p:spPr>
          <a:xfrm>
            <a:off x="448701" y="1403587"/>
            <a:ext cx="2383372" cy="4601815"/>
          </a:xfrm>
          <a:prstGeom prst="homePlate">
            <a:avLst/>
          </a:prstGeom>
          <a:solidFill>
            <a:schemeClr val="accent3">
              <a:lumMod val="60000"/>
              <a:lumOff val="40000"/>
            </a:schemeClr>
          </a:solidFill>
          <a:ln>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dirty="0"/>
          </a:p>
        </p:txBody>
      </p:sp>
      <p:sp>
        <p:nvSpPr>
          <p:cNvPr id="9" name="Akış Çizelgesi: Gecikme 8"/>
          <p:cNvSpPr/>
          <p:nvPr/>
        </p:nvSpPr>
        <p:spPr>
          <a:xfrm>
            <a:off x="225281" y="1086803"/>
            <a:ext cx="1968500" cy="5235387"/>
          </a:xfrm>
          <a:prstGeom prst="flowChartDelay">
            <a:avLst/>
          </a:prstGeom>
          <a:solidFill>
            <a:srgbClr val="DB001B"/>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dirty="0"/>
          </a:p>
        </p:txBody>
      </p:sp>
      <p:sp>
        <p:nvSpPr>
          <p:cNvPr id="7" name="Alt Başlık 2"/>
          <p:cNvSpPr txBox="1">
            <a:spLocks/>
          </p:cNvSpPr>
          <p:nvPr/>
        </p:nvSpPr>
        <p:spPr>
          <a:xfrm rot="16200000">
            <a:off x="-1733498" y="345261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tr-TR"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4" name="Slayt Numarası Yer Tutucusu 3"/>
          <p:cNvSpPr>
            <a:spLocks noGrp="1"/>
          </p:cNvSpPr>
          <p:nvPr>
            <p:ph type="sldNum" sz="quarter" idx="12"/>
          </p:nvPr>
        </p:nvSpPr>
        <p:spPr>
          <a:xfrm>
            <a:off x="8610600" y="6405778"/>
            <a:ext cx="2743200" cy="365125"/>
          </a:xfrm>
        </p:spPr>
        <p:txBody>
          <a:bodyPr/>
          <a:lstStyle/>
          <a:p>
            <a:fld id="{D63DBE84-8755-45B9-8C19-96EBE3498A16}" type="slidenum">
              <a:rPr lang="tr-TR" smtClean="0"/>
              <a:pPr/>
              <a:t>45</a:t>
            </a:fld>
            <a:endParaRPr lang="tr-TR" dirty="0"/>
          </a:p>
        </p:txBody>
      </p:sp>
      <p:sp>
        <p:nvSpPr>
          <p:cNvPr id="14" name="Alt Başlık 2">
            <a:extLst>
              <a:ext uri="{FF2B5EF4-FFF2-40B4-BE49-F238E27FC236}">
                <a16:creationId xmlns:a16="http://schemas.microsoft.com/office/drawing/2014/main" xmlns="" id="{71C07988-C9F2-445D-A028-8FBDBE63F715}"/>
              </a:ext>
            </a:extLst>
          </p:cNvPr>
          <p:cNvSpPr txBox="1">
            <a:spLocks/>
          </p:cNvSpPr>
          <p:nvPr/>
        </p:nvSpPr>
        <p:spPr>
          <a:xfrm>
            <a:off x="8277725" y="395026"/>
            <a:ext cx="2815279" cy="2947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11" name="Picture 3" descr="C:\Users\Oguz DEMIRBOGAN06\Desktop\muhakkik seminer\TKB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77656" y="108794"/>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Veri Yer Tutucusu 4"/>
          <p:cNvSpPr>
            <a:spLocks noGrp="1"/>
          </p:cNvSpPr>
          <p:nvPr>
            <p:ph type="dt" sz="half" idx="10"/>
          </p:nvPr>
        </p:nvSpPr>
        <p:spPr/>
        <p:txBody>
          <a:bodyPr/>
          <a:lstStyle/>
          <a:p>
            <a:fld id="{20AA5723-C89B-4C93-A3A0-2AF160B93600}" type="datetime1">
              <a:rPr lang="tr-TR" smtClean="0"/>
              <a:pPr/>
              <a:t>4.9.2025</a:t>
            </a:fld>
            <a:endParaRPr lang="tr-TR"/>
          </a:p>
        </p:txBody>
      </p:sp>
      <p:sp>
        <p:nvSpPr>
          <p:cNvPr id="6" name="Altbilgi Yer Tutucusu 5"/>
          <p:cNvSpPr>
            <a:spLocks noGrp="1"/>
          </p:cNvSpPr>
          <p:nvPr>
            <p:ph type="ftr" sz="quarter" idx="11"/>
          </p:nvPr>
        </p:nvSpPr>
        <p:spPr/>
        <p:txBody>
          <a:bodyPr/>
          <a:lstStyle/>
          <a:p>
            <a:r>
              <a:rPr lang="tr-TR" smtClean="0"/>
              <a:t>Teftiş Kurulu Başkanlığı</a:t>
            </a:r>
            <a:endParaRPr lang="tr-TR"/>
          </a:p>
        </p:txBody>
      </p:sp>
      <p:pic>
        <p:nvPicPr>
          <p:cNvPr id="15"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89162"/>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98311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46</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 name="Picture 3" descr="C:\Users\Oguz DEMIRBOGAN06\Desktop\muhakkik seminer\TKB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446" y="66526"/>
            <a:ext cx="750126" cy="735379"/>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322610" y="297506"/>
            <a:ext cx="2833836" cy="338554"/>
          </a:xfrm>
          <a:prstGeom prst="rect">
            <a:avLst/>
          </a:prstGeom>
        </p:spPr>
        <p:txBody>
          <a:bodyPr wrap="square">
            <a:spAutoFit/>
          </a:bodyPr>
          <a:lstStyle/>
          <a:p>
            <a:pPr algn="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2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20">
            <a:extLst>
              <a:ext uri="{FF2B5EF4-FFF2-40B4-BE49-F238E27FC236}">
                <a16:creationId xmlns:a16="http://schemas.microsoft.com/office/drawing/2014/main" xmlns="" id="{E5C85704-3961-07DE-5EA9-AB8C54A1B3F1}"/>
              </a:ext>
            </a:extLst>
          </p:cNvPr>
          <p:cNvSpPr/>
          <p:nvPr/>
        </p:nvSpPr>
        <p:spPr>
          <a:xfrm>
            <a:off x="3744388" y="2232839"/>
            <a:ext cx="8347934" cy="412107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tr-TR" sz="2000" b="1" dirty="0" smtClean="0">
                <a:solidFill>
                  <a:srgbClr val="00B050"/>
                </a:solidFill>
                <a:latin typeface="Century Gothic" panose="020B0502020202020204" pitchFamily="34" charset="0"/>
              </a:rPr>
              <a:t>Bu </a:t>
            </a:r>
            <a:r>
              <a:rPr lang="tr-TR" sz="2000" b="1" dirty="0" err="1" smtClean="0">
                <a:solidFill>
                  <a:srgbClr val="00B050"/>
                </a:solidFill>
                <a:latin typeface="Century Gothic" panose="020B0502020202020204" pitchFamily="34" charset="0"/>
              </a:rPr>
              <a:t>izeleme</a:t>
            </a:r>
            <a:r>
              <a:rPr lang="tr-TR" sz="2000" b="1" dirty="0" smtClean="0">
                <a:solidFill>
                  <a:srgbClr val="00B050"/>
                </a:solidFill>
                <a:latin typeface="Century Gothic" panose="020B0502020202020204" pitchFamily="34" charset="0"/>
              </a:rPr>
              <a:t> alanı 9 gösterge ile izlenir. Örneğin;</a:t>
            </a:r>
            <a:endParaRPr lang="en-US" sz="2000" b="1" dirty="0" smtClean="0">
              <a:solidFill>
                <a:schemeClr val="tx1"/>
              </a:solidFill>
              <a:latin typeface="Century Gothic" panose="020B0502020202020204" pitchFamily="34" charset="0"/>
            </a:endParaRPr>
          </a:p>
          <a:p>
            <a:pPr marL="342900" indent="-342900" algn="just">
              <a:buFont typeface="Arial" panose="020B0604020202020204" pitchFamily="34" charset="0"/>
              <a:buChar char="•"/>
            </a:pPr>
            <a:r>
              <a:rPr lang="en-US" sz="2000" dirty="0" smtClean="0">
                <a:solidFill>
                  <a:schemeClr val="tx1"/>
                </a:solidFill>
                <a:latin typeface="Century Gothic" panose="020B0502020202020204" pitchFamily="34" charset="0"/>
              </a:rPr>
              <a:t>Talim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Terbiye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Kurulu</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Başkanlığınca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kabul</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edilen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öğretim</a:t>
            </a:r>
            <a:r>
              <a:rPr lang="en-US" sz="2000" dirty="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programlarına</a:t>
            </a:r>
            <a:r>
              <a:rPr lang="tr-TR" sz="2000" dirty="0" smtClean="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uygun</a:t>
            </a:r>
            <a:r>
              <a:rPr lang="en-US" sz="2000" dirty="0" smtClean="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yıllık</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aylık</a:t>
            </a:r>
            <a:r>
              <a:rPr lang="en-US" sz="2000" dirty="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okul</a:t>
            </a:r>
            <a:r>
              <a:rPr lang="tr-TR" sz="2000" dirty="0" smtClean="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öncesi</a:t>
            </a:r>
            <a:r>
              <a:rPr lang="en-US" sz="2000" dirty="0" smtClean="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için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planlarını</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zümre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öğretmenleri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ile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birlikte</a:t>
            </a:r>
            <a:r>
              <a:rPr lang="en-US" sz="2000" dirty="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hazırlar</a:t>
            </a:r>
            <a:r>
              <a:rPr lang="en-US" sz="2000" dirty="0" smtClean="0">
                <a:solidFill>
                  <a:schemeClr val="tx1"/>
                </a:solidFill>
                <a:latin typeface="Century Gothic" panose="020B0502020202020204" pitchFamily="34" charset="0"/>
              </a:rPr>
              <a:t>.</a:t>
            </a:r>
            <a:endParaRPr lang="tr-TR" sz="2000" dirty="0" smtClean="0">
              <a:solidFill>
                <a:schemeClr val="tx1"/>
              </a:solidFill>
              <a:latin typeface="Century Gothic" panose="020B0502020202020204" pitchFamily="34" charset="0"/>
            </a:endParaRPr>
          </a:p>
          <a:p>
            <a:pPr marL="342900" indent="-342900" algn="just">
              <a:buFont typeface="Arial" panose="020B0604020202020204" pitchFamily="34" charset="0"/>
              <a:buChar char="•"/>
            </a:pPr>
            <a:r>
              <a:rPr lang="en-US" sz="2000" dirty="0" smtClean="0">
                <a:solidFill>
                  <a:schemeClr val="tx1"/>
                </a:solidFill>
                <a:latin typeface="Century Gothic" panose="020B0502020202020204" pitchFamily="34" charset="0"/>
              </a:rPr>
              <a:t>Plan </a:t>
            </a:r>
            <a:r>
              <a:rPr lang="en-US" sz="2000" dirty="0" err="1">
                <a:solidFill>
                  <a:schemeClr val="tx1"/>
                </a:solidFill>
                <a:latin typeface="Century Gothic" panose="020B0502020202020204" pitchFamily="34" charset="0"/>
              </a:rPr>
              <a:t>hazırlarken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üniteye</a:t>
            </a:r>
            <a:r>
              <a:rPr lang="en-US" sz="2000" dirty="0">
                <a:solidFill>
                  <a:schemeClr val="tx1"/>
                </a:solidFill>
                <a:latin typeface="Century Gothic" panose="020B0502020202020204" pitchFamily="34" charset="0"/>
              </a:rPr>
              <a:t>/</a:t>
            </a:r>
            <a:r>
              <a:rPr lang="en-US" sz="2000" dirty="0" err="1">
                <a:solidFill>
                  <a:schemeClr val="tx1"/>
                </a:solidFill>
                <a:latin typeface="Century Gothic" panose="020B0502020202020204" pitchFamily="34" charset="0"/>
              </a:rPr>
              <a:t>temaya</a:t>
            </a:r>
            <a:r>
              <a:rPr lang="en-US" sz="2000" dirty="0">
                <a:solidFill>
                  <a:schemeClr val="tx1"/>
                </a:solidFill>
                <a:latin typeface="Century Gothic" panose="020B0502020202020204" pitchFamily="34" charset="0"/>
              </a:rPr>
              <a:t>/</a:t>
            </a:r>
            <a:r>
              <a:rPr lang="en-US" sz="2000" dirty="0" err="1">
                <a:solidFill>
                  <a:schemeClr val="tx1"/>
                </a:solidFill>
                <a:latin typeface="Century Gothic" panose="020B0502020202020204" pitchFamily="34" charset="0"/>
              </a:rPr>
              <a:t>öğrenme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alanına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ait</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içerik</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çerçevesine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öğrenme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çıktıları</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süreç</a:t>
            </a:r>
            <a:r>
              <a:rPr lang="tr-TR" sz="2000" dirty="0" smtClean="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bileşenlerine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programlar</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arası</a:t>
            </a:r>
            <a:r>
              <a:rPr lang="en-US" sz="2000" dirty="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bileşenlere</a:t>
            </a:r>
            <a:r>
              <a:rPr lang="en-US" sz="2000" dirty="0" smtClean="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öğrenme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kanıtlarına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öğrenme-öğretme</a:t>
            </a:r>
            <a:r>
              <a:rPr lang="en-US" sz="2000" dirty="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yaşantılarına</a:t>
            </a:r>
            <a:r>
              <a:rPr lang="tr-TR" sz="2000" dirty="0" smtClean="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farklılaştırma</a:t>
            </a:r>
            <a:r>
              <a:rPr lang="en-US" sz="2000" dirty="0" smtClean="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çalışmalarına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okul</a:t>
            </a:r>
            <a:r>
              <a:rPr lang="tr-TR" sz="2000" dirty="0" smtClean="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temelli</a:t>
            </a:r>
            <a:r>
              <a:rPr lang="en-US" sz="2000" dirty="0" smtClean="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planlamaya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yer</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verir</a:t>
            </a:r>
            <a:r>
              <a:rPr lang="en-US" sz="2000" dirty="0">
                <a:solidFill>
                  <a:schemeClr val="tx1"/>
                </a:solidFill>
                <a:latin typeface="Century Gothic" panose="020B0502020202020204" pitchFamily="34" charset="0"/>
              </a:rPr>
              <a:t>. </a:t>
            </a:r>
            <a:endParaRPr lang="tr-TR" sz="2000" dirty="0" smtClean="0">
              <a:solidFill>
                <a:schemeClr val="tx1"/>
              </a:solidFill>
              <a:latin typeface="Century Gothic" panose="020B0502020202020204" pitchFamily="34" charset="0"/>
            </a:endParaRPr>
          </a:p>
          <a:p>
            <a:pPr marL="342900" indent="-342900" algn="just">
              <a:buFont typeface="Arial" panose="020B0604020202020204" pitchFamily="34" charset="0"/>
              <a:buChar char="•"/>
            </a:pPr>
            <a:r>
              <a:rPr lang="tr-TR" sz="2000" dirty="0">
                <a:solidFill>
                  <a:schemeClr val="tx1"/>
                </a:solidFill>
                <a:latin typeface="Century Gothic" panose="020B0502020202020204" pitchFamily="34" charset="0"/>
              </a:rPr>
              <a:t>Planları, öğrencilerin </a:t>
            </a:r>
            <a:r>
              <a:rPr lang="tr-TR" sz="2000" dirty="0" err="1">
                <a:solidFill>
                  <a:schemeClr val="tx1"/>
                </a:solidFill>
                <a:latin typeface="Century Gothic" panose="020B0502020202020204" pitchFamily="34" charset="0"/>
              </a:rPr>
              <a:t>hazırbulunuşluk</a:t>
            </a:r>
            <a:r>
              <a:rPr lang="tr-TR" sz="2000" dirty="0">
                <a:solidFill>
                  <a:schemeClr val="tx1"/>
                </a:solidFill>
                <a:latin typeface="Century Gothic" panose="020B0502020202020204" pitchFamily="34" charset="0"/>
              </a:rPr>
              <a:t> düzeylerine, bireysel farklılıklarına ve ihtiyaçlarına </a:t>
            </a:r>
            <a:r>
              <a:rPr lang="tr-TR" sz="2000" dirty="0" smtClean="0">
                <a:solidFill>
                  <a:schemeClr val="tx1"/>
                </a:solidFill>
                <a:latin typeface="Century Gothic" panose="020B0502020202020204" pitchFamily="34" charset="0"/>
              </a:rPr>
              <a:t>göre hazırlar</a:t>
            </a:r>
            <a:r>
              <a:rPr lang="tr-TR" sz="2000" dirty="0">
                <a:solidFill>
                  <a:schemeClr val="tx1"/>
                </a:solidFill>
                <a:latin typeface="Century Gothic" panose="020B0502020202020204" pitchFamily="34" charset="0"/>
              </a:rPr>
              <a:t>. </a:t>
            </a:r>
            <a:endParaRPr lang="tr-TR" sz="2000" dirty="0" smtClean="0">
              <a:solidFill>
                <a:schemeClr val="tx1"/>
              </a:solidFill>
              <a:latin typeface="Century Gothic" panose="020B0502020202020204" pitchFamily="34" charset="0"/>
            </a:endParaRPr>
          </a:p>
          <a:p>
            <a:pPr marL="342900" indent="-342900" algn="just">
              <a:buFont typeface="Arial" panose="020B0604020202020204" pitchFamily="34" charset="0"/>
              <a:buChar char="•"/>
            </a:pPr>
            <a:r>
              <a:rPr lang="tr-TR" sz="2000" dirty="0">
                <a:solidFill>
                  <a:schemeClr val="tx1"/>
                </a:solidFill>
                <a:latin typeface="Century Gothic" panose="020B0502020202020204" pitchFamily="34" charset="0"/>
              </a:rPr>
              <a:t>Zümre öğretmenler kurulu toplantılarında alınan kararlara okul temelli planlama </a:t>
            </a:r>
            <a:r>
              <a:rPr lang="tr-TR" sz="2000" dirty="0" smtClean="0">
                <a:solidFill>
                  <a:schemeClr val="tx1"/>
                </a:solidFill>
                <a:latin typeface="Century Gothic" panose="020B0502020202020204" pitchFamily="34" charset="0"/>
              </a:rPr>
              <a:t>faaliyetlerinde yer </a:t>
            </a:r>
            <a:r>
              <a:rPr lang="tr-TR" sz="2000" dirty="0">
                <a:solidFill>
                  <a:schemeClr val="tx1"/>
                </a:solidFill>
                <a:latin typeface="Century Gothic" panose="020B0502020202020204" pitchFamily="34" charset="0"/>
              </a:rPr>
              <a:t>verir. </a:t>
            </a:r>
            <a:endParaRPr lang="tr-TR" sz="2000" dirty="0" smtClean="0">
              <a:solidFill>
                <a:schemeClr val="tx1"/>
              </a:solidFill>
              <a:latin typeface="Century Gothic" panose="020B0502020202020204" pitchFamily="34" charset="0"/>
            </a:endParaRPr>
          </a:p>
        </p:txBody>
      </p:sp>
      <p:sp>
        <p:nvSpPr>
          <p:cNvPr id="13" name="Rectangle 19">
            <a:extLst>
              <a:ext uri="{FF2B5EF4-FFF2-40B4-BE49-F238E27FC236}">
                <a16:creationId xmlns:a16="http://schemas.microsoft.com/office/drawing/2014/main" xmlns="" id="{7CB61DEF-5B3B-EE3E-31A7-697D49DC8FD2}"/>
              </a:ext>
            </a:extLst>
          </p:cNvPr>
          <p:cNvSpPr/>
          <p:nvPr/>
        </p:nvSpPr>
        <p:spPr>
          <a:xfrm>
            <a:off x="3744388" y="1054882"/>
            <a:ext cx="8347934" cy="11004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buClr>
                <a:srgbClr val="000091"/>
              </a:buClr>
            </a:pPr>
            <a:r>
              <a:rPr lang="en-US" sz="2200" b="1" u="sng" dirty="0" smtClean="0">
                <a:solidFill>
                  <a:schemeClr val="accent2"/>
                </a:solidFill>
                <a:latin typeface="Century Gothic" panose="020B0502020202020204" pitchFamily="34" charset="0"/>
              </a:rPr>
              <a:t>Standart</a:t>
            </a:r>
            <a:r>
              <a:rPr lang="en-US" sz="2200" b="1" dirty="0" smtClean="0">
                <a:solidFill>
                  <a:schemeClr val="accent2"/>
                </a:solidFill>
                <a:effectLst>
                  <a:outerShdw blurRad="38100" dist="38100" dir="2700000" algn="tl">
                    <a:srgbClr val="000000">
                      <a:alpha val="43137"/>
                    </a:srgbClr>
                  </a:outerShdw>
                </a:effectLst>
                <a:latin typeface="Century Gothic" panose="020B0502020202020204" pitchFamily="34" charset="0"/>
              </a:rPr>
              <a:t>:</a:t>
            </a:r>
            <a:r>
              <a:rPr lang="en-US" sz="2200" b="1" dirty="0" smtClean="0">
                <a:solidFill>
                  <a:schemeClr val="tx1"/>
                </a:solidFill>
                <a:latin typeface="Century Gothic" panose="020B0502020202020204" pitchFamily="34" charset="0"/>
              </a:rPr>
              <a:t> </a:t>
            </a:r>
            <a:r>
              <a:rPr lang="en-US" sz="2200" dirty="0" smtClean="0">
                <a:solidFill>
                  <a:schemeClr val="tx1"/>
                </a:solidFill>
                <a:latin typeface="Century Gothic" panose="020B0502020202020204" pitchFamily="34" charset="0"/>
              </a:rPr>
              <a:t>Öğretmen; </a:t>
            </a:r>
            <a:r>
              <a:rPr lang="en-US" sz="2200" dirty="0" err="1" smtClean="0">
                <a:solidFill>
                  <a:schemeClr val="tx1"/>
                </a:solidFill>
                <a:latin typeface="Century Gothic" panose="020B0502020202020204" pitchFamily="34" charset="0"/>
              </a:rPr>
              <a:t>öğretim</a:t>
            </a:r>
            <a:r>
              <a:rPr lang="en-US" sz="2200" dirty="0" smtClean="0">
                <a:solidFill>
                  <a:schemeClr val="tx1"/>
                </a:solidFill>
                <a:latin typeface="Century Gothic" panose="020B0502020202020204" pitchFamily="34" charset="0"/>
              </a:rPr>
              <a:t> </a:t>
            </a:r>
            <a:r>
              <a:rPr lang="en-US" sz="2200" dirty="0" err="1" smtClean="0">
                <a:solidFill>
                  <a:schemeClr val="tx1"/>
                </a:solidFill>
                <a:latin typeface="Century Gothic" panose="020B0502020202020204" pitchFamily="34" charset="0"/>
              </a:rPr>
              <a:t>programına</a:t>
            </a:r>
            <a:r>
              <a:rPr lang="en-US" sz="2200" dirty="0" smtClean="0">
                <a:solidFill>
                  <a:schemeClr val="tx1"/>
                </a:solidFill>
                <a:latin typeface="Century Gothic" panose="020B0502020202020204" pitchFamily="34" charset="0"/>
              </a:rPr>
              <a:t> </a:t>
            </a:r>
            <a:r>
              <a:rPr lang="en-US" sz="2200" dirty="0" err="1" smtClean="0">
                <a:solidFill>
                  <a:schemeClr val="tx1"/>
                </a:solidFill>
                <a:latin typeface="Century Gothic" panose="020B0502020202020204" pitchFamily="34" charset="0"/>
              </a:rPr>
              <a:t>uygun</a:t>
            </a:r>
            <a:r>
              <a:rPr lang="en-US" sz="2200" dirty="0" smtClean="0">
                <a:solidFill>
                  <a:schemeClr val="tx1"/>
                </a:solidFill>
                <a:latin typeface="Century Gothic" panose="020B0502020202020204" pitchFamily="34" charset="0"/>
              </a:rPr>
              <a:t> </a:t>
            </a:r>
            <a:r>
              <a:rPr lang="en-US" sz="2200" dirty="0" err="1" smtClean="0">
                <a:solidFill>
                  <a:schemeClr val="tx1"/>
                </a:solidFill>
                <a:latin typeface="Century Gothic" panose="020B0502020202020204" pitchFamily="34" charset="0"/>
              </a:rPr>
              <a:t>olarak</a:t>
            </a:r>
            <a:r>
              <a:rPr lang="en-US" sz="2200" dirty="0" smtClean="0">
                <a:solidFill>
                  <a:schemeClr val="tx1"/>
                </a:solidFill>
                <a:latin typeface="Century Gothic" panose="020B0502020202020204" pitchFamily="34" charset="0"/>
              </a:rPr>
              <a:t> </a:t>
            </a:r>
            <a:r>
              <a:rPr lang="en-US" sz="2200" dirty="0" err="1" smtClean="0">
                <a:solidFill>
                  <a:schemeClr val="tx1"/>
                </a:solidFill>
                <a:latin typeface="Century Gothic" panose="020B0502020202020204" pitchFamily="34" charset="0"/>
              </a:rPr>
              <a:t>eğitim-öğretim</a:t>
            </a:r>
            <a:r>
              <a:rPr lang="en-US" sz="2200" dirty="0" smtClean="0">
                <a:solidFill>
                  <a:schemeClr val="tx1"/>
                </a:solidFill>
                <a:latin typeface="Century Gothic" panose="020B0502020202020204" pitchFamily="34" charset="0"/>
              </a:rPr>
              <a:t> </a:t>
            </a:r>
            <a:r>
              <a:rPr lang="en-US" sz="2200" dirty="0" err="1" smtClean="0">
                <a:solidFill>
                  <a:schemeClr val="tx1"/>
                </a:solidFill>
                <a:latin typeface="Century Gothic" panose="020B0502020202020204" pitchFamily="34" charset="0"/>
              </a:rPr>
              <a:t>süreçlerini</a:t>
            </a:r>
            <a:r>
              <a:rPr lang="en-US" sz="2200" dirty="0" smtClean="0">
                <a:solidFill>
                  <a:schemeClr val="tx1"/>
                </a:solidFill>
                <a:latin typeface="Century Gothic" panose="020B0502020202020204" pitchFamily="34" charset="0"/>
              </a:rPr>
              <a:t> </a:t>
            </a:r>
            <a:r>
              <a:rPr lang="en-US" sz="2200" dirty="0" err="1" smtClean="0">
                <a:solidFill>
                  <a:schemeClr val="tx1"/>
                </a:solidFill>
                <a:latin typeface="Century Gothic" panose="020B0502020202020204" pitchFamily="34" charset="0"/>
              </a:rPr>
              <a:t>etkili</a:t>
            </a:r>
            <a:r>
              <a:rPr lang="en-US" sz="2200" dirty="0" smtClean="0">
                <a:solidFill>
                  <a:schemeClr val="tx1"/>
                </a:solidFill>
                <a:latin typeface="Century Gothic" panose="020B0502020202020204" pitchFamily="34" charset="0"/>
              </a:rPr>
              <a:t> </a:t>
            </a:r>
            <a:r>
              <a:rPr lang="en-US" sz="2200" dirty="0" err="1" smtClean="0">
                <a:solidFill>
                  <a:schemeClr val="tx1"/>
                </a:solidFill>
                <a:latin typeface="Century Gothic" panose="020B0502020202020204" pitchFamily="34" charset="0"/>
              </a:rPr>
              <a:t>bir</a:t>
            </a:r>
            <a:r>
              <a:rPr lang="en-US" sz="2200" dirty="0" smtClean="0">
                <a:solidFill>
                  <a:schemeClr val="tx1"/>
                </a:solidFill>
                <a:latin typeface="Century Gothic" panose="020B0502020202020204" pitchFamily="34" charset="0"/>
              </a:rPr>
              <a:t> </a:t>
            </a:r>
            <a:r>
              <a:rPr lang="en-US" sz="2200" dirty="0" err="1" smtClean="0">
                <a:solidFill>
                  <a:schemeClr val="tx1"/>
                </a:solidFill>
                <a:latin typeface="Century Gothic" panose="020B0502020202020204" pitchFamily="34" charset="0"/>
              </a:rPr>
              <a:t>şekilde</a:t>
            </a:r>
            <a:r>
              <a:rPr lang="tr-TR" sz="2200" dirty="0" smtClean="0">
                <a:solidFill>
                  <a:schemeClr val="tx1"/>
                </a:solidFill>
                <a:latin typeface="Century Gothic" panose="020B0502020202020204" pitchFamily="34" charset="0"/>
              </a:rPr>
              <a:t> </a:t>
            </a:r>
            <a:r>
              <a:rPr lang="en-US" sz="2200" dirty="0" err="1" smtClean="0">
                <a:solidFill>
                  <a:schemeClr val="tx1"/>
                </a:solidFill>
                <a:latin typeface="Century Gothic" panose="020B0502020202020204" pitchFamily="34" charset="0"/>
              </a:rPr>
              <a:t>planladığını</a:t>
            </a:r>
            <a:r>
              <a:rPr lang="en-US" sz="2200" dirty="0" smtClean="0">
                <a:solidFill>
                  <a:schemeClr val="tx1"/>
                </a:solidFill>
                <a:latin typeface="Century Gothic" panose="020B0502020202020204" pitchFamily="34" charset="0"/>
              </a:rPr>
              <a:t> </a:t>
            </a:r>
            <a:r>
              <a:rPr lang="en-US" sz="2200" dirty="0" err="1" smtClean="0">
                <a:solidFill>
                  <a:schemeClr val="tx1"/>
                </a:solidFill>
                <a:latin typeface="Century Gothic" panose="020B0502020202020204" pitchFamily="34" charset="0"/>
              </a:rPr>
              <a:t>gösterir</a:t>
            </a:r>
            <a:r>
              <a:rPr lang="en-US" sz="2200" dirty="0" smtClean="0">
                <a:solidFill>
                  <a:schemeClr val="tx1"/>
                </a:solidFill>
                <a:latin typeface="Century Gothic" panose="020B0502020202020204" pitchFamily="34" charset="0"/>
              </a:rPr>
              <a:t>. </a:t>
            </a:r>
            <a:endParaRPr lang="en-US" sz="2200" dirty="0">
              <a:solidFill>
                <a:schemeClr val="tx1"/>
              </a:solidFill>
              <a:latin typeface="Century Gothic" panose="020B0502020202020204" pitchFamily="34" charset="0"/>
            </a:endParaRPr>
          </a:p>
        </p:txBody>
      </p:sp>
      <p:sp>
        <p:nvSpPr>
          <p:cNvPr id="15" name="Veri Yer Tutucusu 1"/>
          <p:cNvSpPr txBox="1">
            <a:spLocks/>
          </p:cNvSpPr>
          <p:nvPr/>
        </p:nvSpPr>
        <p:spPr>
          <a:xfrm>
            <a:off x="1215336" y="6471616"/>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35D566-AFE5-4E7C-B087-31E947C91AE7}" type="datetime1">
              <a:rPr lang="tr-TR" smtClean="0">
                <a:latin typeface="+mj-lt"/>
              </a:rPr>
              <a:pPr/>
              <a:t>4.9.2025</a:t>
            </a:fld>
            <a:endParaRPr lang="fr-FR" dirty="0">
              <a:latin typeface="+mj-lt"/>
            </a:endParaRPr>
          </a:p>
        </p:txBody>
      </p:sp>
      <p:sp>
        <p:nvSpPr>
          <p:cNvPr id="16" name="Altbilgi Yer Tutucusu 2"/>
          <p:cNvSpPr txBox="1">
            <a:spLocks/>
          </p:cNvSpPr>
          <p:nvPr/>
        </p:nvSpPr>
        <p:spPr>
          <a:xfrm>
            <a:off x="3536847" y="6492875"/>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latin typeface="+mj-lt"/>
              </a:rPr>
              <a:t>Teftiş Kurulu Başkanlığı</a:t>
            </a:r>
            <a:endParaRPr lang="fr-FR" dirty="0">
              <a:latin typeface="+mj-lt"/>
            </a:endParaRPr>
          </a:p>
        </p:txBody>
      </p:sp>
      <p:sp>
        <p:nvSpPr>
          <p:cNvPr id="18" name="Slayt Numarası Yer Tutucusu 3"/>
          <p:cNvSpPr txBox="1">
            <a:spLocks/>
          </p:cNvSpPr>
          <p:nvPr/>
        </p:nvSpPr>
        <p:spPr>
          <a:xfrm>
            <a:off x="7929644" y="6467529"/>
            <a:ext cx="3137117" cy="37858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7CEAE-32B0-4A04-8F8C-8ACC81803E6B}" type="slidenum">
              <a:rPr lang="fr-FR" smtClean="0"/>
              <a:pPr/>
              <a:t>46</a:t>
            </a:fld>
            <a:endParaRPr lang="fr-FR"/>
          </a:p>
        </p:txBody>
      </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2" name="Metin kutusu 21"/>
          <p:cNvSpPr txBox="1"/>
          <p:nvPr/>
        </p:nvSpPr>
        <p:spPr>
          <a:xfrm>
            <a:off x="2374726" y="3329"/>
            <a:ext cx="6661101" cy="430887"/>
          </a:xfrm>
          <a:prstGeom prst="rect">
            <a:avLst/>
          </a:prstGeom>
          <a:noFill/>
        </p:spPr>
        <p:txBody>
          <a:bodyPr wrap="square" rtlCol="0">
            <a:spAutoFit/>
          </a:bodyPr>
          <a:lstStyle/>
          <a:p>
            <a:pPr algn="ctr"/>
            <a:r>
              <a:rPr lang="tr-TR" sz="2200" b="1" dirty="0" smtClean="0">
                <a:solidFill>
                  <a:srgbClr val="C00000"/>
                </a:solidFill>
                <a:latin typeface="Century Gothic" panose="020B0502020202020204" pitchFamily="34" charset="0"/>
              </a:rPr>
              <a:t>EK-1 İzleme ve Değerlendirme Formu</a:t>
            </a:r>
            <a:endParaRPr lang="tr-TR" sz="2200" dirty="0"/>
          </a:p>
        </p:txBody>
      </p:sp>
      <p:pic>
        <p:nvPicPr>
          <p:cNvPr id="24" name="Resim 23"/>
          <p:cNvPicPr>
            <a:picLocks noChangeAspect="1"/>
          </p:cNvPicPr>
          <p:nvPr/>
        </p:nvPicPr>
        <p:blipFill>
          <a:blip r:embed="rId5" cstate="print"/>
          <a:stretch>
            <a:fillRect/>
          </a:stretch>
        </p:blipFill>
        <p:spPr>
          <a:xfrm>
            <a:off x="31068" y="815348"/>
            <a:ext cx="3555999" cy="553856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5" name="Dikdörtgen 24"/>
          <p:cNvSpPr/>
          <p:nvPr/>
        </p:nvSpPr>
        <p:spPr>
          <a:xfrm>
            <a:off x="111760" y="2007100"/>
            <a:ext cx="3425087" cy="22927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111760" y="1432560"/>
            <a:ext cx="3425087" cy="447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Dikdörtgen 29"/>
          <p:cNvSpPr/>
          <p:nvPr/>
        </p:nvSpPr>
        <p:spPr>
          <a:xfrm>
            <a:off x="1117600" y="1199381"/>
            <a:ext cx="1459378" cy="1905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3855119" y="714793"/>
            <a:ext cx="5164307" cy="430887"/>
          </a:xfrm>
          <a:prstGeom prst="rect">
            <a:avLst/>
          </a:prstGeom>
          <a:noFill/>
        </p:spPr>
        <p:txBody>
          <a:bodyPr wrap="square" rtlCol="0">
            <a:spAutoFit/>
          </a:bodyPr>
          <a:lstStyle/>
          <a:p>
            <a:r>
              <a:rPr lang="tr-TR" sz="2200" b="1" dirty="0">
                <a:solidFill>
                  <a:schemeClr val="accent1"/>
                </a:solidFill>
                <a:latin typeface="Century Gothic" panose="020B0502020202020204" pitchFamily="34" charset="0"/>
              </a:rPr>
              <a:t>İZLEME </a:t>
            </a:r>
            <a:r>
              <a:rPr lang="en-US" sz="2200" b="1" dirty="0">
                <a:solidFill>
                  <a:schemeClr val="accent1"/>
                </a:solidFill>
                <a:latin typeface="Century Gothic" panose="020B0502020202020204" pitchFamily="34" charset="0"/>
              </a:rPr>
              <a:t>ALANI 1. PLANLAMA </a:t>
            </a:r>
          </a:p>
        </p:txBody>
      </p:sp>
      <p:sp>
        <p:nvSpPr>
          <p:cNvPr id="6" name="Sağ Ok 5"/>
          <p:cNvSpPr/>
          <p:nvPr/>
        </p:nvSpPr>
        <p:spPr>
          <a:xfrm>
            <a:off x="3530859" y="1545315"/>
            <a:ext cx="257368" cy="1728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Sağ Ok 34"/>
          <p:cNvSpPr/>
          <p:nvPr/>
        </p:nvSpPr>
        <p:spPr>
          <a:xfrm>
            <a:off x="3530859" y="2887493"/>
            <a:ext cx="257368" cy="1728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Bükülü Ok 6"/>
          <p:cNvSpPr/>
          <p:nvPr/>
        </p:nvSpPr>
        <p:spPr>
          <a:xfrm>
            <a:off x="2526750" y="816558"/>
            <a:ext cx="1292545" cy="369611"/>
          </a:xfrm>
          <a:prstGeom prst="bentArrow">
            <a:avLst>
              <a:gd name="adj1" fmla="val 21132"/>
              <a:gd name="adj2" fmla="val 26816"/>
              <a:gd name="adj3" fmla="val 50000"/>
              <a:gd name="adj4"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xmlns="" val="703262317"/>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Resim 28"/>
          <p:cNvPicPr>
            <a:picLocks noChangeAspect="1"/>
          </p:cNvPicPr>
          <p:nvPr/>
        </p:nvPicPr>
        <p:blipFill>
          <a:blip r:embed="rId3" cstate="print"/>
          <a:stretch>
            <a:fillRect/>
          </a:stretch>
        </p:blipFill>
        <p:spPr>
          <a:xfrm>
            <a:off x="31068" y="815349"/>
            <a:ext cx="3555999" cy="565218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47</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026905" y="75091"/>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266213" y="357738"/>
            <a:ext cx="2760692" cy="338554"/>
          </a:xfrm>
          <a:prstGeom prst="rect">
            <a:avLst/>
          </a:prstGeom>
        </p:spPr>
        <p:txBody>
          <a:bodyPr wrap="none">
            <a:spAutoFit/>
          </a:bodyPr>
          <a:lstStyle/>
          <a:p>
            <a:pPr algn="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13" name="Rectangle 19">
            <a:extLst>
              <a:ext uri="{FF2B5EF4-FFF2-40B4-BE49-F238E27FC236}">
                <a16:creationId xmlns:a16="http://schemas.microsoft.com/office/drawing/2014/main" xmlns="" id="{7CB61DEF-5B3B-EE3E-31A7-697D49DC8FD2}"/>
              </a:ext>
            </a:extLst>
          </p:cNvPr>
          <p:cNvSpPr/>
          <p:nvPr/>
        </p:nvSpPr>
        <p:spPr>
          <a:xfrm>
            <a:off x="3755677" y="4299188"/>
            <a:ext cx="8347934" cy="208355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lnSpc>
                <a:spcPct val="150000"/>
              </a:lnSpc>
              <a:spcBef>
                <a:spcPts val="600"/>
              </a:spcBef>
              <a:spcAft>
                <a:spcPts val="600"/>
              </a:spcAft>
            </a:pPr>
            <a:r>
              <a:rPr lang="tr-TR" sz="2200" b="1" dirty="0">
                <a:solidFill>
                  <a:srgbClr val="00B050"/>
                </a:solidFill>
                <a:latin typeface="Century Gothic" panose="020B0502020202020204" pitchFamily="34" charset="0"/>
              </a:rPr>
              <a:t>Bu niteliksel tanımlarla</a:t>
            </a:r>
            <a:r>
              <a:rPr lang="tr-TR" sz="2200" dirty="0">
                <a:solidFill>
                  <a:srgbClr val="4472C4">
                    <a:lumMod val="50000"/>
                  </a:srgbClr>
                </a:solidFill>
                <a:latin typeface="Century Gothic" panose="020B0502020202020204" pitchFamily="34" charset="0"/>
              </a:rPr>
              <a:t>, düzeyler arasındaki farklılıklar belirtilerek öğretmenin sınıf içi etkinlikleri ve öğretim faaliyetlerinin </a:t>
            </a:r>
            <a:r>
              <a:rPr lang="tr-TR" sz="2200" b="1" dirty="0">
                <a:solidFill>
                  <a:srgbClr val="00B050"/>
                </a:solidFill>
                <a:latin typeface="Century Gothic" panose="020B0502020202020204" pitchFamily="34" charset="0"/>
              </a:rPr>
              <a:t>daha doğru değerlendirilmesinin sağlanması amaçlanmıştır</a:t>
            </a:r>
            <a:r>
              <a:rPr lang="tr-TR" sz="2200" dirty="0">
                <a:solidFill>
                  <a:srgbClr val="4472C4">
                    <a:lumMod val="50000"/>
                  </a:srgbClr>
                </a:solidFill>
                <a:latin typeface="Century Gothic" panose="020B0502020202020204" pitchFamily="34" charset="0"/>
              </a:rPr>
              <a:t>. </a:t>
            </a:r>
          </a:p>
        </p:txBody>
      </p:sp>
      <p:sp>
        <p:nvSpPr>
          <p:cNvPr id="15" name="Veri Yer Tutucusu 1"/>
          <p:cNvSpPr txBox="1">
            <a:spLocks/>
          </p:cNvSpPr>
          <p:nvPr/>
        </p:nvSpPr>
        <p:spPr>
          <a:xfrm>
            <a:off x="1215336" y="6471616"/>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35D566-AFE5-4E7C-B087-31E947C91AE7}" type="datetime1">
              <a:rPr lang="tr-TR" smtClean="0">
                <a:latin typeface="+mj-lt"/>
              </a:rPr>
              <a:pPr/>
              <a:t>4.9.2025</a:t>
            </a:fld>
            <a:endParaRPr lang="fr-FR" dirty="0">
              <a:latin typeface="+mj-lt"/>
            </a:endParaRPr>
          </a:p>
        </p:txBody>
      </p:sp>
      <p:sp>
        <p:nvSpPr>
          <p:cNvPr id="16" name="Altbilgi Yer Tutucusu 2"/>
          <p:cNvSpPr txBox="1">
            <a:spLocks/>
          </p:cNvSpPr>
          <p:nvPr/>
        </p:nvSpPr>
        <p:spPr>
          <a:xfrm>
            <a:off x="3536847" y="6492875"/>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latin typeface="+mj-lt"/>
              </a:rPr>
              <a:t>Teftiş Kurulu Başkanlığı</a:t>
            </a:r>
            <a:endParaRPr lang="fr-FR" dirty="0">
              <a:latin typeface="+mj-lt"/>
            </a:endParaRPr>
          </a:p>
        </p:txBody>
      </p:sp>
      <p:sp>
        <p:nvSpPr>
          <p:cNvPr id="18" name="Slayt Numarası Yer Tutucusu 3"/>
          <p:cNvSpPr txBox="1">
            <a:spLocks/>
          </p:cNvSpPr>
          <p:nvPr/>
        </p:nvSpPr>
        <p:spPr>
          <a:xfrm>
            <a:off x="7929644" y="6467529"/>
            <a:ext cx="3137117" cy="37858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7CEAE-32B0-4A04-8F8C-8ACC81803E6B}" type="slidenum">
              <a:rPr lang="fr-FR" smtClean="0"/>
              <a:pPr/>
              <a:t>47</a:t>
            </a:fld>
            <a:endParaRPr lang="fr-FR"/>
          </a:p>
        </p:txBody>
      </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2" name="Metin kutusu 21"/>
          <p:cNvSpPr txBox="1"/>
          <p:nvPr/>
        </p:nvSpPr>
        <p:spPr>
          <a:xfrm>
            <a:off x="2374726" y="3329"/>
            <a:ext cx="6661101" cy="430887"/>
          </a:xfrm>
          <a:prstGeom prst="rect">
            <a:avLst/>
          </a:prstGeom>
          <a:noFill/>
        </p:spPr>
        <p:txBody>
          <a:bodyPr wrap="square" rtlCol="0">
            <a:spAutoFit/>
          </a:bodyPr>
          <a:lstStyle/>
          <a:p>
            <a:pPr algn="ctr"/>
            <a:r>
              <a:rPr lang="tr-TR" sz="2200" b="1" dirty="0" smtClean="0">
                <a:solidFill>
                  <a:srgbClr val="C00000"/>
                </a:solidFill>
                <a:latin typeface="Century Gothic" panose="020B0502020202020204" pitchFamily="34" charset="0"/>
              </a:rPr>
              <a:t>EK-1 İzleme ve Değerlendirme Formu</a:t>
            </a:r>
            <a:endParaRPr lang="tr-TR" sz="2200" dirty="0"/>
          </a:p>
        </p:txBody>
      </p:sp>
      <p:sp>
        <p:nvSpPr>
          <p:cNvPr id="31" name="Dikdörtgen 30"/>
          <p:cNvSpPr/>
          <p:nvPr/>
        </p:nvSpPr>
        <p:spPr>
          <a:xfrm>
            <a:off x="101121" y="4370493"/>
            <a:ext cx="3414927" cy="18650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6"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Rectangle 19">
            <a:extLst>
              <a:ext uri="{FF2B5EF4-FFF2-40B4-BE49-F238E27FC236}">
                <a16:creationId xmlns:a16="http://schemas.microsoft.com/office/drawing/2014/main" xmlns="" id="{7CB61DEF-5B3B-EE3E-31A7-697D49DC8FD2}"/>
              </a:ext>
            </a:extLst>
          </p:cNvPr>
          <p:cNvSpPr/>
          <p:nvPr/>
        </p:nvSpPr>
        <p:spPr>
          <a:xfrm>
            <a:off x="3755677" y="2434856"/>
            <a:ext cx="8347934" cy="147157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lnSpc>
                <a:spcPct val="150000"/>
              </a:lnSpc>
              <a:spcBef>
                <a:spcPts val="600"/>
              </a:spcBef>
              <a:spcAft>
                <a:spcPts val="600"/>
              </a:spcAft>
            </a:pPr>
            <a:r>
              <a:rPr lang="tr-TR" sz="2200" dirty="0" smtClean="0">
                <a:solidFill>
                  <a:srgbClr val="4472C4">
                    <a:lumMod val="50000"/>
                  </a:srgbClr>
                </a:solidFill>
                <a:latin typeface="Century Gothic" panose="020B0502020202020204" pitchFamily="34" charset="0"/>
              </a:rPr>
              <a:t>EK-1 Formunun </a:t>
            </a:r>
            <a:r>
              <a:rPr lang="tr-TR" sz="2200" b="1" dirty="0" smtClean="0">
                <a:solidFill>
                  <a:srgbClr val="FF0000"/>
                </a:solidFill>
                <a:latin typeface="Century Gothic" panose="020B0502020202020204" pitchFamily="34" charset="0"/>
              </a:rPr>
              <a:t>‘Değerlendirme Düzeyi’ </a:t>
            </a:r>
            <a:r>
              <a:rPr lang="tr-TR" sz="2200" dirty="0" smtClean="0">
                <a:solidFill>
                  <a:srgbClr val="4472C4">
                    <a:lumMod val="50000"/>
                  </a:srgbClr>
                </a:solidFill>
                <a:latin typeface="Century Gothic" panose="020B0502020202020204" pitchFamily="34" charset="0"/>
              </a:rPr>
              <a:t>bölümünde, her </a:t>
            </a:r>
            <a:r>
              <a:rPr lang="tr-TR" sz="2200" dirty="0">
                <a:solidFill>
                  <a:srgbClr val="4472C4">
                    <a:lumMod val="50000"/>
                  </a:srgbClr>
                </a:solidFill>
                <a:latin typeface="Century Gothic" panose="020B0502020202020204" pitchFamily="34" charset="0"/>
              </a:rPr>
              <a:t>düzey için, öğretmenden göstermesi beklenen bilgi, beceri ve yeterliklerinin </a:t>
            </a:r>
            <a:r>
              <a:rPr lang="tr-TR" sz="2200" b="1" dirty="0">
                <a:solidFill>
                  <a:srgbClr val="00B0F0"/>
                </a:solidFill>
                <a:latin typeface="Century Gothic" panose="020B0502020202020204" pitchFamily="34" charset="0"/>
              </a:rPr>
              <a:t>niteliksel bir tanımı </a:t>
            </a:r>
            <a:r>
              <a:rPr lang="tr-TR" sz="2200" dirty="0">
                <a:solidFill>
                  <a:schemeClr val="tx1"/>
                </a:solidFill>
                <a:latin typeface="Century Gothic" panose="020B0502020202020204" pitchFamily="34" charset="0"/>
              </a:rPr>
              <a:t>yapılmıştır</a:t>
            </a:r>
            <a:r>
              <a:rPr lang="tr-TR" sz="2200" dirty="0">
                <a:solidFill>
                  <a:srgbClr val="4472C4">
                    <a:lumMod val="50000"/>
                  </a:srgbClr>
                </a:solidFill>
                <a:latin typeface="Century Gothic" panose="020B0502020202020204" pitchFamily="34" charset="0"/>
              </a:rPr>
              <a:t>. </a:t>
            </a:r>
          </a:p>
        </p:txBody>
      </p:sp>
      <p:cxnSp>
        <p:nvCxnSpPr>
          <p:cNvPr id="24" name="Düz Ok Bağlayıcısı 23"/>
          <p:cNvCxnSpPr/>
          <p:nvPr/>
        </p:nvCxnSpPr>
        <p:spPr>
          <a:xfrm flipH="1">
            <a:off x="784633" y="2812510"/>
            <a:ext cx="6785748" cy="1674430"/>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26" name="Düz Ok Bağlayıcısı 25"/>
          <p:cNvCxnSpPr/>
          <p:nvPr/>
        </p:nvCxnSpPr>
        <p:spPr>
          <a:xfrm flipH="1">
            <a:off x="784633" y="3769105"/>
            <a:ext cx="6456140" cy="1571861"/>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1281290933"/>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Resim 28"/>
          <p:cNvPicPr>
            <a:picLocks noChangeAspect="1"/>
          </p:cNvPicPr>
          <p:nvPr/>
        </p:nvPicPr>
        <p:blipFill>
          <a:blip r:embed="rId3" cstate="print"/>
          <a:stretch>
            <a:fillRect/>
          </a:stretch>
        </p:blipFill>
        <p:spPr>
          <a:xfrm>
            <a:off x="31068" y="815349"/>
            <a:ext cx="3555999" cy="565218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48</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026905" y="75091"/>
            <a:ext cx="794981" cy="779352"/>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912224" y="357738"/>
            <a:ext cx="2114681" cy="276999"/>
          </a:xfrm>
          <a:prstGeom prst="rect">
            <a:avLst/>
          </a:prstGeom>
        </p:spPr>
        <p:txBody>
          <a:bodyPr wrap="non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13" name="Rectangle 19">
            <a:extLst>
              <a:ext uri="{FF2B5EF4-FFF2-40B4-BE49-F238E27FC236}">
                <a16:creationId xmlns:a16="http://schemas.microsoft.com/office/drawing/2014/main" xmlns="" id="{7CB61DEF-5B3B-EE3E-31A7-697D49DC8FD2}"/>
              </a:ext>
            </a:extLst>
          </p:cNvPr>
          <p:cNvSpPr/>
          <p:nvPr/>
        </p:nvSpPr>
        <p:spPr>
          <a:xfrm>
            <a:off x="3683371" y="990488"/>
            <a:ext cx="8347934" cy="105829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lnSpc>
                <a:spcPct val="125000"/>
              </a:lnSpc>
              <a:buClr>
                <a:srgbClr val="000091"/>
              </a:buClr>
            </a:pPr>
            <a:r>
              <a:rPr lang="en-US" sz="2200" b="1" dirty="0" smtClean="0">
                <a:solidFill>
                  <a:srgbClr val="FF0000"/>
                </a:solidFill>
                <a:latin typeface="Century Gothic" panose="020B0502020202020204" pitchFamily="34" charset="0"/>
              </a:rPr>
              <a:t>Geliştirilmesi Gerek</a:t>
            </a:r>
            <a:r>
              <a:rPr lang="tr-TR" sz="2200" b="1" dirty="0" smtClean="0">
                <a:solidFill>
                  <a:srgbClr val="FF0000"/>
                </a:solidFill>
                <a:latin typeface="Century Gothic" panose="020B0502020202020204" pitchFamily="34" charset="0"/>
              </a:rPr>
              <a:t>: </a:t>
            </a:r>
            <a:r>
              <a:rPr lang="en-US" sz="2200" dirty="0" smtClean="0">
                <a:solidFill>
                  <a:prstClr val="black"/>
                </a:solidFill>
                <a:latin typeface="Century Gothic" panose="020B0502020202020204" pitchFamily="34" charset="0"/>
              </a:rPr>
              <a:t>Öğretmen</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planlama</a:t>
            </a:r>
            <a:r>
              <a:rPr lang="tr-TR" sz="2200" dirty="0">
                <a:solidFill>
                  <a:prstClr val="black"/>
                </a:solidFill>
                <a:latin typeface="Century Gothic" panose="020B0502020202020204" pitchFamily="34" charset="0"/>
              </a:rPr>
              <a:t> </a:t>
            </a:r>
            <a:r>
              <a:rPr lang="en-US" sz="2200" b="1" u="sng" dirty="0" err="1">
                <a:solidFill>
                  <a:srgbClr val="FF0000"/>
                </a:solidFill>
                <a:latin typeface="Century Gothic" panose="020B0502020202020204" pitchFamily="34" charset="0"/>
              </a:rPr>
              <a:t>yapmamıştır</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veya</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yıllık</a:t>
            </a:r>
            <a:r>
              <a:rPr lang="tr-TR"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planla</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uyumlu</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ders</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planı</a:t>
            </a:r>
            <a:r>
              <a:rPr lang="tr-TR" sz="2200" dirty="0">
                <a:solidFill>
                  <a:prstClr val="black"/>
                </a:solidFill>
                <a:latin typeface="Century Gothic" panose="020B0502020202020204" pitchFamily="34" charset="0"/>
              </a:rPr>
              <a:t> </a:t>
            </a:r>
            <a:r>
              <a:rPr lang="en-US" sz="2200" b="1" u="sng" dirty="0" err="1">
                <a:solidFill>
                  <a:srgbClr val="FF0000"/>
                </a:solidFill>
                <a:latin typeface="Century Gothic" panose="020B0502020202020204" pitchFamily="34" charset="0"/>
              </a:rPr>
              <a:t>yapmamıştır</a:t>
            </a:r>
            <a:r>
              <a:rPr lang="en-US" sz="2200" dirty="0">
                <a:solidFill>
                  <a:prstClr val="black"/>
                </a:solidFill>
                <a:latin typeface="Century Gothic" panose="020B0502020202020204" pitchFamily="34" charset="0"/>
              </a:rPr>
              <a:t>. </a:t>
            </a:r>
          </a:p>
        </p:txBody>
      </p:sp>
      <p:sp>
        <p:nvSpPr>
          <p:cNvPr id="15" name="Veri Yer Tutucusu 1"/>
          <p:cNvSpPr txBox="1">
            <a:spLocks/>
          </p:cNvSpPr>
          <p:nvPr/>
        </p:nvSpPr>
        <p:spPr>
          <a:xfrm>
            <a:off x="1215336" y="6471616"/>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35D566-AFE5-4E7C-B087-31E947C91AE7}" type="datetime1">
              <a:rPr lang="tr-TR" smtClean="0">
                <a:latin typeface="+mj-lt"/>
              </a:rPr>
              <a:pPr/>
              <a:t>4.9.2025</a:t>
            </a:fld>
            <a:endParaRPr lang="fr-FR" dirty="0">
              <a:latin typeface="+mj-lt"/>
            </a:endParaRPr>
          </a:p>
        </p:txBody>
      </p:sp>
      <p:sp>
        <p:nvSpPr>
          <p:cNvPr id="16" name="Altbilgi Yer Tutucusu 2"/>
          <p:cNvSpPr txBox="1">
            <a:spLocks/>
          </p:cNvSpPr>
          <p:nvPr/>
        </p:nvSpPr>
        <p:spPr>
          <a:xfrm>
            <a:off x="3536847" y="6492875"/>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latin typeface="+mj-lt"/>
              </a:rPr>
              <a:t>Teftiş Kurulu Başkanlığı</a:t>
            </a:r>
            <a:endParaRPr lang="fr-FR" dirty="0">
              <a:latin typeface="+mj-lt"/>
            </a:endParaRPr>
          </a:p>
        </p:txBody>
      </p:sp>
      <p:sp>
        <p:nvSpPr>
          <p:cNvPr id="18" name="Slayt Numarası Yer Tutucusu 3"/>
          <p:cNvSpPr txBox="1">
            <a:spLocks/>
          </p:cNvSpPr>
          <p:nvPr/>
        </p:nvSpPr>
        <p:spPr>
          <a:xfrm>
            <a:off x="7929644" y="6467529"/>
            <a:ext cx="3137117" cy="37858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7CEAE-32B0-4A04-8F8C-8ACC81803E6B}" type="slidenum">
              <a:rPr lang="fr-FR" smtClean="0"/>
              <a:pPr/>
              <a:t>48</a:t>
            </a:fld>
            <a:endParaRPr lang="fr-FR"/>
          </a:p>
        </p:txBody>
      </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2" name="Metin kutusu 21"/>
          <p:cNvSpPr txBox="1"/>
          <p:nvPr/>
        </p:nvSpPr>
        <p:spPr>
          <a:xfrm>
            <a:off x="2086563" y="272740"/>
            <a:ext cx="6661101" cy="430887"/>
          </a:xfrm>
          <a:prstGeom prst="rect">
            <a:avLst/>
          </a:prstGeom>
          <a:noFill/>
        </p:spPr>
        <p:txBody>
          <a:bodyPr wrap="square" rtlCol="0">
            <a:spAutoFit/>
          </a:bodyPr>
          <a:lstStyle/>
          <a:p>
            <a:pPr algn="ctr"/>
            <a:r>
              <a:rPr lang="tr-TR" sz="2200" b="1" dirty="0" smtClean="0">
                <a:solidFill>
                  <a:srgbClr val="C00000"/>
                </a:solidFill>
                <a:latin typeface="Century Gothic" panose="020B0502020202020204" pitchFamily="34" charset="0"/>
              </a:rPr>
              <a:t>EK-1 İzleme ve Değerlendirme Formu</a:t>
            </a:r>
            <a:endParaRPr lang="tr-TR" sz="2200" dirty="0"/>
          </a:p>
        </p:txBody>
      </p:sp>
      <p:sp>
        <p:nvSpPr>
          <p:cNvPr id="31" name="Dikdörtgen 30"/>
          <p:cNvSpPr/>
          <p:nvPr/>
        </p:nvSpPr>
        <p:spPr>
          <a:xfrm>
            <a:off x="101121" y="4370493"/>
            <a:ext cx="3414927" cy="18650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6"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19">
            <a:extLst>
              <a:ext uri="{FF2B5EF4-FFF2-40B4-BE49-F238E27FC236}">
                <a16:creationId xmlns:a16="http://schemas.microsoft.com/office/drawing/2014/main" xmlns="" id="{7CB61DEF-5B3B-EE3E-31A7-697D49DC8FD2}"/>
              </a:ext>
            </a:extLst>
          </p:cNvPr>
          <p:cNvSpPr/>
          <p:nvPr/>
        </p:nvSpPr>
        <p:spPr>
          <a:xfrm>
            <a:off x="3683371" y="2243360"/>
            <a:ext cx="8347934" cy="10302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lnSpc>
                <a:spcPct val="125000"/>
              </a:lnSpc>
            </a:pPr>
            <a:r>
              <a:rPr lang="en-US" sz="2200" b="1" dirty="0">
                <a:solidFill>
                  <a:srgbClr val="00B0F0"/>
                </a:solidFill>
                <a:latin typeface="Century Gothic" panose="020B0502020202020204" pitchFamily="34" charset="0"/>
              </a:rPr>
              <a:t>Kabul </a:t>
            </a:r>
            <a:r>
              <a:rPr lang="en-US" sz="2200" b="1" dirty="0" err="1" smtClean="0">
                <a:solidFill>
                  <a:srgbClr val="00B0F0"/>
                </a:solidFill>
                <a:latin typeface="Century Gothic" panose="020B0502020202020204" pitchFamily="34" charset="0"/>
              </a:rPr>
              <a:t>Edilebilir</a:t>
            </a:r>
            <a:r>
              <a:rPr lang="tr-TR" sz="2200" b="1" dirty="0" smtClean="0">
                <a:solidFill>
                  <a:srgbClr val="00B0F0"/>
                </a:solidFill>
                <a:latin typeface="Century Gothic" panose="020B0502020202020204" pitchFamily="34" charset="0"/>
              </a:rPr>
              <a:t>: </a:t>
            </a:r>
            <a:r>
              <a:rPr lang="tr-TR" sz="2200" dirty="0" smtClean="0">
                <a:solidFill>
                  <a:schemeClr val="tx1"/>
                </a:solidFill>
                <a:latin typeface="Century Gothic" panose="020B0502020202020204" pitchFamily="34" charset="0"/>
              </a:rPr>
              <a:t>Öğretmen</a:t>
            </a:r>
            <a:r>
              <a:rPr lang="tr-TR" sz="2200" dirty="0">
                <a:solidFill>
                  <a:schemeClr val="tx1"/>
                </a:solidFill>
                <a:latin typeface="Century Gothic" panose="020B0502020202020204" pitchFamily="34" charset="0"/>
              </a:rPr>
              <a:t>, yıllık planla uyumlu ders planı </a:t>
            </a:r>
            <a:r>
              <a:rPr lang="tr-TR" sz="2200" b="1" u="sng" dirty="0">
                <a:solidFill>
                  <a:srgbClr val="00B0F0"/>
                </a:solidFill>
                <a:latin typeface="Century Gothic" panose="020B0502020202020204" pitchFamily="34" charset="0"/>
              </a:rPr>
              <a:t>yapmıştır</a:t>
            </a:r>
            <a:r>
              <a:rPr lang="tr-TR" sz="2200" dirty="0">
                <a:solidFill>
                  <a:srgbClr val="00B0F0"/>
                </a:solidFill>
                <a:latin typeface="Century Gothic" panose="020B0502020202020204" pitchFamily="34" charset="0"/>
              </a:rPr>
              <a:t>.</a:t>
            </a:r>
            <a:r>
              <a:rPr lang="tr-TR" sz="2200" dirty="0">
                <a:solidFill>
                  <a:schemeClr val="tx1"/>
                </a:solidFill>
                <a:latin typeface="Century Gothic" panose="020B0502020202020204" pitchFamily="34" charset="0"/>
              </a:rPr>
              <a:t> </a:t>
            </a:r>
          </a:p>
        </p:txBody>
      </p:sp>
      <p:sp>
        <p:nvSpPr>
          <p:cNvPr id="38" name="Rectangle 19">
            <a:extLst>
              <a:ext uri="{FF2B5EF4-FFF2-40B4-BE49-F238E27FC236}">
                <a16:creationId xmlns:a16="http://schemas.microsoft.com/office/drawing/2014/main" xmlns="" id="{7CB61DEF-5B3B-EE3E-31A7-697D49DC8FD2}"/>
              </a:ext>
            </a:extLst>
          </p:cNvPr>
          <p:cNvSpPr/>
          <p:nvPr/>
        </p:nvSpPr>
        <p:spPr>
          <a:xfrm>
            <a:off x="3683371" y="3445768"/>
            <a:ext cx="8347934" cy="300050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lnSpc>
                <a:spcPct val="125000"/>
              </a:lnSpc>
              <a:buClr>
                <a:srgbClr val="000091"/>
              </a:buClr>
            </a:pPr>
            <a:r>
              <a:rPr lang="tr-TR" sz="2200" b="1" dirty="0" smtClean="0">
                <a:solidFill>
                  <a:srgbClr val="00B050"/>
                </a:solidFill>
                <a:latin typeface="Century Gothic" panose="020B0502020202020204" pitchFamily="34" charset="0"/>
              </a:rPr>
              <a:t>Yeterli:</a:t>
            </a:r>
            <a:r>
              <a:rPr lang="tr-TR" sz="2200" dirty="0">
                <a:solidFill>
                  <a:srgbClr val="00B050"/>
                </a:solidFill>
                <a:latin typeface="Century Gothic" panose="020B0502020202020204" pitchFamily="34" charset="0"/>
              </a:rPr>
              <a:t> </a:t>
            </a:r>
            <a:endParaRPr lang="tr-TR" sz="2200" dirty="0" smtClean="0">
              <a:solidFill>
                <a:srgbClr val="00B050"/>
              </a:solidFill>
              <a:latin typeface="Century Gothic" panose="020B0502020202020204" pitchFamily="34" charset="0"/>
            </a:endParaRPr>
          </a:p>
          <a:p>
            <a:pPr lvl="0" algn="just">
              <a:lnSpc>
                <a:spcPct val="125000"/>
              </a:lnSpc>
              <a:buClr>
                <a:srgbClr val="000091"/>
              </a:buClr>
            </a:pPr>
            <a:r>
              <a:rPr lang="tr-TR" sz="2200" b="1" dirty="0" smtClean="0">
                <a:solidFill>
                  <a:srgbClr val="00B0F0"/>
                </a:solidFill>
                <a:latin typeface="Century Gothic" panose="020B0502020202020204" pitchFamily="34" charset="0"/>
              </a:rPr>
              <a:t>(‘</a:t>
            </a:r>
            <a:r>
              <a:rPr lang="tr-TR" sz="2200" b="1" dirty="0">
                <a:solidFill>
                  <a:srgbClr val="00B0F0"/>
                </a:solidFill>
                <a:latin typeface="Century Gothic" panose="020B0502020202020204" pitchFamily="34" charset="0"/>
              </a:rPr>
              <a:t>Kabul Edilebilir’ </a:t>
            </a:r>
            <a:r>
              <a:rPr lang="tr-TR" sz="2200" b="1" dirty="0" smtClean="0">
                <a:solidFill>
                  <a:srgbClr val="00B0F0"/>
                </a:solidFill>
                <a:latin typeface="Century Gothic" panose="020B0502020202020204" pitchFamily="34" charset="0"/>
              </a:rPr>
              <a:t>düzeyi gerekliliklerini </a:t>
            </a:r>
            <a:r>
              <a:rPr lang="tr-TR" sz="2200" b="1" dirty="0">
                <a:solidFill>
                  <a:srgbClr val="00B0F0"/>
                </a:solidFill>
                <a:latin typeface="Century Gothic" panose="020B0502020202020204" pitchFamily="34" charset="0"/>
              </a:rPr>
              <a:t>yerine getirmenin yanı </a:t>
            </a:r>
            <a:r>
              <a:rPr lang="tr-TR" sz="2200" b="1" dirty="0" smtClean="0">
                <a:solidFill>
                  <a:srgbClr val="00B0F0"/>
                </a:solidFill>
                <a:latin typeface="Century Gothic" panose="020B0502020202020204" pitchFamily="34" charset="0"/>
              </a:rPr>
              <a:t>sıra)</a:t>
            </a:r>
          </a:p>
          <a:p>
            <a:pPr lvl="0" algn="just">
              <a:lnSpc>
                <a:spcPct val="125000"/>
              </a:lnSpc>
              <a:buClr>
                <a:srgbClr val="000091"/>
              </a:buClr>
            </a:pPr>
            <a:r>
              <a:rPr lang="tr-TR" sz="2200" dirty="0" smtClean="0">
                <a:solidFill>
                  <a:schemeClr val="tx1"/>
                </a:solidFill>
                <a:latin typeface="Century Gothic" panose="020B0502020202020204" pitchFamily="34" charset="0"/>
              </a:rPr>
              <a:t>Ö</a:t>
            </a:r>
            <a:r>
              <a:rPr lang="en-US" sz="2200" dirty="0" err="1" smtClean="0">
                <a:solidFill>
                  <a:schemeClr val="tx1"/>
                </a:solidFill>
                <a:latin typeface="Century Gothic" panose="020B0502020202020204" pitchFamily="34" charset="0"/>
              </a:rPr>
              <a:t>ğretmen</a:t>
            </a:r>
            <a:r>
              <a:rPr lang="en-US" sz="2200" dirty="0">
                <a:solidFill>
                  <a:schemeClr val="tx1"/>
                </a:solidFill>
                <a:latin typeface="Century Gothic" panose="020B0502020202020204" pitchFamily="34" charset="0"/>
              </a:rPr>
              <a:t>, </a:t>
            </a:r>
            <a:r>
              <a:rPr lang="en-US" sz="2200" dirty="0" err="1">
                <a:solidFill>
                  <a:schemeClr val="tx1"/>
                </a:solidFill>
                <a:latin typeface="Century Gothic" panose="020B0502020202020204" pitchFamily="34" charset="0"/>
              </a:rPr>
              <a:t>çevresel</a:t>
            </a:r>
            <a:r>
              <a:rPr lang="en-US" sz="2200" dirty="0">
                <a:solidFill>
                  <a:schemeClr val="tx1"/>
                </a:solidFill>
                <a:latin typeface="Century Gothic" panose="020B0502020202020204" pitchFamily="34" charset="0"/>
              </a:rPr>
              <a:t> </a:t>
            </a:r>
            <a:r>
              <a:rPr lang="en-US" sz="2200" dirty="0" err="1">
                <a:solidFill>
                  <a:schemeClr val="tx1"/>
                </a:solidFill>
                <a:latin typeface="Century Gothic" panose="020B0502020202020204" pitchFamily="34" charset="0"/>
              </a:rPr>
              <a:t>imkânları</a:t>
            </a:r>
            <a:r>
              <a:rPr lang="en-US" sz="2200" dirty="0">
                <a:solidFill>
                  <a:schemeClr val="tx1"/>
                </a:solidFill>
                <a:latin typeface="Century Gothic" panose="020B0502020202020204" pitchFamily="34" charset="0"/>
              </a:rPr>
              <a:t>, </a:t>
            </a:r>
            <a:r>
              <a:rPr lang="en-US" sz="2200" dirty="0" err="1">
                <a:solidFill>
                  <a:schemeClr val="tx1"/>
                </a:solidFill>
                <a:latin typeface="Century Gothic" panose="020B0502020202020204" pitchFamily="34" charset="0"/>
              </a:rPr>
              <a:t>maliyeti</a:t>
            </a:r>
            <a:r>
              <a:rPr lang="en-US" sz="2200" dirty="0">
                <a:solidFill>
                  <a:schemeClr val="tx1"/>
                </a:solidFill>
                <a:latin typeface="Century Gothic" panose="020B0502020202020204" pitchFamily="34" charset="0"/>
              </a:rPr>
              <a:t> </a:t>
            </a:r>
            <a:r>
              <a:rPr lang="en-US" sz="2200" dirty="0" err="1">
                <a:solidFill>
                  <a:schemeClr val="tx1"/>
                </a:solidFill>
                <a:latin typeface="Century Gothic" panose="020B0502020202020204" pitchFamily="34" charset="0"/>
              </a:rPr>
              <a:t>ve</a:t>
            </a:r>
            <a:r>
              <a:rPr lang="en-US" sz="2200" dirty="0">
                <a:solidFill>
                  <a:schemeClr val="tx1"/>
                </a:solidFill>
                <a:latin typeface="Century Gothic" panose="020B0502020202020204" pitchFamily="34" charset="0"/>
              </a:rPr>
              <a:t> </a:t>
            </a:r>
            <a:r>
              <a:rPr lang="en-US" sz="2200" dirty="0" err="1">
                <a:solidFill>
                  <a:schemeClr val="tx1"/>
                </a:solidFill>
                <a:latin typeface="Century Gothic" panose="020B0502020202020204" pitchFamily="34" charset="0"/>
              </a:rPr>
              <a:t>zamanı</a:t>
            </a:r>
            <a:r>
              <a:rPr lang="en-US" sz="2200" dirty="0">
                <a:solidFill>
                  <a:schemeClr val="tx1"/>
                </a:solidFill>
                <a:latin typeface="Century Gothic" panose="020B0502020202020204" pitchFamily="34" charset="0"/>
              </a:rPr>
              <a:t> </a:t>
            </a:r>
            <a:r>
              <a:rPr lang="en-US" sz="2200" dirty="0" err="1">
                <a:solidFill>
                  <a:schemeClr val="tx1"/>
                </a:solidFill>
                <a:latin typeface="Century Gothic" panose="020B0502020202020204" pitchFamily="34" charset="0"/>
              </a:rPr>
              <a:t>dikkate</a:t>
            </a:r>
            <a:r>
              <a:rPr lang="en-US" sz="2200" dirty="0">
                <a:solidFill>
                  <a:schemeClr val="tx1"/>
                </a:solidFill>
                <a:latin typeface="Century Gothic" panose="020B0502020202020204" pitchFamily="34" charset="0"/>
              </a:rPr>
              <a:t> </a:t>
            </a:r>
            <a:r>
              <a:rPr lang="en-US" sz="2200" dirty="0" err="1">
                <a:solidFill>
                  <a:schemeClr val="tx1"/>
                </a:solidFill>
                <a:latin typeface="Century Gothic" panose="020B0502020202020204" pitchFamily="34" charset="0"/>
              </a:rPr>
              <a:t>alarak</a:t>
            </a:r>
            <a:r>
              <a:rPr lang="en-US" sz="2200" dirty="0">
                <a:solidFill>
                  <a:schemeClr val="tx1"/>
                </a:solidFill>
                <a:latin typeface="Century Gothic" panose="020B0502020202020204" pitchFamily="34" charset="0"/>
              </a:rPr>
              <a:t>, </a:t>
            </a:r>
            <a:r>
              <a:rPr lang="en-US" sz="2200" dirty="0" err="1">
                <a:solidFill>
                  <a:schemeClr val="tx1"/>
                </a:solidFill>
                <a:latin typeface="Century Gothic" panose="020B0502020202020204" pitchFamily="34" charset="0"/>
              </a:rPr>
              <a:t>öğrencilerin</a:t>
            </a:r>
            <a:r>
              <a:rPr lang="en-US" sz="2200" dirty="0">
                <a:solidFill>
                  <a:schemeClr val="tx1"/>
                </a:solidFill>
                <a:latin typeface="Century Gothic" panose="020B0502020202020204" pitchFamily="34" charset="0"/>
              </a:rPr>
              <a:t> </a:t>
            </a:r>
            <a:r>
              <a:rPr lang="en-US" sz="2200" dirty="0" err="1">
                <a:solidFill>
                  <a:schemeClr val="tx1"/>
                </a:solidFill>
                <a:latin typeface="Century Gothic" panose="020B0502020202020204" pitchFamily="34" charset="0"/>
              </a:rPr>
              <a:t>hazırbulunuşluk</a:t>
            </a:r>
            <a:r>
              <a:rPr lang="en-US" sz="2200" dirty="0">
                <a:solidFill>
                  <a:schemeClr val="tx1"/>
                </a:solidFill>
                <a:latin typeface="Century Gothic" panose="020B0502020202020204" pitchFamily="34" charset="0"/>
              </a:rPr>
              <a:t> </a:t>
            </a:r>
            <a:r>
              <a:rPr lang="en-US" sz="2200" dirty="0" err="1">
                <a:solidFill>
                  <a:schemeClr val="tx1"/>
                </a:solidFill>
                <a:latin typeface="Century Gothic" panose="020B0502020202020204" pitchFamily="34" charset="0"/>
              </a:rPr>
              <a:t>düzeylerine</a:t>
            </a:r>
            <a:r>
              <a:rPr lang="en-US" sz="2200" dirty="0">
                <a:solidFill>
                  <a:schemeClr val="tx1"/>
                </a:solidFill>
                <a:latin typeface="Century Gothic" panose="020B0502020202020204" pitchFamily="34" charset="0"/>
              </a:rPr>
              <a:t>, </a:t>
            </a:r>
            <a:r>
              <a:rPr lang="en-US" sz="2200" dirty="0" err="1">
                <a:solidFill>
                  <a:schemeClr val="tx1"/>
                </a:solidFill>
                <a:latin typeface="Century Gothic" panose="020B0502020202020204" pitchFamily="34" charset="0"/>
              </a:rPr>
              <a:t>bireysel</a:t>
            </a:r>
            <a:r>
              <a:rPr lang="en-US" sz="2200" dirty="0">
                <a:solidFill>
                  <a:schemeClr val="tx1"/>
                </a:solidFill>
                <a:latin typeface="Century Gothic" panose="020B0502020202020204" pitchFamily="34" charset="0"/>
              </a:rPr>
              <a:t> </a:t>
            </a:r>
            <a:r>
              <a:rPr lang="en-US" sz="2200" dirty="0" err="1">
                <a:solidFill>
                  <a:schemeClr val="tx1"/>
                </a:solidFill>
                <a:latin typeface="Century Gothic" panose="020B0502020202020204" pitchFamily="34" charset="0"/>
              </a:rPr>
              <a:t>farklılıklarına</a:t>
            </a:r>
            <a:r>
              <a:rPr lang="en-US" sz="2200" dirty="0">
                <a:solidFill>
                  <a:schemeClr val="tx1"/>
                </a:solidFill>
                <a:latin typeface="Century Gothic" panose="020B0502020202020204" pitchFamily="34" charset="0"/>
              </a:rPr>
              <a:t> </a:t>
            </a:r>
            <a:r>
              <a:rPr lang="en-US" sz="2200" dirty="0" err="1">
                <a:solidFill>
                  <a:schemeClr val="tx1"/>
                </a:solidFill>
                <a:latin typeface="Century Gothic" panose="020B0502020202020204" pitchFamily="34" charset="0"/>
              </a:rPr>
              <a:t>ve</a:t>
            </a:r>
            <a:r>
              <a:rPr lang="en-US" sz="2200" dirty="0">
                <a:solidFill>
                  <a:schemeClr val="tx1"/>
                </a:solidFill>
                <a:latin typeface="Century Gothic" panose="020B0502020202020204" pitchFamily="34" charset="0"/>
              </a:rPr>
              <a:t> </a:t>
            </a:r>
            <a:r>
              <a:rPr lang="en-US" sz="2200" dirty="0" err="1">
                <a:solidFill>
                  <a:schemeClr val="tx1"/>
                </a:solidFill>
                <a:latin typeface="Century Gothic" panose="020B0502020202020204" pitchFamily="34" charset="0"/>
              </a:rPr>
              <a:t>ihtiyaçlarına</a:t>
            </a:r>
            <a:r>
              <a:rPr lang="en-US" sz="2200" dirty="0">
                <a:solidFill>
                  <a:schemeClr val="tx1"/>
                </a:solidFill>
                <a:latin typeface="Century Gothic" panose="020B0502020202020204" pitchFamily="34" charset="0"/>
              </a:rPr>
              <a:t> </a:t>
            </a:r>
            <a:r>
              <a:rPr lang="en-US" sz="2200" dirty="0" err="1">
                <a:solidFill>
                  <a:schemeClr val="tx1"/>
                </a:solidFill>
                <a:latin typeface="Century Gothic" panose="020B0502020202020204" pitchFamily="34" charset="0"/>
              </a:rPr>
              <a:t>göre</a:t>
            </a:r>
            <a:r>
              <a:rPr lang="en-US" sz="2200" dirty="0">
                <a:solidFill>
                  <a:schemeClr val="tx1"/>
                </a:solidFill>
                <a:latin typeface="Century Gothic" panose="020B0502020202020204" pitchFamily="34" charset="0"/>
              </a:rPr>
              <a:t> </a:t>
            </a:r>
            <a:r>
              <a:rPr lang="en-US" sz="2200" dirty="0" err="1">
                <a:solidFill>
                  <a:schemeClr val="tx1"/>
                </a:solidFill>
                <a:latin typeface="Century Gothic" panose="020B0502020202020204" pitchFamily="34" charset="0"/>
              </a:rPr>
              <a:t>bütüncül</a:t>
            </a:r>
            <a:r>
              <a:rPr lang="en-US" sz="2200" dirty="0">
                <a:solidFill>
                  <a:schemeClr val="tx1"/>
                </a:solidFill>
                <a:latin typeface="Century Gothic" panose="020B0502020202020204" pitchFamily="34" charset="0"/>
              </a:rPr>
              <a:t> </a:t>
            </a:r>
            <a:r>
              <a:rPr lang="en-US" sz="2200" dirty="0" err="1">
                <a:solidFill>
                  <a:schemeClr val="tx1"/>
                </a:solidFill>
                <a:latin typeface="Century Gothic" panose="020B0502020202020204" pitchFamily="34" charset="0"/>
              </a:rPr>
              <a:t>yaklaşımla</a:t>
            </a:r>
            <a:r>
              <a:rPr lang="en-US" sz="2200" dirty="0">
                <a:solidFill>
                  <a:schemeClr val="tx1"/>
                </a:solidFill>
                <a:latin typeface="Century Gothic" panose="020B0502020202020204" pitchFamily="34" charset="0"/>
              </a:rPr>
              <a:t> </a:t>
            </a:r>
            <a:r>
              <a:rPr lang="en-US" sz="2200" b="1" dirty="0" err="1">
                <a:solidFill>
                  <a:srgbClr val="00B050"/>
                </a:solidFill>
                <a:latin typeface="Century Gothic" panose="020B0502020202020204" pitchFamily="34" charset="0"/>
              </a:rPr>
              <a:t>ayrıntılı</a:t>
            </a:r>
            <a:r>
              <a:rPr lang="en-US" sz="2200" b="1" dirty="0">
                <a:solidFill>
                  <a:srgbClr val="00B050"/>
                </a:solidFill>
                <a:latin typeface="Century Gothic" panose="020B0502020202020204" pitchFamily="34" charset="0"/>
              </a:rPr>
              <a:t> </a:t>
            </a:r>
            <a:r>
              <a:rPr lang="en-US" sz="2200" b="1" dirty="0" err="1">
                <a:solidFill>
                  <a:srgbClr val="00B050"/>
                </a:solidFill>
                <a:latin typeface="Century Gothic" panose="020B0502020202020204" pitchFamily="34" charset="0"/>
              </a:rPr>
              <a:t>planlamalar</a:t>
            </a:r>
            <a:r>
              <a:rPr lang="en-US" sz="2200" b="1" dirty="0">
                <a:solidFill>
                  <a:srgbClr val="00B050"/>
                </a:solidFill>
                <a:latin typeface="Century Gothic" panose="020B0502020202020204" pitchFamily="34" charset="0"/>
              </a:rPr>
              <a:t> </a:t>
            </a:r>
            <a:r>
              <a:rPr lang="en-US" sz="2200" b="1" dirty="0" err="1" smtClean="0">
                <a:solidFill>
                  <a:srgbClr val="00B050"/>
                </a:solidFill>
                <a:latin typeface="Century Gothic" panose="020B0502020202020204" pitchFamily="34" charset="0"/>
              </a:rPr>
              <a:t>yapmıştır</a:t>
            </a:r>
            <a:r>
              <a:rPr lang="tr-TR" sz="2200" b="1" dirty="0">
                <a:solidFill>
                  <a:schemeClr val="tx1"/>
                </a:solidFill>
                <a:latin typeface="Century Gothic" panose="020B0502020202020204" pitchFamily="34" charset="0"/>
              </a:rPr>
              <a:t>.</a:t>
            </a:r>
            <a:endParaRPr lang="en-US" sz="2200" dirty="0">
              <a:solidFill>
                <a:prstClr val="black"/>
              </a:solidFill>
              <a:latin typeface="Century Gothic" panose="020B0502020202020204" pitchFamily="34" charset="0"/>
            </a:endParaRPr>
          </a:p>
        </p:txBody>
      </p:sp>
      <p:cxnSp>
        <p:nvCxnSpPr>
          <p:cNvPr id="49" name="Dirsek Bağlayıcısı 48"/>
          <p:cNvCxnSpPr/>
          <p:nvPr/>
        </p:nvCxnSpPr>
        <p:spPr>
          <a:xfrm rot="5400000" flipH="1" flipV="1">
            <a:off x="1972853" y="2569383"/>
            <a:ext cx="2963464" cy="609971"/>
          </a:xfrm>
          <a:prstGeom prst="bentConnector2">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50" name="Dirsek Bağlayıcısı 49"/>
          <p:cNvCxnSpPr/>
          <p:nvPr/>
        </p:nvCxnSpPr>
        <p:spPr>
          <a:xfrm rot="5400000" flipH="1" flipV="1">
            <a:off x="2137559" y="2716417"/>
            <a:ext cx="1719652" cy="1498971"/>
          </a:xfrm>
          <a:prstGeom prst="bentConnector2">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56" name="Dirsek Bağlayıcısı 55"/>
          <p:cNvCxnSpPr/>
          <p:nvPr/>
        </p:nvCxnSpPr>
        <p:spPr>
          <a:xfrm flipV="1">
            <a:off x="2111965" y="3683255"/>
            <a:ext cx="1647605" cy="695851"/>
          </a:xfrm>
          <a:prstGeom prst="bentConnector3">
            <a:avLst>
              <a:gd name="adj1" fmla="val -46352"/>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3020064895"/>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Century Gothic" panose="020B0502020202020204" pitchFamily="34" charset="0"/>
              </a:rPr>
              <a:pPr/>
              <a:t>4.9.2025</a:t>
            </a:fld>
            <a:endParaRPr lang="fr-FR" dirty="0">
              <a:latin typeface="Century Gothic" panose="020B0502020202020204" pitchFamily="34" charset="0"/>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Century Gothic" panose="020B0502020202020204" pitchFamily="34" charset="0"/>
              </a:rPr>
              <a:t>Teftiş</a:t>
            </a:r>
            <a:r>
              <a:rPr lang="fr-FR" dirty="0" smtClean="0">
                <a:latin typeface="Century Gothic" panose="020B0502020202020204" pitchFamily="34" charset="0"/>
              </a:rPr>
              <a:t> </a:t>
            </a:r>
            <a:r>
              <a:rPr lang="fr-FR" dirty="0" err="1" smtClean="0">
                <a:latin typeface="Century Gothic" panose="020B0502020202020204" pitchFamily="34" charset="0"/>
              </a:rPr>
              <a:t>Kurulu</a:t>
            </a:r>
            <a:r>
              <a:rPr lang="fr-FR" dirty="0" smtClean="0">
                <a:latin typeface="Century Gothic" panose="020B0502020202020204" pitchFamily="34" charset="0"/>
              </a:rPr>
              <a:t> </a:t>
            </a:r>
            <a:r>
              <a:rPr lang="fr-FR" dirty="0" err="1" smtClean="0">
                <a:latin typeface="Century Gothic" panose="020B0502020202020204" pitchFamily="34" charset="0"/>
              </a:rPr>
              <a:t>Başkanlığı</a:t>
            </a:r>
            <a:endParaRPr lang="fr-FR" dirty="0">
              <a:latin typeface="Century Gothic" panose="020B0502020202020204" pitchFamily="34" charset="0"/>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latin typeface="Century Gothic" panose="020B0502020202020204" pitchFamily="34" charset="0"/>
              </a:rPr>
              <a:pPr/>
              <a:t>49</a:t>
            </a:fld>
            <a:endParaRPr lang="fr-FR">
              <a:latin typeface="Century Gothic" panose="020B0502020202020204" pitchFamily="34" charset="0"/>
            </a:endParaRPr>
          </a:p>
        </p:txBody>
      </p:sp>
      <p:sp>
        <p:nvSpPr>
          <p:cNvPr id="8" name="Rectangle 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atin typeface="Century Gothic" panose="020B0502020202020204" pitchFamily="34" charset="0"/>
            </a:endParaRPr>
          </a:p>
        </p:txBody>
      </p:sp>
      <p:sp>
        <p:nvSpPr>
          <p:cNvPr id="19" name="Metin kutusu 18"/>
          <p:cNvSpPr txBox="1"/>
          <p:nvPr/>
        </p:nvSpPr>
        <p:spPr>
          <a:xfrm>
            <a:off x="2586936" y="181536"/>
            <a:ext cx="5773981" cy="430887"/>
          </a:xfrm>
          <a:prstGeom prst="rect">
            <a:avLst/>
          </a:prstGeom>
          <a:noFill/>
        </p:spPr>
        <p:txBody>
          <a:bodyPr wrap="square" rtlCol="0">
            <a:spAutoFit/>
          </a:bodyPr>
          <a:lstStyle/>
          <a:p>
            <a:pPr algn="ctr"/>
            <a:r>
              <a:rPr lang="tr-TR" sz="2200" b="1" dirty="0">
                <a:solidFill>
                  <a:srgbClr val="C00000"/>
                </a:solidFill>
                <a:latin typeface="Century Gothic" panose="020B0502020202020204" pitchFamily="34" charset="0"/>
              </a:rPr>
              <a:t>EK-3 İzleme ve Öneri Raporu</a:t>
            </a:r>
            <a:endParaRPr lang="tr-TR" sz="2200" dirty="0">
              <a:latin typeface="Century Gothic" panose="020B0502020202020204"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xmlns="" val="1397714127"/>
              </p:ext>
            </p:extLst>
          </p:nvPr>
        </p:nvGraphicFramePr>
        <p:xfrm>
          <a:off x="110306" y="839099"/>
          <a:ext cx="11990721" cy="5374695"/>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1219200">
                  <a:extLst>
                    <a:ext uri="{9D8B030D-6E8A-4147-A177-3AD203B41FA5}">
                      <a16:colId xmlns:a16="http://schemas.microsoft.com/office/drawing/2014/main" xmlns="" val="2164704198"/>
                    </a:ext>
                  </a:extLst>
                </a:gridCol>
                <a:gridCol w="1836056">
                  <a:extLst>
                    <a:ext uri="{9D8B030D-6E8A-4147-A177-3AD203B41FA5}">
                      <a16:colId xmlns:a16="http://schemas.microsoft.com/office/drawing/2014/main" xmlns="" val="942796772"/>
                    </a:ext>
                  </a:extLst>
                </a:gridCol>
                <a:gridCol w="4788264">
                  <a:extLst>
                    <a:ext uri="{9D8B030D-6E8A-4147-A177-3AD203B41FA5}">
                      <a16:colId xmlns:a16="http://schemas.microsoft.com/office/drawing/2014/main" xmlns="" val="1117219484"/>
                    </a:ext>
                  </a:extLst>
                </a:gridCol>
                <a:gridCol w="4147201">
                  <a:extLst>
                    <a:ext uri="{9D8B030D-6E8A-4147-A177-3AD203B41FA5}">
                      <a16:colId xmlns:a16="http://schemas.microsoft.com/office/drawing/2014/main" xmlns="" val="935159758"/>
                    </a:ext>
                  </a:extLst>
                </a:gridCol>
              </a:tblGrid>
              <a:tr h="468544">
                <a:tc gridSpan="4">
                  <a:txBody>
                    <a:bodyPr/>
                    <a:lstStyle/>
                    <a:p>
                      <a:pPr algn="ctr"/>
                      <a:endParaRPr lang="tr-TR" sz="20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4198920383"/>
                  </a:ext>
                </a:extLst>
              </a:tr>
              <a:tr h="666268">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86246206"/>
                  </a:ext>
                </a:extLst>
              </a:tr>
              <a:tr h="1785210">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676105535"/>
                  </a:ext>
                </a:extLst>
              </a:tr>
              <a:tr h="1788405">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289032127"/>
                  </a:ext>
                </a:extLst>
              </a:tr>
              <a:tr h="666268">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263420648"/>
                  </a:ext>
                </a:extLst>
              </a:tr>
            </a:tbl>
          </a:graphicData>
        </a:graphic>
      </p:graphicFrame>
      <p:sp>
        <p:nvSpPr>
          <p:cNvPr id="17" name="Rectangle 16">
            <a:extLst>
              <a:ext uri="{FF2B5EF4-FFF2-40B4-BE49-F238E27FC236}">
                <a16:creationId xmlns:a16="http://schemas.microsoft.com/office/drawing/2014/main" xmlns="" id="{65F3D3F5-CDBA-2DC1-84D2-25250BED6FB1}"/>
              </a:ext>
            </a:extLst>
          </p:cNvPr>
          <p:cNvSpPr/>
          <p:nvPr/>
        </p:nvSpPr>
        <p:spPr>
          <a:xfrm>
            <a:off x="5410145" y="2488087"/>
            <a:ext cx="1349829" cy="979714"/>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0" dirty="0" smtClean="0">
                <a:solidFill>
                  <a:schemeClr val="accent6">
                    <a:lumMod val="40000"/>
                    <a:lumOff val="60000"/>
                  </a:schemeClr>
                </a:solidFill>
                <a:latin typeface="Century Gothic" panose="020B0502020202020204" pitchFamily="34" charset="0"/>
                <a:sym typeface="Wingdings" panose="05000000000000000000" pitchFamily="2" charset="2"/>
              </a:rPr>
              <a:t></a:t>
            </a:r>
            <a:endParaRPr lang="fr-FR" sz="11500" dirty="0">
              <a:solidFill>
                <a:schemeClr val="accent6">
                  <a:lumMod val="40000"/>
                  <a:lumOff val="60000"/>
                </a:schemeClr>
              </a:solidFill>
              <a:latin typeface="Century Gothic" panose="020B0502020202020204" pitchFamily="34" charset="0"/>
            </a:endParaRPr>
          </a:p>
        </p:txBody>
      </p:sp>
      <p:sp>
        <p:nvSpPr>
          <p:cNvPr id="22" name="Rectangle 16">
            <a:extLst>
              <a:ext uri="{FF2B5EF4-FFF2-40B4-BE49-F238E27FC236}">
                <a16:creationId xmlns:a16="http://schemas.microsoft.com/office/drawing/2014/main" xmlns="" id="{65F3D3F5-CDBA-2DC1-84D2-25250BED6FB1}"/>
              </a:ext>
            </a:extLst>
          </p:cNvPr>
          <p:cNvSpPr/>
          <p:nvPr/>
        </p:nvSpPr>
        <p:spPr>
          <a:xfrm>
            <a:off x="5430751" y="4329637"/>
            <a:ext cx="1349829" cy="979714"/>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0" dirty="0" smtClean="0">
                <a:solidFill>
                  <a:schemeClr val="accent6">
                    <a:lumMod val="40000"/>
                    <a:lumOff val="60000"/>
                  </a:schemeClr>
                </a:solidFill>
                <a:latin typeface="Century Gothic" panose="020B0502020202020204" pitchFamily="34" charset="0"/>
                <a:sym typeface="Wingdings" panose="05000000000000000000" pitchFamily="2" charset="2"/>
              </a:rPr>
              <a:t></a:t>
            </a:r>
            <a:endParaRPr lang="fr-FR" sz="11500" dirty="0">
              <a:solidFill>
                <a:schemeClr val="accent6">
                  <a:lumMod val="40000"/>
                  <a:lumOff val="60000"/>
                </a:schemeClr>
              </a:solidFill>
              <a:latin typeface="Century Gothic" panose="020B0502020202020204" pitchFamily="34" charset="0"/>
            </a:endParaRPr>
          </a:p>
        </p:txBody>
      </p:sp>
      <p:sp>
        <p:nvSpPr>
          <p:cNvPr id="23" name="Rectangle 16">
            <a:extLst>
              <a:ext uri="{FF2B5EF4-FFF2-40B4-BE49-F238E27FC236}">
                <a16:creationId xmlns:a16="http://schemas.microsoft.com/office/drawing/2014/main" xmlns="" id="{65F3D3F5-CDBA-2DC1-84D2-25250BED6FB1}"/>
              </a:ext>
            </a:extLst>
          </p:cNvPr>
          <p:cNvSpPr/>
          <p:nvPr/>
        </p:nvSpPr>
        <p:spPr>
          <a:xfrm>
            <a:off x="9293217" y="4038601"/>
            <a:ext cx="1349829" cy="979714"/>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0" dirty="0" smtClean="0">
                <a:solidFill>
                  <a:schemeClr val="accent6">
                    <a:lumMod val="40000"/>
                    <a:lumOff val="60000"/>
                  </a:schemeClr>
                </a:solidFill>
                <a:latin typeface="Century Gothic" panose="020B0502020202020204" pitchFamily="34" charset="0"/>
                <a:sym typeface="Wingdings" panose="05000000000000000000" pitchFamily="2" charset="2"/>
              </a:rPr>
              <a:t></a:t>
            </a:r>
            <a:endParaRPr lang="fr-FR" sz="11500" dirty="0">
              <a:solidFill>
                <a:schemeClr val="accent6">
                  <a:lumMod val="40000"/>
                  <a:lumOff val="60000"/>
                </a:schemeClr>
              </a:solidFill>
              <a:latin typeface="Century Gothic" panose="020B0502020202020204" pitchFamily="34" charset="0"/>
            </a:endParaRPr>
          </a:p>
        </p:txBody>
      </p:sp>
      <p:sp>
        <p:nvSpPr>
          <p:cNvPr id="24" name="Rectangle 16">
            <a:extLst>
              <a:ext uri="{FF2B5EF4-FFF2-40B4-BE49-F238E27FC236}">
                <a16:creationId xmlns:a16="http://schemas.microsoft.com/office/drawing/2014/main" xmlns="" id="{65F3D3F5-CDBA-2DC1-84D2-25250BED6FB1}"/>
              </a:ext>
            </a:extLst>
          </p:cNvPr>
          <p:cNvSpPr/>
          <p:nvPr/>
        </p:nvSpPr>
        <p:spPr>
          <a:xfrm>
            <a:off x="9238885" y="5577589"/>
            <a:ext cx="1349829" cy="979714"/>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0" dirty="0" smtClean="0">
                <a:solidFill>
                  <a:schemeClr val="accent6">
                    <a:lumMod val="40000"/>
                    <a:lumOff val="60000"/>
                  </a:schemeClr>
                </a:solidFill>
                <a:latin typeface="Century Gothic" panose="020B0502020202020204" pitchFamily="34" charset="0"/>
                <a:sym typeface="Wingdings" panose="05000000000000000000" pitchFamily="2" charset="2"/>
              </a:rPr>
              <a:t></a:t>
            </a:r>
            <a:endParaRPr lang="fr-FR" sz="11500" dirty="0">
              <a:solidFill>
                <a:schemeClr val="accent6">
                  <a:lumMod val="40000"/>
                  <a:lumOff val="60000"/>
                </a:schemeClr>
              </a:solidFill>
              <a:latin typeface="Century Gothic" panose="020B0502020202020204" pitchFamily="34" charset="0"/>
            </a:endParaRPr>
          </a:p>
        </p:txBody>
      </p:sp>
      <p:sp>
        <p:nvSpPr>
          <p:cNvPr id="7" name="Metin kutusu 6"/>
          <p:cNvSpPr txBox="1"/>
          <p:nvPr/>
        </p:nvSpPr>
        <p:spPr>
          <a:xfrm>
            <a:off x="101601" y="1327565"/>
            <a:ext cx="1219200" cy="584775"/>
          </a:xfrm>
          <a:prstGeom prst="rect">
            <a:avLst/>
          </a:prstGeom>
          <a:noFill/>
        </p:spPr>
        <p:txBody>
          <a:bodyPr wrap="square" rtlCol="0">
            <a:spAutoFit/>
          </a:bodyPr>
          <a:lstStyle/>
          <a:p>
            <a:pPr lvl="0" algn="ctr"/>
            <a:r>
              <a:rPr lang="tr-TR" sz="1600" b="1" dirty="0">
                <a:solidFill>
                  <a:prstClr val="black"/>
                </a:solidFill>
                <a:latin typeface="Century Gothic" panose="020B0502020202020204" pitchFamily="34" charset="0"/>
                <a:cs typeface="Times New Roman" panose="02020603050405020304" pitchFamily="18" charset="0"/>
              </a:rPr>
              <a:t>İZLEME ALANI</a:t>
            </a:r>
          </a:p>
        </p:txBody>
      </p:sp>
      <p:sp>
        <p:nvSpPr>
          <p:cNvPr id="9" name="Metin kutusu 8"/>
          <p:cNvSpPr txBox="1"/>
          <p:nvPr/>
        </p:nvSpPr>
        <p:spPr>
          <a:xfrm>
            <a:off x="3265112" y="869820"/>
            <a:ext cx="5160839" cy="400110"/>
          </a:xfrm>
          <a:prstGeom prst="rect">
            <a:avLst/>
          </a:prstGeom>
          <a:noFill/>
          <a:scene3d>
            <a:camera prst="orthographicFront"/>
            <a:lightRig rig="threePt" dir="t"/>
          </a:scene3d>
          <a:sp3d>
            <a:bevelT w="165100" prst="coolSlant"/>
          </a:sp3d>
        </p:spPr>
        <p:txBody>
          <a:bodyPr wrap="square" rtlCol="0">
            <a:spAutoFit/>
          </a:bodyPr>
          <a:lstStyle/>
          <a:p>
            <a:pPr lvl="0" algn="ctr"/>
            <a:r>
              <a:rPr lang="tr-TR" sz="2000" b="1" dirty="0">
                <a:solidFill>
                  <a:prstClr val="black"/>
                </a:solidFill>
                <a:latin typeface="Century Gothic" panose="020B0502020202020204" pitchFamily="34" charset="0"/>
                <a:cs typeface="Times New Roman" panose="02020603050405020304" pitchFamily="18" charset="0"/>
              </a:rPr>
              <a:t>İZLEME ALANI BAZINDA KANAAT </a:t>
            </a:r>
          </a:p>
        </p:txBody>
      </p:sp>
      <p:sp>
        <p:nvSpPr>
          <p:cNvPr id="27" name="Metin kutusu 26"/>
          <p:cNvSpPr txBox="1"/>
          <p:nvPr/>
        </p:nvSpPr>
        <p:spPr>
          <a:xfrm>
            <a:off x="101601" y="2033862"/>
            <a:ext cx="1326291" cy="369332"/>
          </a:xfrm>
          <a:prstGeom prst="rect">
            <a:avLst/>
          </a:prstGeom>
          <a:noFill/>
        </p:spPr>
        <p:txBody>
          <a:bodyPr wrap="square" rtlCol="0">
            <a:spAutoFit/>
          </a:bodyPr>
          <a:lstStyle/>
          <a:p>
            <a:r>
              <a:rPr lang="tr-TR" dirty="0">
                <a:latin typeface="Century Gothic" panose="020B0502020202020204" pitchFamily="34" charset="0"/>
                <a:cs typeface="Times New Roman" panose="02020603050405020304" pitchFamily="18" charset="0"/>
              </a:rPr>
              <a:t>Planlama</a:t>
            </a:r>
          </a:p>
        </p:txBody>
      </p:sp>
      <p:sp>
        <p:nvSpPr>
          <p:cNvPr id="28" name="Metin kutusu 27"/>
          <p:cNvSpPr txBox="1"/>
          <p:nvPr/>
        </p:nvSpPr>
        <p:spPr>
          <a:xfrm>
            <a:off x="86854" y="3901345"/>
            <a:ext cx="1478663" cy="369332"/>
          </a:xfrm>
          <a:prstGeom prst="rect">
            <a:avLst/>
          </a:prstGeom>
          <a:noFill/>
        </p:spPr>
        <p:txBody>
          <a:bodyPr wrap="square" rtlCol="0">
            <a:spAutoFit/>
          </a:bodyPr>
          <a:lstStyle/>
          <a:p>
            <a:r>
              <a:rPr lang="tr-TR" dirty="0">
                <a:latin typeface="Century Gothic" panose="020B0502020202020204" pitchFamily="34" charset="0"/>
                <a:cs typeface="Times New Roman" panose="02020603050405020304" pitchFamily="18" charset="0"/>
              </a:rPr>
              <a:t>Planlama</a:t>
            </a:r>
          </a:p>
        </p:txBody>
      </p:sp>
      <p:sp>
        <p:nvSpPr>
          <p:cNvPr id="29" name="Metin kutusu 28"/>
          <p:cNvSpPr txBox="1"/>
          <p:nvPr/>
        </p:nvSpPr>
        <p:spPr>
          <a:xfrm>
            <a:off x="145648" y="5633294"/>
            <a:ext cx="1282244" cy="369332"/>
          </a:xfrm>
          <a:prstGeom prst="rect">
            <a:avLst/>
          </a:prstGeom>
          <a:noFill/>
        </p:spPr>
        <p:txBody>
          <a:bodyPr wrap="square" rtlCol="0">
            <a:spAutoFit/>
          </a:bodyPr>
          <a:lstStyle/>
          <a:p>
            <a:r>
              <a:rPr lang="tr-TR" dirty="0">
                <a:latin typeface="Century Gothic" panose="020B0502020202020204" pitchFamily="34" charset="0"/>
                <a:cs typeface="Times New Roman" panose="02020603050405020304" pitchFamily="18" charset="0"/>
              </a:rPr>
              <a:t>Planlama</a:t>
            </a:r>
          </a:p>
        </p:txBody>
      </p:sp>
      <p:sp>
        <p:nvSpPr>
          <p:cNvPr id="30" name="Metin kutusu 29"/>
          <p:cNvSpPr txBox="1"/>
          <p:nvPr/>
        </p:nvSpPr>
        <p:spPr>
          <a:xfrm>
            <a:off x="1448916" y="2004001"/>
            <a:ext cx="1937657" cy="369332"/>
          </a:xfrm>
          <a:prstGeom prst="rect">
            <a:avLst/>
          </a:prstGeom>
          <a:noFill/>
        </p:spPr>
        <p:txBody>
          <a:bodyPr wrap="square" rtlCol="0">
            <a:spAutoFit/>
          </a:bodyPr>
          <a:lstStyle/>
          <a:p>
            <a:r>
              <a:rPr lang="tr-TR" b="1" dirty="0">
                <a:latin typeface="Century Gothic" panose="020B0502020202020204" pitchFamily="34" charset="0"/>
                <a:cs typeface="Times New Roman" panose="02020603050405020304" pitchFamily="18" charset="0"/>
              </a:rPr>
              <a:t>Yeterli</a:t>
            </a:r>
          </a:p>
        </p:txBody>
      </p:sp>
      <p:sp>
        <p:nvSpPr>
          <p:cNvPr id="31" name="Metin kutusu 30"/>
          <p:cNvSpPr txBox="1"/>
          <p:nvPr/>
        </p:nvSpPr>
        <p:spPr>
          <a:xfrm>
            <a:off x="1320801" y="3852226"/>
            <a:ext cx="1996695" cy="369332"/>
          </a:xfrm>
          <a:prstGeom prst="rect">
            <a:avLst/>
          </a:prstGeom>
          <a:noFill/>
        </p:spPr>
        <p:txBody>
          <a:bodyPr wrap="square" rtlCol="0">
            <a:spAutoFit/>
          </a:bodyPr>
          <a:lstStyle/>
          <a:p>
            <a:r>
              <a:rPr lang="tr-TR" b="1" dirty="0">
                <a:latin typeface="Century Gothic" panose="020B0502020202020204" pitchFamily="34" charset="0"/>
                <a:cs typeface="Times New Roman" panose="02020603050405020304" pitchFamily="18" charset="0"/>
              </a:rPr>
              <a:t>Kabul Edilebilir</a:t>
            </a:r>
          </a:p>
        </p:txBody>
      </p:sp>
      <p:sp>
        <p:nvSpPr>
          <p:cNvPr id="32" name="Metin kutusu 31"/>
          <p:cNvSpPr txBox="1"/>
          <p:nvPr/>
        </p:nvSpPr>
        <p:spPr>
          <a:xfrm>
            <a:off x="1373228" y="5562095"/>
            <a:ext cx="1966468" cy="646331"/>
          </a:xfrm>
          <a:prstGeom prst="rect">
            <a:avLst/>
          </a:prstGeom>
          <a:noFill/>
        </p:spPr>
        <p:txBody>
          <a:bodyPr wrap="square" rtlCol="0">
            <a:spAutoFit/>
          </a:bodyPr>
          <a:lstStyle/>
          <a:p>
            <a:r>
              <a:rPr lang="tr-TR" b="1" dirty="0">
                <a:latin typeface="Century Gothic" panose="020B0502020202020204" pitchFamily="34" charset="0"/>
                <a:cs typeface="Times New Roman" panose="02020603050405020304" pitchFamily="18" charset="0"/>
              </a:rPr>
              <a:t>Geliştirilmesi </a:t>
            </a:r>
            <a:endParaRPr lang="tr-TR" b="1" dirty="0" smtClean="0">
              <a:latin typeface="Century Gothic" panose="020B0502020202020204" pitchFamily="34" charset="0"/>
              <a:cs typeface="Times New Roman" panose="02020603050405020304" pitchFamily="18" charset="0"/>
            </a:endParaRPr>
          </a:p>
          <a:p>
            <a:r>
              <a:rPr lang="tr-TR" b="1" dirty="0" smtClean="0">
                <a:latin typeface="Century Gothic" panose="020B0502020202020204" pitchFamily="34" charset="0"/>
                <a:cs typeface="Times New Roman" panose="02020603050405020304" pitchFamily="18" charset="0"/>
              </a:rPr>
              <a:t>Gerek</a:t>
            </a:r>
            <a:endParaRPr lang="tr-TR" b="1" dirty="0">
              <a:latin typeface="Century Gothic" panose="020B0502020202020204" pitchFamily="34" charset="0"/>
              <a:cs typeface="Times New Roman" panose="02020603050405020304" pitchFamily="18" charset="0"/>
            </a:endParaRPr>
          </a:p>
        </p:txBody>
      </p:sp>
      <p:sp>
        <p:nvSpPr>
          <p:cNvPr id="33" name="Metin kutusu 32"/>
          <p:cNvSpPr txBox="1"/>
          <p:nvPr/>
        </p:nvSpPr>
        <p:spPr>
          <a:xfrm>
            <a:off x="3138658" y="1983287"/>
            <a:ext cx="4771199" cy="1815882"/>
          </a:xfrm>
          <a:prstGeom prst="rect">
            <a:avLst/>
          </a:prstGeom>
          <a:noFill/>
        </p:spPr>
        <p:txBody>
          <a:bodyPr wrap="square" rtlCol="0">
            <a:spAutoFit/>
          </a:bodyPr>
          <a:lstStyle/>
          <a:p>
            <a:pPr algn="just"/>
            <a:r>
              <a:rPr lang="tr-TR" sz="1600" dirty="0">
                <a:latin typeface="Century Gothic" panose="020B0502020202020204" pitchFamily="34" charset="0"/>
                <a:cs typeface="Times New Roman" panose="02020603050405020304" pitchFamily="18" charset="0"/>
              </a:rPr>
              <a:t>Öğretmenin, </a:t>
            </a:r>
            <a:r>
              <a:rPr lang="tr-TR" sz="1600" dirty="0" smtClean="0">
                <a:latin typeface="Century Gothic" panose="020B0502020202020204" pitchFamily="34" charset="0"/>
                <a:cs typeface="Times New Roman" panose="02020603050405020304" pitchFamily="18" charset="0"/>
              </a:rPr>
              <a:t>öğretim </a:t>
            </a:r>
            <a:r>
              <a:rPr lang="tr-TR" sz="1600" dirty="0">
                <a:latin typeface="Century Gothic" panose="020B0502020202020204" pitchFamily="34" charset="0"/>
                <a:cs typeface="Times New Roman" panose="02020603050405020304" pitchFamily="18" charset="0"/>
              </a:rPr>
              <a:t>programına uygun yıllık planı ve yıllık planla uyumlu ders planlarını hazırladığı, hazırlanan planların öğrencilerin </a:t>
            </a:r>
            <a:r>
              <a:rPr lang="tr-TR" sz="1600" dirty="0" err="1">
                <a:latin typeface="Century Gothic" panose="020B0502020202020204" pitchFamily="34" charset="0"/>
                <a:cs typeface="Times New Roman" panose="02020603050405020304" pitchFamily="18" charset="0"/>
              </a:rPr>
              <a:t>hazırbulunuşluk</a:t>
            </a:r>
            <a:r>
              <a:rPr lang="tr-TR" sz="1600" dirty="0">
                <a:latin typeface="Century Gothic" panose="020B0502020202020204" pitchFamily="34" charset="0"/>
                <a:cs typeface="Times New Roman" panose="02020603050405020304" pitchFamily="18" charset="0"/>
              </a:rPr>
              <a:t> düzeylerine, bireysel farklılıklarına ve ihtiyaçlarına göre bütüncül yaklaşımla, ayrıntılı olarak hazırlandığı görülmüştür.  </a:t>
            </a:r>
          </a:p>
        </p:txBody>
      </p:sp>
      <p:sp>
        <p:nvSpPr>
          <p:cNvPr id="34" name="Metin kutusu 33"/>
          <p:cNvSpPr txBox="1"/>
          <p:nvPr/>
        </p:nvSpPr>
        <p:spPr>
          <a:xfrm>
            <a:off x="3262970" y="4060055"/>
            <a:ext cx="4580970" cy="923330"/>
          </a:xfrm>
          <a:prstGeom prst="rect">
            <a:avLst/>
          </a:prstGeom>
          <a:noFill/>
        </p:spPr>
        <p:txBody>
          <a:bodyPr wrap="square" rtlCol="0">
            <a:spAutoFit/>
          </a:bodyPr>
          <a:lstStyle/>
          <a:p>
            <a:pPr algn="just"/>
            <a:r>
              <a:rPr lang="tr-TR" dirty="0">
                <a:latin typeface="Century Gothic" panose="020B0502020202020204" pitchFamily="34" charset="0"/>
                <a:cs typeface="Times New Roman" panose="02020603050405020304" pitchFamily="18" charset="0"/>
              </a:rPr>
              <a:t>Öğretmenin, yıllık planı ve yıllık planla uyumlu ders planlarını hazırladığı görülmüştür. </a:t>
            </a:r>
          </a:p>
        </p:txBody>
      </p:sp>
      <p:sp>
        <p:nvSpPr>
          <p:cNvPr id="35" name="Metin kutusu 34"/>
          <p:cNvSpPr txBox="1"/>
          <p:nvPr/>
        </p:nvSpPr>
        <p:spPr>
          <a:xfrm>
            <a:off x="7949002" y="3699077"/>
            <a:ext cx="4162678" cy="1815882"/>
          </a:xfrm>
          <a:prstGeom prst="rect">
            <a:avLst/>
          </a:prstGeom>
          <a:noFill/>
        </p:spPr>
        <p:txBody>
          <a:bodyPr wrap="square" rtlCol="0">
            <a:spAutoFit/>
          </a:bodyPr>
          <a:lstStyle/>
          <a:p>
            <a:pPr algn="just"/>
            <a:r>
              <a:rPr lang="tr-TR" sz="1600" dirty="0">
                <a:latin typeface="Century Gothic" panose="020B0502020202020204" pitchFamily="34" charset="0"/>
                <a:cs typeface="Times New Roman" panose="02020603050405020304" pitchFamily="18" charset="0"/>
              </a:rPr>
              <a:t>Planların öğrencilerin </a:t>
            </a:r>
            <a:r>
              <a:rPr lang="tr-TR" sz="1600" dirty="0" err="1">
                <a:latin typeface="Century Gothic" panose="020B0502020202020204" pitchFamily="34" charset="0"/>
                <a:cs typeface="Times New Roman" panose="02020603050405020304" pitchFamily="18" charset="0"/>
              </a:rPr>
              <a:t>hazırbulunuşluk</a:t>
            </a:r>
            <a:r>
              <a:rPr lang="tr-TR" sz="1600" dirty="0">
                <a:latin typeface="Century Gothic" panose="020B0502020202020204" pitchFamily="34" charset="0"/>
                <a:cs typeface="Times New Roman" panose="02020603050405020304" pitchFamily="18" charset="0"/>
              </a:rPr>
              <a:t> düzeylerine, bireysel farklılıklarına ve ihtiyaçlarına uygun hazırlanmadığı, zümre öğretmenler kurulu toplantılarında alınan kararlara okul temelli planlama faaliyetlerinde yer verilmediği anlaşılmıştır.</a:t>
            </a:r>
          </a:p>
        </p:txBody>
      </p:sp>
      <p:sp>
        <p:nvSpPr>
          <p:cNvPr id="36" name="Metin kutusu 35"/>
          <p:cNvSpPr txBox="1"/>
          <p:nvPr/>
        </p:nvSpPr>
        <p:spPr>
          <a:xfrm>
            <a:off x="7914779" y="5562095"/>
            <a:ext cx="4162678" cy="584775"/>
          </a:xfrm>
          <a:prstGeom prst="rect">
            <a:avLst/>
          </a:prstGeom>
          <a:noFill/>
        </p:spPr>
        <p:txBody>
          <a:bodyPr wrap="square" rtlCol="0">
            <a:spAutoFit/>
          </a:bodyPr>
          <a:lstStyle/>
          <a:p>
            <a:pPr algn="just"/>
            <a:r>
              <a:rPr lang="tr-TR" sz="1600" dirty="0">
                <a:latin typeface="Century Gothic" panose="020B0502020202020204" pitchFamily="34" charset="0"/>
                <a:cs typeface="Times New Roman" panose="02020603050405020304" pitchFamily="18" charset="0"/>
              </a:rPr>
              <a:t>Öğretmenin yıllık planla uyumlu ders planı yapmadığı görülmüştür.</a:t>
            </a:r>
          </a:p>
        </p:txBody>
      </p:sp>
      <p:sp>
        <p:nvSpPr>
          <p:cNvPr id="37" name="Metin kutusu 36"/>
          <p:cNvSpPr txBox="1"/>
          <p:nvPr/>
        </p:nvSpPr>
        <p:spPr>
          <a:xfrm>
            <a:off x="1279681" y="1274444"/>
            <a:ext cx="1874305" cy="584775"/>
          </a:xfrm>
          <a:prstGeom prst="rect">
            <a:avLst/>
          </a:prstGeom>
          <a:noFill/>
        </p:spPr>
        <p:txBody>
          <a:bodyPr wrap="square" rtlCol="0">
            <a:spAutoFit/>
          </a:bodyPr>
          <a:lstStyle/>
          <a:p>
            <a:pPr algn="ctr"/>
            <a:r>
              <a:rPr lang="tr-TR" sz="1600" b="1" dirty="0">
                <a:latin typeface="Century Gothic" panose="020B0502020202020204" pitchFamily="34" charset="0"/>
                <a:cs typeface="Times New Roman" panose="02020603050405020304" pitchFamily="18" charset="0"/>
              </a:rPr>
              <a:t>DEĞERLENDİRME</a:t>
            </a:r>
          </a:p>
          <a:p>
            <a:pPr algn="ctr"/>
            <a:r>
              <a:rPr lang="tr-TR" sz="1600" b="1" dirty="0">
                <a:latin typeface="Century Gothic" panose="020B0502020202020204" pitchFamily="34" charset="0"/>
                <a:cs typeface="Times New Roman" panose="02020603050405020304" pitchFamily="18" charset="0"/>
              </a:rPr>
              <a:t>DÜZEYİ</a:t>
            </a:r>
          </a:p>
        </p:txBody>
      </p:sp>
      <p:sp>
        <p:nvSpPr>
          <p:cNvPr id="38" name="Metin kutusu 37"/>
          <p:cNvSpPr txBox="1"/>
          <p:nvPr/>
        </p:nvSpPr>
        <p:spPr>
          <a:xfrm>
            <a:off x="3764702" y="1406126"/>
            <a:ext cx="4016829" cy="369332"/>
          </a:xfrm>
          <a:prstGeom prst="rect">
            <a:avLst/>
          </a:prstGeom>
          <a:noFill/>
        </p:spPr>
        <p:txBody>
          <a:bodyPr wrap="square" rtlCol="0">
            <a:spAutoFit/>
          </a:bodyPr>
          <a:lstStyle/>
          <a:p>
            <a:pPr algn="ctr"/>
            <a:r>
              <a:rPr lang="tr-TR" b="1" dirty="0">
                <a:latin typeface="Century Gothic" panose="020B0502020202020204" pitchFamily="34" charset="0"/>
                <a:cs typeface="Times New Roman" panose="02020603050405020304" pitchFamily="18" charset="0"/>
              </a:rPr>
              <a:t>GÜÇLÜ YÖNLER</a:t>
            </a:r>
          </a:p>
        </p:txBody>
      </p:sp>
      <p:sp>
        <p:nvSpPr>
          <p:cNvPr id="39" name="Metin kutusu 38"/>
          <p:cNvSpPr txBox="1"/>
          <p:nvPr/>
        </p:nvSpPr>
        <p:spPr>
          <a:xfrm>
            <a:off x="8360917" y="1405395"/>
            <a:ext cx="3406820" cy="369332"/>
          </a:xfrm>
          <a:prstGeom prst="rect">
            <a:avLst/>
          </a:prstGeom>
          <a:noFill/>
        </p:spPr>
        <p:txBody>
          <a:bodyPr wrap="square" rtlCol="0">
            <a:spAutoFit/>
          </a:bodyPr>
          <a:lstStyle/>
          <a:p>
            <a:pPr algn="ctr"/>
            <a:r>
              <a:rPr lang="tr-TR" b="1" dirty="0">
                <a:latin typeface="Century Gothic" panose="020B0502020202020204" pitchFamily="34" charset="0"/>
                <a:cs typeface="Times New Roman" panose="02020603050405020304" pitchFamily="18" charset="0"/>
              </a:rPr>
              <a:t>ZAYIF YÖNLER </a:t>
            </a:r>
          </a:p>
        </p:txBody>
      </p:sp>
      <p:pic>
        <p:nvPicPr>
          <p:cNvPr id="44" name="Picture 3" descr="C:\Users\Oguz DEMIRBOGAN06\Desktop\muhakkik seminer\TKB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26905" y="75091"/>
            <a:ext cx="740832" cy="726268"/>
          </a:xfrm>
          <a:prstGeom prst="rect">
            <a:avLst/>
          </a:prstGeom>
          <a:noFill/>
          <a:extLst>
            <a:ext uri="{909E8E84-426E-40DD-AFC4-6F175D3DCCD1}">
              <a14:hiddenFill xmlns:a14="http://schemas.microsoft.com/office/drawing/2010/main" xmlns="">
                <a:solidFill>
                  <a:srgbClr val="FFFFFF"/>
                </a:solidFill>
              </a14:hiddenFill>
            </a:ext>
          </a:extLst>
        </p:spPr>
      </p:pic>
      <p:sp>
        <p:nvSpPr>
          <p:cNvPr id="45" name="Dikdörtgen 44"/>
          <p:cNvSpPr/>
          <p:nvPr/>
        </p:nvSpPr>
        <p:spPr>
          <a:xfrm>
            <a:off x="8912224" y="357738"/>
            <a:ext cx="2114681" cy="276999"/>
          </a:xfrm>
          <a:prstGeom prst="rect">
            <a:avLst/>
          </a:prstGeom>
        </p:spPr>
        <p:txBody>
          <a:bodyPr wrap="non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46"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1756861"/>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60375" y="1574971"/>
            <a:ext cx="11398250" cy="4407334"/>
          </a:xfrm>
          <a:ln>
            <a:solidFill>
              <a:schemeClr val="accent1"/>
            </a:solidFill>
          </a:ln>
        </p:spPr>
        <p:txBody>
          <a:bodyPr>
            <a:noAutofit/>
          </a:bodyPr>
          <a:lstStyle/>
          <a:p>
            <a:pPr marL="0" indent="0" algn="just">
              <a:lnSpc>
                <a:spcPct val="150000"/>
              </a:lnSpc>
              <a:spcBef>
                <a:spcPct val="20000"/>
              </a:spcBef>
              <a:buClr>
                <a:srgbClr val="0BD0D9"/>
              </a:buClr>
              <a:buSzPct val="95000"/>
              <a:buNone/>
            </a:pPr>
            <a:r>
              <a:rPr lang="tr-TR" sz="2200" b="1" dirty="0">
                <a:solidFill>
                  <a:schemeClr val="accent1"/>
                </a:solidFill>
                <a:latin typeface="Century Gothic" panose="020B0502020202020204" pitchFamily="34" charset="0"/>
              </a:rPr>
              <a:t>MEB Okul Öncesi Eğitim ve İlköğretim Kurumları Yönetmeliği (RG-17/1/2025-32785)</a:t>
            </a:r>
          </a:p>
          <a:p>
            <a:pPr marL="0" indent="0" algn="just">
              <a:lnSpc>
                <a:spcPct val="150000"/>
              </a:lnSpc>
              <a:spcBef>
                <a:spcPct val="20000"/>
              </a:spcBef>
              <a:buClr>
                <a:srgbClr val="0BD0D9"/>
              </a:buClr>
              <a:buSzPct val="95000"/>
              <a:buNone/>
            </a:pPr>
            <a:r>
              <a:rPr lang="tr-TR" sz="2200" b="1" dirty="0">
                <a:latin typeface="Century Gothic" panose="020B0502020202020204" pitchFamily="34" charset="0"/>
              </a:rPr>
              <a:t>İzleme, değerlendirme, rehberlik ve denetim</a:t>
            </a:r>
          </a:p>
          <a:p>
            <a:pPr marL="0" indent="0" algn="just">
              <a:lnSpc>
                <a:spcPct val="150000"/>
              </a:lnSpc>
              <a:spcBef>
                <a:spcPct val="20000"/>
              </a:spcBef>
              <a:buClr>
                <a:srgbClr val="0BD0D9"/>
              </a:buClr>
              <a:buSzPct val="95000"/>
              <a:buNone/>
            </a:pPr>
            <a:r>
              <a:rPr lang="tr-TR" sz="2200" b="1" dirty="0" smtClean="0">
                <a:latin typeface="Century Gothic" panose="020B0502020202020204" pitchFamily="34" charset="0"/>
              </a:rPr>
              <a:t>Madde 94/2</a:t>
            </a:r>
          </a:p>
          <a:p>
            <a:pPr marL="0" indent="0" algn="just">
              <a:lnSpc>
                <a:spcPct val="150000"/>
              </a:lnSpc>
              <a:spcBef>
                <a:spcPct val="20000"/>
              </a:spcBef>
              <a:buClr>
                <a:srgbClr val="0BD0D9"/>
              </a:buClr>
              <a:buSzPct val="95000"/>
              <a:buNone/>
            </a:pPr>
            <a:r>
              <a:rPr lang="tr-TR" sz="2200" b="1" dirty="0" smtClean="0">
                <a:latin typeface="Century Gothic" panose="020B0502020202020204" pitchFamily="34" charset="0"/>
              </a:rPr>
              <a:t>Öğretmenlerin </a:t>
            </a:r>
            <a:r>
              <a:rPr lang="tr-TR" sz="2200" b="1" dirty="0">
                <a:latin typeface="Century Gothic" panose="020B0502020202020204" pitchFamily="34" charset="0"/>
              </a:rPr>
              <a:t>mesleki gelişimlerini artırmak amacıyla </a:t>
            </a:r>
            <a:r>
              <a:rPr lang="tr-TR" sz="2200" b="1" dirty="0">
                <a:solidFill>
                  <a:srgbClr val="00B0F0"/>
                </a:solidFill>
                <a:latin typeface="Century Gothic" panose="020B0502020202020204" pitchFamily="34" charset="0"/>
              </a:rPr>
              <a:t>her ders yılında en az bir kez, sınıf içi etkinlikleri ve öğretim faaliyetleri izlenir, değerlendirilir ve öğretmenlere rehberlikte bulunulur</a:t>
            </a:r>
            <a:r>
              <a:rPr lang="tr-TR" sz="2200" b="1" dirty="0">
                <a:latin typeface="Century Gothic" panose="020B0502020202020204" pitchFamily="34" charset="0"/>
              </a:rPr>
              <a:t>. Bu izleme, değerlendirme ve rehberlik çalışmalarının kimler tarafından yapılacağı ve yapılacak çalışmalara ilişkin usul ve esaslar Bakanlıkça belirlenir.</a:t>
            </a:r>
          </a:p>
        </p:txBody>
      </p:sp>
      <p:sp>
        <p:nvSpPr>
          <p:cNvPr id="5" name="Veri Yer Tutucusu 4"/>
          <p:cNvSpPr>
            <a:spLocks noGrp="1"/>
          </p:cNvSpPr>
          <p:nvPr>
            <p:ph type="dt" sz="half" idx="10"/>
          </p:nvPr>
        </p:nvSpPr>
        <p:spPr/>
        <p:txBody>
          <a:bodyPr/>
          <a:lstStyle/>
          <a:p>
            <a:fld id="{356FC6AF-CED8-40D2-AD8E-BE9F8162C35D}" type="datetime1">
              <a:rPr lang="tr-TR" smtClean="0"/>
              <a:pPr/>
              <a:t>4.9.2025</a:t>
            </a:fld>
            <a:endParaRPr lang="tr-TR" dirty="0"/>
          </a:p>
        </p:txBody>
      </p:sp>
      <p:sp>
        <p:nvSpPr>
          <p:cNvPr id="6" name="Altbilgi Yer Tutucusu 5"/>
          <p:cNvSpPr>
            <a:spLocks noGrp="1"/>
          </p:cNvSpPr>
          <p:nvPr>
            <p:ph type="ftr" sz="quarter" idx="11"/>
          </p:nvPr>
        </p:nvSpPr>
        <p:spPr/>
        <p:txBody>
          <a:bodyPr/>
          <a:lstStyle/>
          <a:p>
            <a:r>
              <a:rPr lang="tr-TR" dirty="0" smtClean="0"/>
              <a:t>Teftiş Kurulu Başkanlığı</a:t>
            </a:r>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5</a:t>
            </a:fld>
            <a:endParaRPr lang="tr-TR" dirty="0"/>
          </a:p>
        </p:txBody>
      </p:sp>
      <p:sp>
        <p:nvSpPr>
          <p:cNvPr id="9" name="AutoShape 2" descr="C:\Users\Turgut BUYUKTEPE\Desktop\bilgisayar g%C3%B6rseli.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3168422" y="931016"/>
            <a:ext cx="4984978" cy="523220"/>
          </a:xfrm>
          <a:prstGeom prst="rect">
            <a:avLst/>
          </a:prstGeom>
        </p:spPr>
        <p:txBody>
          <a:bodyPr wrap="square">
            <a:spAutoFit/>
          </a:bodyPr>
          <a:lstStyle/>
          <a:p>
            <a:pPr algn="ctr"/>
            <a:r>
              <a:rPr lang="tr-TR" sz="2800" b="1" dirty="0">
                <a:solidFill>
                  <a:srgbClr val="C00000"/>
                </a:solidFill>
                <a:latin typeface="Century Gothic" panose="020B0502020202020204" pitchFamily="34" charset="0"/>
              </a:rPr>
              <a:t>Mevzuat </a:t>
            </a:r>
            <a:r>
              <a:rPr lang="tr-TR" sz="2800" b="1" dirty="0" smtClean="0">
                <a:solidFill>
                  <a:srgbClr val="C00000"/>
                </a:solidFill>
                <a:latin typeface="Century Gothic" panose="020B0502020202020204" pitchFamily="34" charset="0"/>
              </a:rPr>
              <a:t>Değişiklikleri-1</a:t>
            </a:r>
            <a:endParaRPr lang="fr-FR" sz="28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xmlns="" val="18452942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Century Gothic" panose="020B0502020202020204" pitchFamily="34" charset="0"/>
              </a:rPr>
              <a:pPr/>
              <a:t>4.9.2025</a:t>
            </a:fld>
            <a:endParaRPr lang="fr-FR" dirty="0">
              <a:latin typeface="Century Gothic" panose="020B0502020202020204" pitchFamily="34" charset="0"/>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Century Gothic" panose="020B0502020202020204" pitchFamily="34" charset="0"/>
              </a:rPr>
              <a:t>Teftiş</a:t>
            </a:r>
            <a:r>
              <a:rPr lang="fr-FR" dirty="0" smtClean="0">
                <a:latin typeface="Century Gothic" panose="020B0502020202020204" pitchFamily="34" charset="0"/>
              </a:rPr>
              <a:t> </a:t>
            </a:r>
            <a:r>
              <a:rPr lang="fr-FR" dirty="0" err="1" smtClean="0">
                <a:latin typeface="Century Gothic" panose="020B0502020202020204" pitchFamily="34" charset="0"/>
              </a:rPr>
              <a:t>Kurulu</a:t>
            </a:r>
            <a:r>
              <a:rPr lang="fr-FR" dirty="0" smtClean="0">
                <a:latin typeface="Century Gothic" panose="020B0502020202020204" pitchFamily="34" charset="0"/>
              </a:rPr>
              <a:t> </a:t>
            </a:r>
            <a:r>
              <a:rPr lang="fr-FR" dirty="0" err="1" smtClean="0">
                <a:latin typeface="Century Gothic" panose="020B0502020202020204" pitchFamily="34" charset="0"/>
              </a:rPr>
              <a:t>Başkanlığı</a:t>
            </a:r>
            <a:endParaRPr lang="fr-FR" dirty="0">
              <a:latin typeface="Century Gothic" panose="020B0502020202020204" pitchFamily="34" charset="0"/>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latin typeface="Century Gothic" panose="020B0502020202020204" pitchFamily="34" charset="0"/>
              </a:rPr>
              <a:pPr/>
              <a:t>50</a:t>
            </a:fld>
            <a:endParaRPr lang="fr-FR">
              <a:latin typeface="Century Gothic" panose="020B0502020202020204" pitchFamily="34" charset="0"/>
            </a:endParaRPr>
          </a:p>
        </p:txBody>
      </p:sp>
      <p:sp>
        <p:nvSpPr>
          <p:cNvPr id="8" name="Rectangle 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atin typeface="Century Gothic" panose="020B0502020202020204" pitchFamily="34" charset="0"/>
            </a:endParaRPr>
          </a:p>
        </p:txBody>
      </p:sp>
      <p:sp>
        <p:nvSpPr>
          <p:cNvPr id="19" name="Metin kutusu 18"/>
          <p:cNvSpPr txBox="1"/>
          <p:nvPr/>
        </p:nvSpPr>
        <p:spPr>
          <a:xfrm>
            <a:off x="2586936" y="181536"/>
            <a:ext cx="5773981" cy="430887"/>
          </a:xfrm>
          <a:prstGeom prst="rect">
            <a:avLst/>
          </a:prstGeom>
          <a:noFill/>
        </p:spPr>
        <p:txBody>
          <a:bodyPr wrap="square" rtlCol="0">
            <a:spAutoFit/>
          </a:bodyPr>
          <a:lstStyle/>
          <a:p>
            <a:pPr algn="ctr"/>
            <a:r>
              <a:rPr lang="tr-TR" sz="2200" b="1" dirty="0">
                <a:solidFill>
                  <a:srgbClr val="C00000"/>
                </a:solidFill>
                <a:latin typeface="Century Gothic" panose="020B0502020202020204" pitchFamily="34" charset="0"/>
              </a:rPr>
              <a:t>EK-3 İzleme ve Öneri </a:t>
            </a:r>
            <a:r>
              <a:rPr lang="tr-TR" sz="2200" b="1" dirty="0" smtClean="0">
                <a:solidFill>
                  <a:srgbClr val="C00000"/>
                </a:solidFill>
                <a:latin typeface="Century Gothic" panose="020B0502020202020204" pitchFamily="34" charset="0"/>
              </a:rPr>
              <a:t>Raporu</a:t>
            </a:r>
            <a:endParaRPr lang="tr-TR" sz="2200" b="1" dirty="0">
              <a:latin typeface="Century Gothic" panose="020B0502020202020204"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xmlns="" val="474034786"/>
              </p:ext>
            </p:extLst>
          </p:nvPr>
        </p:nvGraphicFramePr>
        <p:xfrm>
          <a:off x="92419" y="876006"/>
          <a:ext cx="11990721" cy="5111138"/>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1219200">
                  <a:extLst>
                    <a:ext uri="{9D8B030D-6E8A-4147-A177-3AD203B41FA5}">
                      <a16:colId xmlns:a16="http://schemas.microsoft.com/office/drawing/2014/main" xmlns="" val="2164704198"/>
                    </a:ext>
                  </a:extLst>
                </a:gridCol>
                <a:gridCol w="2193581">
                  <a:extLst>
                    <a:ext uri="{9D8B030D-6E8A-4147-A177-3AD203B41FA5}">
                      <a16:colId xmlns:a16="http://schemas.microsoft.com/office/drawing/2014/main" xmlns="" val="942796772"/>
                    </a:ext>
                  </a:extLst>
                </a:gridCol>
                <a:gridCol w="4430739">
                  <a:extLst>
                    <a:ext uri="{9D8B030D-6E8A-4147-A177-3AD203B41FA5}">
                      <a16:colId xmlns:a16="http://schemas.microsoft.com/office/drawing/2014/main" xmlns="" val="1117219484"/>
                    </a:ext>
                  </a:extLst>
                </a:gridCol>
                <a:gridCol w="4147201">
                  <a:extLst>
                    <a:ext uri="{9D8B030D-6E8A-4147-A177-3AD203B41FA5}">
                      <a16:colId xmlns:a16="http://schemas.microsoft.com/office/drawing/2014/main" xmlns="" val="935159758"/>
                    </a:ext>
                  </a:extLst>
                </a:gridCol>
              </a:tblGrid>
              <a:tr h="409230">
                <a:tc gridSpan="4">
                  <a:txBody>
                    <a:bodyPr/>
                    <a:lstStyle/>
                    <a:p>
                      <a:pPr algn="ctr"/>
                      <a:endParaRPr lang="tr-TR" sz="20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4198920383"/>
                  </a:ext>
                </a:extLst>
              </a:tr>
              <a:tr h="581927">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86246206"/>
                  </a:ext>
                </a:extLst>
              </a:tr>
              <a:tr h="997561">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676105535"/>
                  </a:ext>
                </a:extLst>
              </a:tr>
              <a:tr h="1562013">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289032127"/>
                  </a:ext>
                </a:extLst>
              </a:tr>
              <a:tr h="1560407">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263420648"/>
                  </a:ext>
                </a:extLst>
              </a:tr>
            </a:tbl>
          </a:graphicData>
        </a:graphic>
      </p:graphicFrame>
      <p:sp>
        <p:nvSpPr>
          <p:cNvPr id="22" name="Rectangle 16">
            <a:extLst>
              <a:ext uri="{FF2B5EF4-FFF2-40B4-BE49-F238E27FC236}">
                <a16:creationId xmlns:a16="http://schemas.microsoft.com/office/drawing/2014/main" xmlns="" id="{65F3D3F5-CDBA-2DC1-84D2-25250BED6FB1}"/>
              </a:ext>
            </a:extLst>
          </p:cNvPr>
          <p:cNvSpPr/>
          <p:nvPr/>
        </p:nvSpPr>
        <p:spPr>
          <a:xfrm>
            <a:off x="5170619" y="4038601"/>
            <a:ext cx="1349829" cy="979714"/>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500" dirty="0">
              <a:solidFill>
                <a:srgbClr val="0066FF"/>
              </a:solidFill>
              <a:latin typeface="Century Gothic" panose="020B0502020202020204" pitchFamily="34" charset="0"/>
            </a:endParaRPr>
          </a:p>
        </p:txBody>
      </p:sp>
      <p:sp>
        <p:nvSpPr>
          <p:cNvPr id="7" name="Metin kutusu 6"/>
          <p:cNvSpPr txBox="1"/>
          <p:nvPr/>
        </p:nvSpPr>
        <p:spPr>
          <a:xfrm>
            <a:off x="101601" y="1327565"/>
            <a:ext cx="1219200" cy="584775"/>
          </a:xfrm>
          <a:prstGeom prst="rect">
            <a:avLst/>
          </a:prstGeom>
          <a:noFill/>
        </p:spPr>
        <p:txBody>
          <a:bodyPr wrap="square" rtlCol="0">
            <a:spAutoFit/>
          </a:bodyPr>
          <a:lstStyle/>
          <a:p>
            <a:pPr lvl="0" algn="ctr"/>
            <a:r>
              <a:rPr lang="tr-TR" sz="1600" b="1" dirty="0">
                <a:solidFill>
                  <a:prstClr val="black"/>
                </a:solidFill>
                <a:latin typeface="Century Gothic" panose="020B0502020202020204" pitchFamily="34" charset="0"/>
                <a:cs typeface="Times New Roman" panose="02020603050405020304" pitchFamily="18" charset="0"/>
              </a:rPr>
              <a:t>İZLEME ALANI</a:t>
            </a:r>
          </a:p>
        </p:txBody>
      </p:sp>
      <p:sp>
        <p:nvSpPr>
          <p:cNvPr id="9" name="Metin kutusu 8"/>
          <p:cNvSpPr txBox="1"/>
          <p:nvPr/>
        </p:nvSpPr>
        <p:spPr>
          <a:xfrm>
            <a:off x="3265112" y="869820"/>
            <a:ext cx="5160839" cy="400110"/>
          </a:xfrm>
          <a:prstGeom prst="rect">
            <a:avLst/>
          </a:prstGeom>
          <a:noFill/>
        </p:spPr>
        <p:txBody>
          <a:bodyPr wrap="square" rtlCol="0">
            <a:spAutoFit/>
          </a:bodyPr>
          <a:lstStyle/>
          <a:p>
            <a:pPr lvl="0" algn="ctr"/>
            <a:r>
              <a:rPr lang="tr-TR" sz="2000" b="1" dirty="0">
                <a:solidFill>
                  <a:prstClr val="black"/>
                </a:solidFill>
                <a:latin typeface="Century Gothic" panose="020B0502020202020204" pitchFamily="34" charset="0"/>
                <a:cs typeface="Times New Roman" panose="02020603050405020304" pitchFamily="18" charset="0"/>
              </a:rPr>
              <a:t>İZLEME ALANI BAZINDA KANAAT </a:t>
            </a:r>
          </a:p>
        </p:txBody>
      </p:sp>
      <p:sp>
        <p:nvSpPr>
          <p:cNvPr id="27" name="Metin kutusu 26"/>
          <p:cNvSpPr txBox="1"/>
          <p:nvPr/>
        </p:nvSpPr>
        <p:spPr>
          <a:xfrm>
            <a:off x="67381" y="2071109"/>
            <a:ext cx="1398338" cy="369332"/>
          </a:xfrm>
          <a:prstGeom prst="rect">
            <a:avLst/>
          </a:prstGeom>
          <a:noFill/>
        </p:spPr>
        <p:txBody>
          <a:bodyPr wrap="square" rtlCol="0">
            <a:spAutoFit/>
          </a:bodyPr>
          <a:lstStyle/>
          <a:p>
            <a:r>
              <a:rPr lang="tr-TR" dirty="0">
                <a:latin typeface="Century Gothic" panose="020B0502020202020204" pitchFamily="34" charset="0"/>
                <a:cs typeface="Times New Roman" panose="02020603050405020304" pitchFamily="18" charset="0"/>
              </a:rPr>
              <a:t>Planlama</a:t>
            </a:r>
          </a:p>
        </p:txBody>
      </p:sp>
      <p:sp>
        <p:nvSpPr>
          <p:cNvPr id="28" name="Metin kutusu 27"/>
          <p:cNvSpPr txBox="1"/>
          <p:nvPr/>
        </p:nvSpPr>
        <p:spPr>
          <a:xfrm>
            <a:off x="67381" y="3238365"/>
            <a:ext cx="1233271" cy="369332"/>
          </a:xfrm>
          <a:prstGeom prst="rect">
            <a:avLst/>
          </a:prstGeom>
          <a:noFill/>
        </p:spPr>
        <p:txBody>
          <a:bodyPr wrap="square" rtlCol="0">
            <a:spAutoFit/>
          </a:bodyPr>
          <a:lstStyle/>
          <a:p>
            <a:r>
              <a:rPr lang="tr-TR" dirty="0">
                <a:latin typeface="Century Gothic" panose="020B0502020202020204" pitchFamily="34" charset="0"/>
                <a:cs typeface="Times New Roman" panose="02020603050405020304" pitchFamily="18" charset="0"/>
              </a:rPr>
              <a:t>Planlama</a:t>
            </a:r>
          </a:p>
        </p:txBody>
      </p:sp>
      <p:sp>
        <p:nvSpPr>
          <p:cNvPr id="29" name="Metin kutusu 28"/>
          <p:cNvSpPr txBox="1"/>
          <p:nvPr/>
        </p:nvSpPr>
        <p:spPr>
          <a:xfrm>
            <a:off x="101748" y="4811389"/>
            <a:ext cx="1241912" cy="369332"/>
          </a:xfrm>
          <a:prstGeom prst="rect">
            <a:avLst/>
          </a:prstGeom>
          <a:noFill/>
        </p:spPr>
        <p:txBody>
          <a:bodyPr wrap="square" rtlCol="0">
            <a:spAutoFit/>
          </a:bodyPr>
          <a:lstStyle/>
          <a:p>
            <a:r>
              <a:rPr lang="tr-TR" dirty="0">
                <a:latin typeface="Century Gothic" panose="020B0502020202020204" pitchFamily="34" charset="0"/>
                <a:cs typeface="Times New Roman" panose="02020603050405020304" pitchFamily="18" charset="0"/>
              </a:rPr>
              <a:t>Planlama</a:t>
            </a:r>
          </a:p>
        </p:txBody>
      </p:sp>
      <p:sp>
        <p:nvSpPr>
          <p:cNvPr id="30" name="Metin kutusu 29"/>
          <p:cNvSpPr txBox="1"/>
          <p:nvPr/>
        </p:nvSpPr>
        <p:spPr>
          <a:xfrm>
            <a:off x="1350319" y="1923108"/>
            <a:ext cx="1937657" cy="369332"/>
          </a:xfrm>
          <a:prstGeom prst="rect">
            <a:avLst/>
          </a:prstGeom>
          <a:noFill/>
        </p:spPr>
        <p:txBody>
          <a:bodyPr wrap="square" rtlCol="0">
            <a:spAutoFit/>
          </a:bodyPr>
          <a:lstStyle/>
          <a:p>
            <a:pPr algn="ctr"/>
            <a:r>
              <a:rPr lang="tr-TR" b="1" dirty="0">
                <a:latin typeface="Century Gothic" panose="020B0502020202020204" pitchFamily="34" charset="0"/>
                <a:cs typeface="Times New Roman" panose="02020603050405020304" pitchFamily="18" charset="0"/>
              </a:rPr>
              <a:t>Yeterli</a:t>
            </a:r>
          </a:p>
        </p:txBody>
      </p:sp>
      <p:sp>
        <p:nvSpPr>
          <p:cNvPr id="31" name="Metin kutusu 30"/>
          <p:cNvSpPr txBox="1"/>
          <p:nvPr/>
        </p:nvSpPr>
        <p:spPr>
          <a:xfrm>
            <a:off x="1419397" y="3232485"/>
            <a:ext cx="1996695" cy="369332"/>
          </a:xfrm>
          <a:prstGeom prst="rect">
            <a:avLst/>
          </a:prstGeom>
          <a:noFill/>
        </p:spPr>
        <p:txBody>
          <a:bodyPr wrap="square" rtlCol="0">
            <a:spAutoFit/>
          </a:bodyPr>
          <a:lstStyle/>
          <a:p>
            <a:pPr algn="ctr"/>
            <a:r>
              <a:rPr lang="tr-TR" b="1" dirty="0">
                <a:latin typeface="Century Gothic" panose="020B0502020202020204" pitchFamily="34" charset="0"/>
                <a:cs typeface="Times New Roman" panose="02020603050405020304" pitchFamily="18" charset="0"/>
              </a:rPr>
              <a:t>Kabul Edilebilir</a:t>
            </a:r>
          </a:p>
        </p:txBody>
      </p:sp>
      <p:sp>
        <p:nvSpPr>
          <p:cNvPr id="32" name="Metin kutusu 31"/>
          <p:cNvSpPr txBox="1"/>
          <p:nvPr/>
        </p:nvSpPr>
        <p:spPr>
          <a:xfrm>
            <a:off x="1215336" y="4832648"/>
            <a:ext cx="2238203" cy="646331"/>
          </a:xfrm>
          <a:prstGeom prst="rect">
            <a:avLst/>
          </a:prstGeom>
          <a:noFill/>
        </p:spPr>
        <p:txBody>
          <a:bodyPr wrap="square" rtlCol="0">
            <a:spAutoFit/>
          </a:bodyPr>
          <a:lstStyle/>
          <a:p>
            <a:pPr algn="ctr"/>
            <a:r>
              <a:rPr lang="tr-TR" b="1" dirty="0">
                <a:latin typeface="Century Gothic" panose="020B0502020202020204" pitchFamily="34" charset="0"/>
                <a:cs typeface="Times New Roman" panose="02020603050405020304" pitchFamily="18" charset="0"/>
              </a:rPr>
              <a:t>Geliştirilmesi Gerek</a:t>
            </a:r>
          </a:p>
        </p:txBody>
      </p:sp>
      <p:sp>
        <p:nvSpPr>
          <p:cNvPr id="33" name="Metin kutusu 32"/>
          <p:cNvSpPr txBox="1"/>
          <p:nvPr/>
        </p:nvSpPr>
        <p:spPr>
          <a:xfrm>
            <a:off x="3536847" y="1917394"/>
            <a:ext cx="4311753" cy="923330"/>
          </a:xfrm>
          <a:prstGeom prst="rect">
            <a:avLst/>
          </a:prstGeom>
          <a:noFill/>
        </p:spPr>
        <p:txBody>
          <a:bodyPr wrap="square" rtlCol="0">
            <a:spAutoFit/>
          </a:bodyPr>
          <a:lstStyle/>
          <a:p>
            <a:pPr algn="just">
              <a:defRPr/>
            </a:pPr>
            <a:r>
              <a:rPr lang="tr-TR" dirty="0">
                <a:latin typeface="Century Gothic" panose="020B0502020202020204" pitchFamily="34" charset="0"/>
                <a:cs typeface="Times New Roman" panose="02020603050405020304" pitchFamily="18" charset="0"/>
              </a:rPr>
              <a:t>Öğretmenin, yıllık planı ve yıllık planla uyumlu ders planlarını hazırladığı görülmüştür. </a:t>
            </a:r>
          </a:p>
        </p:txBody>
      </p:sp>
      <p:sp>
        <p:nvSpPr>
          <p:cNvPr id="34" name="Metin kutusu 33"/>
          <p:cNvSpPr txBox="1"/>
          <p:nvPr/>
        </p:nvSpPr>
        <p:spPr>
          <a:xfrm>
            <a:off x="3508554" y="2935326"/>
            <a:ext cx="4257324" cy="1477328"/>
          </a:xfrm>
          <a:prstGeom prst="rect">
            <a:avLst/>
          </a:prstGeom>
          <a:noFill/>
        </p:spPr>
        <p:txBody>
          <a:bodyPr wrap="square" rtlCol="0">
            <a:spAutoFit/>
          </a:bodyPr>
          <a:lstStyle/>
          <a:p>
            <a:pPr algn="just"/>
            <a:r>
              <a:rPr lang="tr-TR" dirty="0">
                <a:latin typeface="Century Gothic" panose="020B0502020202020204" pitchFamily="34" charset="0"/>
                <a:cs typeface="Times New Roman" panose="02020603050405020304" pitchFamily="18" charset="0"/>
              </a:rPr>
              <a:t>Öğretmenin planlarını; öğrencilerin </a:t>
            </a:r>
            <a:r>
              <a:rPr lang="tr-TR" dirty="0" err="1">
                <a:latin typeface="Century Gothic" panose="020B0502020202020204" pitchFamily="34" charset="0"/>
                <a:cs typeface="Times New Roman" panose="02020603050405020304" pitchFamily="18" charset="0"/>
              </a:rPr>
              <a:t>hazırbulunuşluk</a:t>
            </a:r>
            <a:r>
              <a:rPr lang="tr-TR" dirty="0">
                <a:latin typeface="Century Gothic" panose="020B0502020202020204" pitchFamily="34" charset="0"/>
                <a:cs typeface="Times New Roman" panose="02020603050405020304" pitchFamily="18" charset="0"/>
              </a:rPr>
              <a:t> düzeylerine, bireysel farklılıklarına ve ihtiyaçlarına göre bütüncül bir yaklaşımla hazırladığı görülmüştür. </a:t>
            </a:r>
          </a:p>
        </p:txBody>
      </p:sp>
      <p:sp>
        <p:nvSpPr>
          <p:cNvPr id="35" name="Metin kutusu 34"/>
          <p:cNvSpPr txBox="1"/>
          <p:nvPr/>
        </p:nvSpPr>
        <p:spPr>
          <a:xfrm>
            <a:off x="7920462" y="2958259"/>
            <a:ext cx="4162678" cy="1200329"/>
          </a:xfrm>
          <a:prstGeom prst="rect">
            <a:avLst/>
          </a:prstGeom>
          <a:noFill/>
        </p:spPr>
        <p:txBody>
          <a:bodyPr wrap="square" rtlCol="0">
            <a:spAutoFit/>
          </a:bodyPr>
          <a:lstStyle/>
          <a:p>
            <a:pPr algn="just"/>
            <a:r>
              <a:rPr lang="tr-TR" dirty="0">
                <a:latin typeface="Century Gothic" panose="020B0502020202020204" pitchFamily="34" charset="0"/>
                <a:cs typeface="Times New Roman" panose="02020603050405020304" pitchFamily="18" charset="0"/>
              </a:rPr>
              <a:t>Öğretmenin planlarda farklılaştırma çalışmalarına ve okul temelli planlamaya yer vermediği anlaşılmıştır. </a:t>
            </a:r>
          </a:p>
        </p:txBody>
      </p:sp>
      <p:sp>
        <p:nvSpPr>
          <p:cNvPr id="36" name="Metin kutusu 35"/>
          <p:cNvSpPr txBox="1"/>
          <p:nvPr/>
        </p:nvSpPr>
        <p:spPr>
          <a:xfrm>
            <a:off x="7920462" y="4576986"/>
            <a:ext cx="4162678" cy="1200329"/>
          </a:xfrm>
          <a:prstGeom prst="rect">
            <a:avLst/>
          </a:prstGeom>
          <a:noFill/>
        </p:spPr>
        <p:txBody>
          <a:bodyPr wrap="square" rtlCol="0">
            <a:spAutoFit/>
          </a:bodyPr>
          <a:lstStyle/>
          <a:p>
            <a:pPr algn="just"/>
            <a:r>
              <a:rPr lang="tr-TR" dirty="0">
                <a:latin typeface="Century Gothic" panose="020B0502020202020204" pitchFamily="34" charset="0"/>
                <a:cs typeface="Times New Roman" panose="02020603050405020304" pitchFamily="18" charset="0"/>
              </a:rPr>
              <a:t>Planların, öğrencilerin </a:t>
            </a:r>
            <a:r>
              <a:rPr lang="tr-TR" dirty="0" err="1">
                <a:latin typeface="Century Gothic" panose="020B0502020202020204" pitchFamily="34" charset="0"/>
                <a:cs typeface="Times New Roman" panose="02020603050405020304" pitchFamily="18" charset="0"/>
              </a:rPr>
              <a:t>hazırbulunuşluk</a:t>
            </a:r>
            <a:r>
              <a:rPr lang="tr-TR" dirty="0">
                <a:latin typeface="Century Gothic" panose="020B0502020202020204" pitchFamily="34" charset="0"/>
                <a:cs typeface="Times New Roman" panose="02020603050405020304" pitchFamily="18" charset="0"/>
              </a:rPr>
              <a:t> düzeylerine, bireysel farklılıklarına ve ihtiyaçlarına uygun hazırlanmadığı anlaşılmıştır</a:t>
            </a:r>
            <a:r>
              <a:rPr lang="tr-TR" dirty="0" smtClean="0">
                <a:latin typeface="Century Gothic" panose="020B0502020202020204" pitchFamily="34" charset="0"/>
                <a:cs typeface="Times New Roman" panose="02020603050405020304" pitchFamily="18" charset="0"/>
              </a:rPr>
              <a:t>.</a:t>
            </a:r>
            <a:endParaRPr lang="tr-TR" dirty="0">
              <a:latin typeface="Century Gothic" panose="020B0502020202020204" pitchFamily="34" charset="0"/>
              <a:cs typeface="Times New Roman" panose="02020603050405020304" pitchFamily="18" charset="0"/>
            </a:endParaRPr>
          </a:p>
        </p:txBody>
      </p:sp>
      <p:sp>
        <p:nvSpPr>
          <p:cNvPr id="37" name="Metin kutusu 36"/>
          <p:cNvSpPr txBox="1"/>
          <p:nvPr/>
        </p:nvSpPr>
        <p:spPr>
          <a:xfrm>
            <a:off x="1443191" y="1286778"/>
            <a:ext cx="2093656" cy="584775"/>
          </a:xfrm>
          <a:prstGeom prst="rect">
            <a:avLst/>
          </a:prstGeom>
          <a:noFill/>
        </p:spPr>
        <p:txBody>
          <a:bodyPr wrap="square" rtlCol="0">
            <a:spAutoFit/>
          </a:bodyPr>
          <a:lstStyle/>
          <a:p>
            <a:pPr algn="ctr"/>
            <a:r>
              <a:rPr lang="tr-TR" sz="1600" b="1" dirty="0">
                <a:latin typeface="Century Gothic" panose="020B0502020202020204" pitchFamily="34" charset="0"/>
                <a:cs typeface="Times New Roman" panose="02020603050405020304" pitchFamily="18" charset="0"/>
              </a:rPr>
              <a:t>DEĞERLENDİRME</a:t>
            </a:r>
          </a:p>
          <a:p>
            <a:pPr algn="ctr"/>
            <a:r>
              <a:rPr lang="tr-TR" sz="1600" b="1" dirty="0">
                <a:latin typeface="Century Gothic" panose="020B0502020202020204" pitchFamily="34" charset="0"/>
                <a:cs typeface="Times New Roman" panose="02020603050405020304" pitchFamily="18" charset="0"/>
              </a:rPr>
              <a:t>DÜZEYİ</a:t>
            </a:r>
          </a:p>
        </p:txBody>
      </p:sp>
      <p:sp>
        <p:nvSpPr>
          <p:cNvPr id="38" name="Metin kutusu 37"/>
          <p:cNvSpPr txBox="1"/>
          <p:nvPr/>
        </p:nvSpPr>
        <p:spPr>
          <a:xfrm>
            <a:off x="3764702" y="1406126"/>
            <a:ext cx="4016829" cy="369332"/>
          </a:xfrm>
          <a:prstGeom prst="rect">
            <a:avLst/>
          </a:prstGeom>
          <a:noFill/>
        </p:spPr>
        <p:txBody>
          <a:bodyPr wrap="square" rtlCol="0">
            <a:spAutoFit/>
          </a:bodyPr>
          <a:lstStyle/>
          <a:p>
            <a:pPr algn="ctr"/>
            <a:r>
              <a:rPr lang="tr-TR" b="1" dirty="0">
                <a:latin typeface="Century Gothic" panose="020B0502020202020204" pitchFamily="34" charset="0"/>
                <a:cs typeface="Times New Roman" panose="02020603050405020304" pitchFamily="18" charset="0"/>
              </a:rPr>
              <a:t>GÜÇLÜ YÖNLER</a:t>
            </a:r>
          </a:p>
        </p:txBody>
      </p:sp>
      <p:sp>
        <p:nvSpPr>
          <p:cNvPr id="39" name="Metin kutusu 38"/>
          <p:cNvSpPr txBox="1"/>
          <p:nvPr/>
        </p:nvSpPr>
        <p:spPr>
          <a:xfrm>
            <a:off x="8360917" y="1405395"/>
            <a:ext cx="3406820" cy="369332"/>
          </a:xfrm>
          <a:prstGeom prst="rect">
            <a:avLst/>
          </a:prstGeom>
          <a:noFill/>
        </p:spPr>
        <p:txBody>
          <a:bodyPr wrap="square" rtlCol="0">
            <a:spAutoFit/>
          </a:bodyPr>
          <a:lstStyle/>
          <a:p>
            <a:pPr algn="ctr"/>
            <a:r>
              <a:rPr lang="tr-TR" b="1" dirty="0">
                <a:latin typeface="Century Gothic" panose="020B0502020202020204" pitchFamily="34" charset="0"/>
                <a:cs typeface="Times New Roman" panose="02020603050405020304" pitchFamily="18" charset="0"/>
              </a:rPr>
              <a:t>ZAYIF YÖNLER </a:t>
            </a:r>
          </a:p>
        </p:txBody>
      </p:sp>
      <p:pic>
        <p:nvPicPr>
          <p:cNvPr id="40" name="Resim 39"/>
          <p:cNvPicPr>
            <a:picLocks noChangeAspect="1"/>
          </p:cNvPicPr>
          <p:nvPr/>
        </p:nvPicPr>
        <p:blipFill>
          <a:blip r:embed="rId3" cstate="print">
            <a:duotone>
              <a:prstClr val="black"/>
              <a:schemeClr val="bg1">
                <a:lumMod val="95000"/>
                <a:tint val="45000"/>
                <a:satMod val="400000"/>
              </a:schemeClr>
            </a:duotone>
            <a:extLst>
              <a:ext uri="{BEBA8EAE-BF5A-486C-A8C5-ECC9F3942E4B}">
                <a14:imgProps xmlns:a14="http://schemas.microsoft.com/office/drawing/2010/main" xmlns="">
                  <a14:imgLayer r:embed="rId4">
                    <a14:imgEffect>
                      <a14:colorTemperature colorTemp="1500"/>
                    </a14:imgEffect>
                    <a14:imgEffect>
                      <a14:saturation sat="0"/>
                    </a14:imgEffect>
                  </a14:imgLayer>
                </a14:imgProps>
              </a:ext>
            </a:extLst>
          </a:blip>
          <a:stretch>
            <a:fillRect/>
          </a:stretch>
        </p:blipFill>
        <p:spPr>
          <a:xfrm>
            <a:off x="1390416" y="1853711"/>
            <a:ext cx="1961387" cy="604180"/>
          </a:xfrm>
          <a:prstGeom prst="rect">
            <a:avLst/>
          </a:prstGeom>
          <a:noFill/>
        </p:spPr>
      </p:pic>
      <p:pic>
        <p:nvPicPr>
          <p:cNvPr id="41" name="Resim 40"/>
          <p:cNvPicPr>
            <a:picLocks noChangeAspect="1"/>
          </p:cNvPicPr>
          <p:nvPr/>
        </p:nvPicPr>
        <p:blipFill>
          <a:blip r:embed="rId3" cstate="print">
            <a:duotone>
              <a:prstClr val="black"/>
              <a:schemeClr val="bg1">
                <a:lumMod val="95000"/>
                <a:tint val="45000"/>
                <a:satMod val="400000"/>
              </a:schemeClr>
            </a:duotone>
            <a:extLst>
              <a:ext uri="{BEBA8EAE-BF5A-486C-A8C5-ECC9F3942E4B}">
                <a14:imgProps xmlns:a14="http://schemas.microsoft.com/office/drawing/2010/main" xmlns="">
                  <a14:imgLayer r:embed="rId4">
                    <a14:imgEffect>
                      <a14:colorTemperature colorTemp="1500"/>
                    </a14:imgEffect>
                    <a14:imgEffect>
                      <a14:saturation sat="0"/>
                    </a14:imgEffect>
                  </a14:imgLayer>
                </a14:imgProps>
              </a:ext>
            </a:extLst>
          </a:blip>
          <a:stretch>
            <a:fillRect/>
          </a:stretch>
        </p:blipFill>
        <p:spPr>
          <a:xfrm>
            <a:off x="1422651" y="2953257"/>
            <a:ext cx="1874696" cy="860717"/>
          </a:xfrm>
          <a:prstGeom prst="rect">
            <a:avLst/>
          </a:prstGeom>
          <a:noFill/>
        </p:spPr>
      </p:pic>
      <p:pic>
        <p:nvPicPr>
          <p:cNvPr id="43" name="Resim 42"/>
          <p:cNvPicPr>
            <a:picLocks noChangeAspect="1"/>
          </p:cNvPicPr>
          <p:nvPr/>
        </p:nvPicPr>
        <p:blipFill>
          <a:blip r:embed="rId3" cstate="print">
            <a:duotone>
              <a:prstClr val="black"/>
              <a:schemeClr val="bg1">
                <a:lumMod val="95000"/>
                <a:tint val="45000"/>
                <a:satMod val="400000"/>
              </a:schemeClr>
            </a:duotone>
            <a:extLst>
              <a:ext uri="{BEBA8EAE-BF5A-486C-A8C5-ECC9F3942E4B}">
                <a14:imgProps xmlns:a14="http://schemas.microsoft.com/office/drawing/2010/main" xmlns="">
                  <a14:imgLayer r:embed="rId4">
                    <a14:imgEffect>
                      <a14:colorTemperature colorTemp="1500"/>
                    </a14:imgEffect>
                    <a14:imgEffect>
                      <a14:saturation sat="0"/>
                    </a14:imgEffect>
                  </a14:imgLayer>
                </a14:imgProps>
              </a:ext>
            </a:extLst>
          </a:blip>
          <a:stretch>
            <a:fillRect/>
          </a:stretch>
        </p:blipFill>
        <p:spPr>
          <a:xfrm>
            <a:off x="1368120" y="4664115"/>
            <a:ext cx="1874696" cy="860717"/>
          </a:xfrm>
          <a:prstGeom prst="rect">
            <a:avLst/>
          </a:prstGeom>
          <a:noFill/>
        </p:spPr>
      </p:pic>
      <p:sp>
        <p:nvSpPr>
          <p:cNvPr id="5" name="Metin kutusu 4"/>
          <p:cNvSpPr txBox="1"/>
          <p:nvPr/>
        </p:nvSpPr>
        <p:spPr>
          <a:xfrm>
            <a:off x="1552671" y="2451884"/>
            <a:ext cx="1874696" cy="369332"/>
          </a:xfrm>
          <a:prstGeom prst="rect">
            <a:avLst/>
          </a:prstGeom>
          <a:noFill/>
        </p:spPr>
        <p:txBody>
          <a:bodyPr wrap="square" rtlCol="0">
            <a:spAutoFit/>
          </a:bodyPr>
          <a:lstStyle/>
          <a:p>
            <a:r>
              <a:rPr lang="tr-TR" b="1" dirty="0" smtClean="0">
                <a:solidFill>
                  <a:srgbClr val="008080"/>
                </a:solidFill>
                <a:latin typeface="Century Gothic" panose="020B0502020202020204" pitchFamily="34" charset="0"/>
                <a:cs typeface="Times New Roman" panose="02020603050405020304" pitchFamily="18" charset="0"/>
              </a:rPr>
              <a:t>Kabul Edilebilir</a:t>
            </a:r>
            <a:endParaRPr lang="tr-TR" b="1" dirty="0">
              <a:solidFill>
                <a:srgbClr val="008080"/>
              </a:solidFill>
              <a:latin typeface="Century Gothic" panose="020B0502020202020204" pitchFamily="34" charset="0"/>
              <a:cs typeface="Times New Roman" panose="02020603050405020304" pitchFamily="18" charset="0"/>
            </a:endParaRPr>
          </a:p>
        </p:txBody>
      </p:sp>
      <p:sp>
        <p:nvSpPr>
          <p:cNvPr id="42" name="Metin kutusu 41"/>
          <p:cNvSpPr txBox="1"/>
          <p:nvPr/>
        </p:nvSpPr>
        <p:spPr>
          <a:xfrm>
            <a:off x="1397089" y="3863580"/>
            <a:ext cx="1874696" cy="369332"/>
          </a:xfrm>
          <a:prstGeom prst="rect">
            <a:avLst/>
          </a:prstGeom>
          <a:noFill/>
        </p:spPr>
        <p:txBody>
          <a:bodyPr wrap="square" rtlCol="0">
            <a:spAutoFit/>
          </a:bodyPr>
          <a:lstStyle/>
          <a:p>
            <a:pPr algn="ctr"/>
            <a:r>
              <a:rPr lang="tr-TR" b="1" dirty="0" smtClean="0">
                <a:solidFill>
                  <a:srgbClr val="008080"/>
                </a:solidFill>
                <a:latin typeface="Century Gothic" panose="020B0502020202020204" pitchFamily="34" charset="0"/>
                <a:cs typeface="Times New Roman" panose="02020603050405020304" pitchFamily="18" charset="0"/>
              </a:rPr>
              <a:t>Yeterli</a:t>
            </a:r>
            <a:endParaRPr lang="tr-TR" b="1" dirty="0">
              <a:solidFill>
                <a:srgbClr val="008080"/>
              </a:solidFill>
              <a:latin typeface="Century Gothic" panose="020B0502020202020204" pitchFamily="34" charset="0"/>
              <a:cs typeface="Times New Roman" panose="02020603050405020304" pitchFamily="18" charset="0"/>
            </a:endParaRPr>
          </a:p>
        </p:txBody>
      </p:sp>
      <p:sp>
        <p:nvSpPr>
          <p:cNvPr id="48" name="Metin kutusu 47"/>
          <p:cNvSpPr txBox="1"/>
          <p:nvPr/>
        </p:nvSpPr>
        <p:spPr>
          <a:xfrm>
            <a:off x="1413280" y="5447672"/>
            <a:ext cx="1874696" cy="369332"/>
          </a:xfrm>
          <a:prstGeom prst="rect">
            <a:avLst/>
          </a:prstGeom>
          <a:noFill/>
        </p:spPr>
        <p:txBody>
          <a:bodyPr wrap="square" rtlCol="0">
            <a:spAutoFit/>
          </a:bodyPr>
          <a:lstStyle/>
          <a:p>
            <a:pPr algn="ctr"/>
            <a:r>
              <a:rPr lang="tr-TR" b="1" dirty="0" smtClean="0">
                <a:solidFill>
                  <a:srgbClr val="008080"/>
                </a:solidFill>
                <a:latin typeface="Century Gothic" panose="020B0502020202020204" pitchFamily="34" charset="0"/>
                <a:cs typeface="Times New Roman" panose="02020603050405020304" pitchFamily="18" charset="0"/>
              </a:rPr>
              <a:t>Kabul Edilebilir</a:t>
            </a:r>
            <a:endParaRPr lang="tr-TR" b="1" dirty="0">
              <a:solidFill>
                <a:srgbClr val="008080"/>
              </a:solidFill>
              <a:latin typeface="Century Gothic" panose="020B0502020202020204" pitchFamily="34" charset="0"/>
              <a:cs typeface="Times New Roman" panose="02020603050405020304" pitchFamily="18" charset="0"/>
            </a:endParaRPr>
          </a:p>
        </p:txBody>
      </p:sp>
      <p:pic>
        <p:nvPicPr>
          <p:cNvPr id="49" name="Picture 3" descr="C:\Users\Oguz DEMIRBOGAN06\Desktop\muhakkik seminer\TKB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197390" y="17947"/>
            <a:ext cx="740832" cy="726268"/>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Dikdörtgen 49"/>
          <p:cNvSpPr/>
          <p:nvPr/>
        </p:nvSpPr>
        <p:spPr>
          <a:xfrm>
            <a:off x="9001482" y="242581"/>
            <a:ext cx="2114681" cy="276999"/>
          </a:xfrm>
          <a:prstGeom prst="rect">
            <a:avLst/>
          </a:prstGeom>
        </p:spPr>
        <p:txBody>
          <a:bodyPr wrap="non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51"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14431527"/>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Resim 26"/>
          <p:cNvPicPr>
            <a:picLocks noChangeAspect="1"/>
          </p:cNvPicPr>
          <p:nvPr/>
        </p:nvPicPr>
        <p:blipFill>
          <a:blip r:embed="rId3" cstate="print"/>
          <a:stretch>
            <a:fillRect/>
          </a:stretch>
        </p:blipFill>
        <p:spPr>
          <a:xfrm>
            <a:off x="127634" y="1145212"/>
            <a:ext cx="3414927" cy="52086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51</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56446" y="66526"/>
            <a:ext cx="750126" cy="735379"/>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322610" y="297506"/>
            <a:ext cx="2833836" cy="276999"/>
          </a:xfrm>
          <a:prstGeom prst="rect">
            <a:avLst/>
          </a:prstGeom>
        </p:spPr>
        <p:txBody>
          <a:bodyPr wrap="squar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2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20">
            <a:extLst>
              <a:ext uri="{FF2B5EF4-FFF2-40B4-BE49-F238E27FC236}">
                <a16:creationId xmlns:a16="http://schemas.microsoft.com/office/drawing/2014/main" xmlns="" id="{E5C85704-3961-07DE-5EA9-AB8C54A1B3F1}"/>
              </a:ext>
            </a:extLst>
          </p:cNvPr>
          <p:cNvSpPr/>
          <p:nvPr/>
        </p:nvSpPr>
        <p:spPr>
          <a:xfrm>
            <a:off x="3744388" y="3007221"/>
            <a:ext cx="8347934" cy="319763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tr-TR" sz="2000" b="1" dirty="0" smtClean="0">
                <a:solidFill>
                  <a:srgbClr val="00B050"/>
                </a:solidFill>
                <a:latin typeface="Century Gothic" panose="020B0502020202020204" pitchFamily="34" charset="0"/>
              </a:rPr>
              <a:t>Bu </a:t>
            </a:r>
            <a:r>
              <a:rPr lang="tr-TR" sz="2000" b="1" dirty="0" err="1" smtClean="0">
                <a:solidFill>
                  <a:srgbClr val="00B050"/>
                </a:solidFill>
                <a:latin typeface="Century Gothic" panose="020B0502020202020204" pitchFamily="34" charset="0"/>
              </a:rPr>
              <a:t>izeleme</a:t>
            </a:r>
            <a:r>
              <a:rPr lang="tr-TR" sz="2000" b="1" dirty="0" smtClean="0">
                <a:solidFill>
                  <a:srgbClr val="00B050"/>
                </a:solidFill>
                <a:latin typeface="Century Gothic" panose="020B0502020202020204" pitchFamily="34" charset="0"/>
              </a:rPr>
              <a:t> alanı 6 gösterge ile izlenir. Örneğin;</a:t>
            </a:r>
            <a:endParaRPr lang="en-US" sz="2000" b="1" dirty="0" smtClean="0">
              <a:solidFill>
                <a:schemeClr val="tx1"/>
              </a:solidFill>
              <a:latin typeface="Century Gothic" panose="020B0502020202020204" pitchFamily="34" charset="0"/>
            </a:endParaRPr>
          </a:p>
          <a:p>
            <a:pPr marL="342900" indent="-342900" algn="just">
              <a:buFont typeface="Arial" panose="020B0604020202020204" pitchFamily="34" charset="0"/>
              <a:buChar char="•"/>
            </a:pPr>
            <a:r>
              <a:rPr lang="en-US" sz="2000" dirty="0">
                <a:solidFill>
                  <a:schemeClr val="tx1"/>
                </a:solidFill>
                <a:latin typeface="Century Gothic" panose="020B0502020202020204" pitchFamily="34" charset="0"/>
              </a:rPr>
              <a:t>Öğrencilerin </a:t>
            </a:r>
            <a:r>
              <a:rPr lang="en-US" sz="2000" dirty="0" err="1">
                <a:solidFill>
                  <a:schemeClr val="tx1"/>
                </a:solidFill>
                <a:latin typeface="Century Gothic" panose="020B0502020202020204" pitchFamily="34" charset="0"/>
              </a:rPr>
              <a:t>mevcut</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bilgi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beceri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ilgi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düzeylerini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belirlemek</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amacıyla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değerlendirme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sürecini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yürütür</a:t>
            </a:r>
            <a:r>
              <a:rPr lang="en-US" sz="2000" dirty="0">
                <a:solidFill>
                  <a:schemeClr val="tx1"/>
                </a:solidFill>
                <a:latin typeface="Century Gothic" panose="020B0502020202020204" pitchFamily="34" charset="0"/>
              </a:rPr>
              <a:t>. </a:t>
            </a:r>
          </a:p>
          <a:p>
            <a:pPr marL="342900" indent="-342900" algn="just">
              <a:buFont typeface="Arial" panose="020B0604020202020204" pitchFamily="34" charset="0"/>
              <a:buChar char="•"/>
            </a:pPr>
            <a:r>
              <a:rPr lang="en-US" sz="2000" dirty="0">
                <a:solidFill>
                  <a:schemeClr val="tx1"/>
                </a:solidFill>
                <a:latin typeface="Century Gothic" panose="020B0502020202020204" pitchFamily="34" charset="0"/>
              </a:rPr>
              <a:t>Öğrencilerin </a:t>
            </a:r>
            <a:r>
              <a:rPr lang="en-US" sz="2000" dirty="0" err="1">
                <a:solidFill>
                  <a:schemeClr val="tx1"/>
                </a:solidFill>
                <a:latin typeface="Century Gothic" panose="020B0502020202020204" pitchFamily="34" charset="0"/>
              </a:rPr>
              <a:t>gelişim</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özelliklerini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gelişim</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alanlarını</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zihinsel</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sosyal</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duygusal</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fiziksel</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ahlaki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bilir</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uygulamalarına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yansıtır</a:t>
            </a:r>
            <a:r>
              <a:rPr lang="en-US" sz="2000" dirty="0">
                <a:solidFill>
                  <a:schemeClr val="tx1"/>
                </a:solidFill>
                <a:latin typeface="Century Gothic" panose="020B0502020202020204" pitchFamily="34" charset="0"/>
              </a:rPr>
              <a:t>. </a:t>
            </a:r>
          </a:p>
          <a:p>
            <a:pPr marL="342900" indent="-342900" algn="just">
              <a:buFont typeface="Arial" panose="020B0604020202020204" pitchFamily="34" charset="0"/>
              <a:buChar char="•"/>
            </a:pPr>
            <a:r>
              <a:rPr lang="en-US" sz="2000" dirty="0">
                <a:solidFill>
                  <a:schemeClr val="tx1"/>
                </a:solidFill>
                <a:latin typeface="Century Gothic" panose="020B0502020202020204" pitchFamily="34" charset="0"/>
              </a:rPr>
              <a:t>Öğrencilerin </a:t>
            </a:r>
            <a:r>
              <a:rPr lang="en-US" sz="2000" dirty="0" err="1">
                <a:solidFill>
                  <a:schemeClr val="tx1"/>
                </a:solidFill>
                <a:latin typeface="Century Gothic" panose="020B0502020202020204" pitchFamily="34" charset="0"/>
              </a:rPr>
              <a:t>bireysel</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farklılıklarını</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ihtiyaçlarını</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çeşitli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yöntem</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tekniklerle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gözlem</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görüşme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bireysel</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grup</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projeleri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envanterler</a:t>
            </a:r>
            <a:r>
              <a:rPr lang="en-US" sz="2000" dirty="0">
                <a:solidFill>
                  <a:schemeClr val="tx1"/>
                </a:solidFill>
                <a:latin typeface="Century Gothic" panose="020B0502020202020204" pitchFamily="34" charset="0"/>
              </a:rPr>
              <a:t> vb.) </a:t>
            </a:r>
            <a:r>
              <a:rPr lang="en-US" sz="2000" dirty="0" err="1">
                <a:solidFill>
                  <a:schemeClr val="tx1"/>
                </a:solidFill>
                <a:latin typeface="Century Gothic" panose="020B0502020202020204" pitchFamily="34" charset="0"/>
              </a:rPr>
              <a:t>belirler</a:t>
            </a:r>
            <a:r>
              <a:rPr lang="en-US" sz="2000" dirty="0">
                <a:solidFill>
                  <a:schemeClr val="tx1"/>
                </a:solidFill>
                <a:latin typeface="Century Gothic" panose="020B0502020202020204" pitchFamily="34" charset="0"/>
              </a:rPr>
              <a:t>. </a:t>
            </a:r>
          </a:p>
          <a:p>
            <a:pPr marL="342900" indent="-342900" algn="just">
              <a:buFont typeface="Arial" panose="020B0604020202020204" pitchFamily="34" charset="0"/>
              <a:buChar char="•"/>
            </a:pPr>
            <a:r>
              <a:rPr lang="en-US" sz="2000" dirty="0" err="1" smtClean="0">
                <a:solidFill>
                  <a:schemeClr val="tx1"/>
                </a:solidFill>
                <a:latin typeface="Century Gothic" panose="020B0502020202020204" pitchFamily="34" charset="0"/>
              </a:rPr>
              <a:t>Öğrenci</a:t>
            </a:r>
            <a:r>
              <a:rPr lang="en-US" sz="2000" dirty="0" smtClean="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özelliklerine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uygun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olarak</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farklılaştırma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zenginleştirme-destekleme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etkinlikleri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düzenler</a:t>
            </a:r>
            <a:r>
              <a:rPr lang="en-US" sz="2000" dirty="0">
                <a:solidFill>
                  <a:schemeClr val="tx1"/>
                </a:solidFill>
                <a:latin typeface="Century Gothic" panose="020B0502020202020204" pitchFamily="34" charset="0"/>
              </a:rPr>
              <a:t>. </a:t>
            </a:r>
          </a:p>
        </p:txBody>
      </p:sp>
      <p:sp>
        <p:nvSpPr>
          <p:cNvPr id="13" name="Rectangle 19">
            <a:extLst>
              <a:ext uri="{FF2B5EF4-FFF2-40B4-BE49-F238E27FC236}">
                <a16:creationId xmlns:a16="http://schemas.microsoft.com/office/drawing/2014/main" xmlns="" id="{7CB61DEF-5B3B-EE3E-31A7-697D49DC8FD2}"/>
              </a:ext>
            </a:extLst>
          </p:cNvPr>
          <p:cNvSpPr/>
          <p:nvPr/>
        </p:nvSpPr>
        <p:spPr>
          <a:xfrm>
            <a:off x="3744388" y="1141971"/>
            <a:ext cx="8347934" cy="161224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buClr>
                <a:srgbClr val="000091"/>
              </a:buClr>
            </a:pPr>
            <a:r>
              <a:rPr lang="en-US" sz="2000" b="1" u="sng" dirty="0" smtClean="0">
                <a:solidFill>
                  <a:schemeClr val="accent2"/>
                </a:solidFill>
                <a:latin typeface="Century Gothic" panose="020B0502020202020204" pitchFamily="34" charset="0"/>
              </a:rPr>
              <a:t>Standart</a:t>
            </a:r>
            <a:r>
              <a:rPr lang="en-US" sz="2000" b="1" dirty="0" smtClean="0">
                <a:solidFill>
                  <a:schemeClr val="accent2"/>
                </a:solidFill>
                <a:effectLst>
                  <a:outerShdw blurRad="38100" dist="38100" dir="2700000" algn="tl">
                    <a:srgbClr val="000000">
                      <a:alpha val="43137"/>
                    </a:srgbClr>
                  </a:outerShdw>
                </a:effectLst>
                <a:latin typeface="Century Gothic" panose="020B0502020202020204" pitchFamily="34" charset="0"/>
              </a:rPr>
              <a:t>:</a:t>
            </a:r>
            <a:r>
              <a:rPr lang="en-US" sz="2000" b="1" dirty="0" smtClean="0">
                <a:solidFill>
                  <a:schemeClr val="tx1"/>
                </a:solidFill>
                <a:latin typeface="Century Gothic" panose="020B0502020202020204" pitchFamily="34" charset="0"/>
              </a:rPr>
              <a:t> </a:t>
            </a:r>
            <a:r>
              <a:rPr lang="en-US" sz="2000" dirty="0">
                <a:solidFill>
                  <a:schemeClr val="tx1"/>
                </a:solidFill>
                <a:latin typeface="Century Gothic" panose="020B0502020202020204" pitchFamily="34" charset="0"/>
              </a:rPr>
              <a:t>Öğretmen; </a:t>
            </a:r>
            <a:r>
              <a:rPr lang="en-US" sz="2000" dirty="0" err="1">
                <a:solidFill>
                  <a:schemeClr val="tx1"/>
                </a:solidFill>
                <a:latin typeface="Century Gothic" panose="020B0502020202020204" pitchFamily="34" charset="0"/>
              </a:rPr>
              <a:t>öğrencilerin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gelişim</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özelliklerini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bireysel</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farklılıklarını</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bilir</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buna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ilişkin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anlayış</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farkındalığını</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öğrencilerin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öğrenmesini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desteklemek</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geliştirmek</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öğretim</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programında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hedeflenen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Yetkin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Erdemli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öğrenci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profiline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ulaşmak</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için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kullanır</a:t>
            </a:r>
            <a:r>
              <a:rPr lang="en-US" sz="2000" dirty="0">
                <a:solidFill>
                  <a:schemeClr val="tx1"/>
                </a:solidFill>
                <a:latin typeface="Century Gothic" panose="020B0502020202020204" pitchFamily="34" charset="0"/>
              </a:rPr>
              <a:t>. </a:t>
            </a:r>
          </a:p>
        </p:txBody>
      </p:sp>
      <p:sp>
        <p:nvSpPr>
          <p:cNvPr id="15" name="Veri Yer Tutucusu 1"/>
          <p:cNvSpPr txBox="1">
            <a:spLocks/>
          </p:cNvSpPr>
          <p:nvPr/>
        </p:nvSpPr>
        <p:spPr>
          <a:xfrm>
            <a:off x="1215336" y="6471616"/>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35D566-AFE5-4E7C-B087-31E947C91AE7}" type="datetime1">
              <a:rPr lang="tr-TR" smtClean="0">
                <a:latin typeface="+mj-lt"/>
              </a:rPr>
              <a:pPr/>
              <a:t>4.9.2025</a:t>
            </a:fld>
            <a:endParaRPr lang="fr-FR" dirty="0">
              <a:latin typeface="+mj-lt"/>
            </a:endParaRPr>
          </a:p>
        </p:txBody>
      </p:sp>
      <p:sp>
        <p:nvSpPr>
          <p:cNvPr id="16" name="Altbilgi Yer Tutucusu 2"/>
          <p:cNvSpPr txBox="1">
            <a:spLocks/>
          </p:cNvSpPr>
          <p:nvPr/>
        </p:nvSpPr>
        <p:spPr>
          <a:xfrm>
            <a:off x="3536847" y="6492875"/>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latin typeface="+mj-lt"/>
              </a:rPr>
              <a:t>Teftiş Kurulu Başkanlığı</a:t>
            </a:r>
            <a:endParaRPr lang="fr-FR" dirty="0">
              <a:latin typeface="+mj-lt"/>
            </a:endParaRPr>
          </a:p>
        </p:txBody>
      </p:sp>
      <p:sp>
        <p:nvSpPr>
          <p:cNvPr id="18" name="Slayt Numarası Yer Tutucusu 3"/>
          <p:cNvSpPr txBox="1">
            <a:spLocks/>
          </p:cNvSpPr>
          <p:nvPr/>
        </p:nvSpPr>
        <p:spPr>
          <a:xfrm>
            <a:off x="7929644" y="6467529"/>
            <a:ext cx="3137117" cy="37858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7CEAE-32B0-4A04-8F8C-8ACC81803E6B}" type="slidenum">
              <a:rPr lang="fr-FR" smtClean="0"/>
              <a:pPr/>
              <a:t>51</a:t>
            </a:fld>
            <a:endParaRPr lang="fr-FR"/>
          </a:p>
        </p:txBody>
      </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2" name="Metin kutusu 21"/>
          <p:cNvSpPr txBox="1"/>
          <p:nvPr/>
        </p:nvSpPr>
        <p:spPr>
          <a:xfrm>
            <a:off x="2358325" y="166198"/>
            <a:ext cx="6661101" cy="430887"/>
          </a:xfrm>
          <a:prstGeom prst="rect">
            <a:avLst/>
          </a:prstGeom>
          <a:noFill/>
        </p:spPr>
        <p:txBody>
          <a:bodyPr wrap="square" rtlCol="0">
            <a:spAutoFit/>
          </a:bodyPr>
          <a:lstStyle/>
          <a:p>
            <a:pPr algn="ctr"/>
            <a:r>
              <a:rPr lang="tr-TR" sz="2200" b="1" dirty="0" smtClean="0">
                <a:solidFill>
                  <a:srgbClr val="C00000"/>
                </a:solidFill>
                <a:latin typeface="Century Gothic" panose="020B0502020202020204" pitchFamily="34" charset="0"/>
              </a:rPr>
              <a:t>EK-1 İzleme ve Değerlendirme Formu</a:t>
            </a:r>
            <a:endParaRPr lang="tr-TR" sz="2200" dirty="0"/>
          </a:p>
        </p:txBody>
      </p:sp>
      <p:sp>
        <p:nvSpPr>
          <p:cNvPr id="25" name="Dikdörtgen 24"/>
          <p:cNvSpPr/>
          <p:nvPr/>
        </p:nvSpPr>
        <p:spPr>
          <a:xfrm>
            <a:off x="111760" y="2166948"/>
            <a:ext cx="3425087" cy="18389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111760" y="1432559"/>
            <a:ext cx="3425087" cy="6166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Dikdörtgen 29"/>
          <p:cNvSpPr/>
          <p:nvPr/>
        </p:nvSpPr>
        <p:spPr>
          <a:xfrm>
            <a:off x="1117600" y="1199381"/>
            <a:ext cx="1459378" cy="1905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3855119" y="714793"/>
            <a:ext cx="5164307" cy="430887"/>
          </a:xfrm>
          <a:prstGeom prst="rect">
            <a:avLst/>
          </a:prstGeom>
          <a:noFill/>
        </p:spPr>
        <p:txBody>
          <a:bodyPr wrap="square" rtlCol="0">
            <a:spAutoFit/>
          </a:bodyPr>
          <a:lstStyle/>
          <a:p>
            <a:r>
              <a:rPr lang="tr-TR" sz="2200" b="1" dirty="0">
                <a:solidFill>
                  <a:schemeClr val="accent1"/>
                </a:solidFill>
                <a:latin typeface="Century Gothic" panose="020B0502020202020204" pitchFamily="34" charset="0"/>
              </a:rPr>
              <a:t>İZLEME </a:t>
            </a:r>
            <a:r>
              <a:rPr lang="en-US" sz="2200" b="1" dirty="0">
                <a:solidFill>
                  <a:schemeClr val="accent1"/>
                </a:solidFill>
                <a:latin typeface="Century Gothic" panose="020B0502020202020204" pitchFamily="34" charset="0"/>
              </a:rPr>
              <a:t>ALANI 3. ÖĞRENCİYİ TANIMA </a:t>
            </a:r>
          </a:p>
        </p:txBody>
      </p:sp>
      <p:sp>
        <p:nvSpPr>
          <p:cNvPr id="6" name="Sağ Ok 5"/>
          <p:cNvSpPr/>
          <p:nvPr/>
        </p:nvSpPr>
        <p:spPr>
          <a:xfrm>
            <a:off x="3530859" y="1621517"/>
            <a:ext cx="257368" cy="1728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Sağ Ok 34"/>
          <p:cNvSpPr/>
          <p:nvPr/>
        </p:nvSpPr>
        <p:spPr>
          <a:xfrm>
            <a:off x="3530859" y="3279379"/>
            <a:ext cx="257368" cy="1728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Bükülü Ok 6"/>
          <p:cNvSpPr/>
          <p:nvPr/>
        </p:nvSpPr>
        <p:spPr>
          <a:xfrm>
            <a:off x="2526750" y="816558"/>
            <a:ext cx="1292545" cy="369611"/>
          </a:xfrm>
          <a:prstGeom prst="bentArrow">
            <a:avLst>
              <a:gd name="adj1" fmla="val 21132"/>
              <a:gd name="adj2" fmla="val 26816"/>
              <a:gd name="adj3" fmla="val 50000"/>
              <a:gd name="adj4"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xmlns="" val="3094277268"/>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p:cNvPicPr>
            <a:picLocks noChangeAspect="1"/>
          </p:cNvPicPr>
          <p:nvPr/>
        </p:nvPicPr>
        <p:blipFill>
          <a:blip r:embed="rId3" cstate="print"/>
          <a:stretch>
            <a:fillRect/>
          </a:stretch>
        </p:blipFill>
        <p:spPr>
          <a:xfrm>
            <a:off x="75376" y="851272"/>
            <a:ext cx="3414927" cy="55949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52</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026905" y="75091"/>
            <a:ext cx="784095" cy="76868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912224" y="357738"/>
            <a:ext cx="2114681" cy="276999"/>
          </a:xfrm>
          <a:prstGeom prst="rect">
            <a:avLst/>
          </a:prstGeom>
        </p:spPr>
        <p:txBody>
          <a:bodyPr wrap="non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13" name="Rectangle 19">
            <a:extLst>
              <a:ext uri="{FF2B5EF4-FFF2-40B4-BE49-F238E27FC236}">
                <a16:creationId xmlns:a16="http://schemas.microsoft.com/office/drawing/2014/main" xmlns="" id="{7CB61DEF-5B3B-EE3E-31A7-697D49DC8FD2}"/>
              </a:ext>
            </a:extLst>
          </p:cNvPr>
          <p:cNvSpPr/>
          <p:nvPr/>
        </p:nvSpPr>
        <p:spPr>
          <a:xfrm>
            <a:off x="3683371" y="990488"/>
            <a:ext cx="8347934" cy="125931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lnSpc>
                <a:spcPct val="125000"/>
              </a:lnSpc>
              <a:buClr>
                <a:srgbClr val="000091"/>
              </a:buClr>
            </a:pPr>
            <a:r>
              <a:rPr lang="en-US" sz="2200" b="1" dirty="0" smtClean="0">
                <a:solidFill>
                  <a:srgbClr val="FF0000"/>
                </a:solidFill>
                <a:latin typeface="Century Gothic" panose="020B0502020202020204" pitchFamily="34" charset="0"/>
              </a:rPr>
              <a:t>Geliştirilmesi Gerek</a:t>
            </a:r>
            <a:r>
              <a:rPr lang="tr-TR" sz="2200" b="1" dirty="0" smtClean="0">
                <a:solidFill>
                  <a:srgbClr val="FF0000"/>
                </a:solidFill>
                <a:latin typeface="Century Gothic" panose="020B0502020202020204" pitchFamily="34" charset="0"/>
              </a:rPr>
              <a:t>: </a:t>
            </a:r>
            <a:r>
              <a:rPr lang="en-US" sz="2200" dirty="0">
                <a:solidFill>
                  <a:prstClr val="black"/>
                </a:solidFill>
                <a:latin typeface="Century Gothic" panose="020B0502020202020204" pitchFamily="34" charset="0"/>
              </a:rPr>
              <a:t>Öğretmen, </a:t>
            </a:r>
            <a:r>
              <a:rPr lang="en-US" sz="2200" dirty="0" err="1">
                <a:solidFill>
                  <a:prstClr val="black"/>
                </a:solidFill>
                <a:latin typeface="Century Gothic" panose="020B0502020202020204" pitchFamily="34" charset="0"/>
              </a:rPr>
              <a:t>öğrencilerin</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gelişim</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özellikleri</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ve</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bireysel</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farklılıklarına</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ilişkin</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anlayış</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ve</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farkındalığa</a:t>
            </a:r>
            <a:r>
              <a:rPr lang="en-US" sz="2200" dirty="0">
                <a:solidFill>
                  <a:prstClr val="black"/>
                </a:solidFill>
                <a:latin typeface="Century Gothic" panose="020B0502020202020204" pitchFamily="34" charset="0"/>
              </a:rPr>
              <a:t> </a:t>
            </a:r>
            <a:r>
              <a:rPr lang="en-US" sz="2200" b="1" u="sng" dirty="0" err="1">
                <a:solidFill>
                  <a:srgbClr val="FF0000"/>
                </a:solidFill>
                <a:latin typeface="Century Gothic" panose="020B0502020202020204" pitchFamily="34" charset="0"/>
              </a:rPr>
              <a:t>sahip</a:t>
            </a:r>
            <a:r>
              <a:rPr lang="en-US" sz="2200" b="1" u="sng" dirty="0">
                <a:solidFill>
                  <a:srgbClr val="FF0000"/>
                </a:solidFill>
                <a:latin typeface="Century Gothic" panose="020B0502020202020204" pitchFamily="34" charset="0"/>
              </a:rPr>
              <a:t> </a:t>
            </a:r>
            <a:r>
              <a:rPr lang="en-US" sz="2200" b="1" u="sng" dirty="0" err="1">
                <a:solidFill>
                  <a:srgbClr val="FF0000"/>
                </a:solidFill>
                <a:latin typeface="Century Gothic" panose="020B0502020202020204" pitchFamily="34" charset="0"/>
              </a:rPr>
              <a:t>değildir</a:t>
            </a:r>
            <a:r>
              <a:rPr lang="en-US" sz="2200" b="1" u="sng" dirty="0">
                <a:solidFill>
                  <a:srgbClr val="FF0000"/>
                </a:solidFill>
                <a:latin typeface="Century Gothic" panose="020B0502020202020204" pitchFamily="34" charset="0"/>
              </a:rPr>
              <a:t>. </a:t>
            </a:r>
          </a:p>
        </p:txBody>
      </p:sp>
      <p:sp>
        <p:nvSpPr>
          <p:cNvPr id="15" name="Veri Yer Tutucusu 1"/>
          <p:cNvSpPr txBox="1">
            <a:spLocks/>
          </p:cNvSpPr>
          <p:nvPr/>
        </p:nvSpPr>
        <p:spPr>
          <a:xfrm>
            <a:off x="1215336" y="6471616"/>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35D566-AFE5-4E7C-B087-31E947C91AE7}" type="datetime1">
              <a:rPr lang="tr-TR" smtClean="0">
                <a:latin typeface="+mj-lt"/>
              </a:rPr>
              <a:pPr/>
              <a:t>4.9.2025</a:t>
            </a:fld>
            <a:endParaRPr lang="fr-FR" dirty="0">
              <a:latin typeface="+mj-lt"/>
            </a:endParaRPr>
          </a:p>
        </p:txBody>
      </p:sp>
      <p:sp>
        <p:nvSpPr>
          <p:cNvPr id="16" name="Altbilgi Yer Tutucusu 2"/>
          <p:cNvSpPr txBox="1">
            <a:spLocks/>
          </p:cNvSpPr>
          <p:nvPr/>
        </p:nvSpPr>
        <p:spPr>
          <a:xfrm>
            <a:off x="3536847" y="6492875"/>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latin typeface="+mj-lt"/>
              </a:rPr>
              <a:t>Teftiş Kurulu Başkanlığı</a:t>
            </a:r>
            <a:endParaRPr lang="fr-FR" dirty="0">
              <a:latin typeface="+mj-lt"/>
            </a:endParaRPr>
          </a:p>
        </p:txBody>
      </p:sp>
      <p:sp>
        <p:nvSpPr>
          <p:cNvPr id="18" name="Slayt Numarası Yer Tutucusu 3"/>
          <p:cNvSpPr txBox="1">
            <a:spLocks/>
          </p:cNvSpPr>
          <p:nvPr/>
        </p:nvSpPr>
        <p:spPr>
          <a:xfrm>
            <a:off x="7929644" y="6467529"/>
            <a:ext cx="3137117" cy="37858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7CEAE-32B0-4A04-8F8C-8ACC81803E6B}" type="slidenum">
              <a:rPr lang="fr-FR" smtClean="0"/>
              <a:pPr/>
              <a:t>52</a:t>
            </a:fld>
            <a:endParaRPr lang="fr-FR"/>
          </a:p>
        </p:txBody>
      </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2" name="Metin kutusu 21"/>
          <p:cNvSpPr txBox="1"/>
          <p:nvPr/>
        </p:nvSpPr>
        <p:spPr>
          <a:xfrm>
            <a:off x="2486363" y="207216"/>
            <a:ext cx="6661101" cy="430887"/>
          </a:xfrm>
          <a:prstGeom prst="rect">
            <a:avLst/>
          </a:prstGeom>
          <a:noFill/>
        </p:spPr>
        <p:txBody>
          <a:bodyPr wrap="square" rtlCol="0">
            <a:spAutoFit/>
          </a:bodyPr>
          <a:lstStyle/>
          <a:p>
            <a:pPr algn="ctr"/>
            <a:r>
              <a:rPr lang="tr-TR" sz="2200" b="1" dirty="0" smtClean="0">
                <a:solidFill>
                  <a:srgbClr val="C00000"/>
                </a:solidFill>
                <a:latin typeface="Century Gothic" panose="020B0502020202020204" pitchFamily="34" charset="0"/>
              </a:rPr>
              <a:t>EK-1 İzleme ve Değerlendirme Formu</a:t>
            </a:r>
            <a:endParaRPr lang="tr-TR" sz="2200" dirty="0"/>
          </a:p>
        </p:txBody>
      </p:sp>
      <p:sp>
        <p:nvSpPr>
          <p:cNvPr id="31" name="Dikdörtgen 30"/>
          <p:cNvSpPr/>
          <p:nvPr/>
        </p:nvSpPr>
        <p:spPr>
          <a:xfrm>
            <a:off x="90236" y="3962401"/>
            <a:ext cx="3389182" cy="22206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6"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19">
            <a:extLst>
              <a:ext uri="{FF2B5EF4-FFF2-40B4-BE49-F238E27FC236}">
                <a16:creationId xmlns:a16="http://schemas.microsoft.com/office/drawing/2014/main" xmlns="" id="{7CB61DEF-5B3B-EE3E-31A7-697D49DC8FD2}"/>
              </a:ext>
            </a:extLst>
          </p:cNvPr>
          <p:cNvSpPr/>
          <p:nvPr/>
        </p:nvSpPr>
        <p:spPr>
          <a:xfrm>
            <a:off x="3683371" y="2243360"/>
            <a:ext cx="8347934" cy="132618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lnSpc>
                <a:spcPct val="125000"/>
              </a:lnSpc>
            </a:pPr>
            <a:r>
              <a:rPr lang="en-US" sz="2200" b="1" dirty="0" smtClean="0">
                <a:solidFill>
                  <a:srgbClr val="00B0F0"/>
                </a:solidFill>
                <a:latin typeface="Century Gothic" panose="020B0502020202020204" pitchFamily="34" charset="0"/>
              </a:rPr>
              <a:t>Kabul </a:t>
            </a:r>
            <a:r>
              <a:rPr lang="en-US" sz="2200" b="1" dirty="0" err="1" smtClean="0">
                <a:solidFill>
                  <a:srgbClr val="00B0F0"/>
                </a:solidFill>
                <a:latin typeface="Century Gothic" panose="020B0502020202020204" pitchFamily="34" charset="0"/>
              </a:rPr>
              <a:t>Edilebilir</a:t>
            </a:r>
            <a:r>
              <a:rPr lang="tr-TR" sz="2200" b="1" dirty="0" smtClean="0">
                <a:solidFill>
                  <a:srgbClr val="00B0F0"/>
                </a:solidFill>
                <a:latin typeface="Century Gothic" panose="020B0502020202020204" pitchFamily="34" charset="0"/>
              </a:rPr>
              <a:t>: </a:t>
            </a:r>
            <a:r>
              <a:rPr lang="tr-TR" sz="2200" dirty="0">
                <a:solidFill>
                  <a:schemeClr val="tx1"/>
                </a:solidFill>
                <a:latin typeface="Century Gothic" panose="020B0502020202020204" pitchFamily="34" charset="0"/>
              </a:rPr>
              <a:t>Öğretmen, öğrencileri </a:t>
            </a:r>
            <a:r>
              <a:rPr lang="tr-TR" sz="2200" b="1" u="sng" dirty="0">
                <a:solidFill>
                  <a:srgbClr val="00B0F0"/>
                </a:solidFill>
                <a:latin typeface="Century Gothic" panose="020B0502020202020204" pitchFamily="34" charset="0"/>
              </a:rPr>
              <a:t>gelişim özelliklerini ve bireysel farklılıklarını bilir</a:t>
            </a:r>
            <a:r>
              <a:rPr lang="tr-TR" sz="2200" dirty="0">
                <a:solidFill>
                  <a:schemeClr val="tx1"/>
                </a:solidFill>
                <a:latin typeface="Century Gothic" panose="020B0502020202020204" pitchFamily="34" charset="0"/>
              </a:rPr>
              <a:t> ve öğrenme ve öğretme sürecine </a:t>
            </a:r>
            <a:r>
              <a:rPr lang="tr-TR" sz="2200" b="1" u="sng" dirty="0">
                <a:solidFill>
                  <a:srgbClr val="00B0F0"/>
                </a:solidFill>
                <a:latin typeface="Century Gothic" panose="020B0502020202020204" pitchFamily="34" charset="0"/>
              </a:rPr>
              <a:t>yansıtır</a:t>
            </a:r>
            <a:r>
              <a:rPr lang="tr-TR" sz="2200" dirty="0">
                <a:solidFill>
                  <a:schemeClr val="tx1"/>
                </a:solidFill>
                <a:latin typeface="Century Gothic" panose="020B0502020202020204" pitchFamily="34" charset="0"/>
              </a:rPr>
              <a:t>. </a:t>
            </a:r>
          </a:p>
        </p:txBody>
      </p:sp>
      <p:sp>
        <p:nvSpPr>
          <p:cNvPr id="38" name="Rectangle 19">
            <a:extLst>
              <a:ext uri="{FF2B5EF4-FFF2-40B4-BE49-F238E27FC236}">
                <a16:creationId xmlns:a16="http://schemas.microsoft.com/office/drawing/2014/main" xmlns="" id="{7CB61DEF-5B3B-EE3E-31A7-697D49DC8FD2}"/>
              </a:ext>
            </a:extLst>
          </p:cNvPr>
          <p:cNvSpPr/>
          <p:nvPr/>
        </p:nvSpPr>
        <p:spPr>
          <a:xfrm>
            <a:off x="3683371" y="3445768"/>
            <a:ext cx="8347934" cy="300050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lnSpc>
                <a:spcPct val="125000"/>
              </a:lnSpc>
              <a:buClr>
                <a:srgbClr val="000091"/>
              </a:buClr>
            </a:pPr>
            <a:r>
              <a:rPr lang="tr-TR" sz="2200" b="1" dirty="0" smtClean="0">
                <a:solidFill>
                  <a:srgbClr val="00B050"/>
                </a:solidFill>
                <a:latin typeface="Century Gothic" panose="020B0502020202020204" pitchFamily="34" charset="0"/>
              </a:rPr>
              <a:t>Yeterli:</a:t>
            </a:r>
            <a:r>
              <a:rPr lang="tr-TR" sz="2200" dirty="0">
                <a:solidFill>
                  <a:srgbClr val="00B050"/>
                </a:solidFill>
                <a:latin typeface="Century Gothic" panose="020B0502020202020204" pitchFamily="34" charset="0"/>
              </a:rPr>
              <a:t> </a:t>
            </a:r>
            <a:endParaRPr lang="tr-TR" sz="2200" dirty="0" smtClean="0">
              <a:solidFill>
                <a:srgbClr val="00B050"/>
              </a:solidFill>
              <a:latin typeface="Century Gothic" panose="020B0502020202020204" pitchFamily="34" charset="0"/>
            </a:endParaRPr>
          </a:p>
          <a:p>
            <a:pPr lvl="0" algn="just">
              <a:lnSpc>
                <a:spcPct val="125000"/>
              </a:lnSpc>
              <a:buClr>
                <a:srgbClr val="000091"/>
              </a:buClr>
            </a:pPr>
            <a:r>
              <a:rPr lang="tr-TR" sz="2200" b="1" dirty="0" smtClean="0">
                <a:solidFill>
                  <a:srgbClr val="00B0F0"/>
                </a:solidFill>
                <a:latin typeface="Century Gothic" panose="020B0502020202020204" pitchFamily="34" charset="0"/>
              </a:rPr>
              <a:t>(‘</a:t>
            </a:r>
            <a:r>
              <a:rPr lang="tr-TR" sz="2200" b="1" dirty="0">
                <a:solidFill>
                  <a:srgbClr val="00B0F0"/>
                </a:solidFill>
                <a:latin typeface="Century Gothic" panose="020B0502020202020204" pitchFamily="34" charset="0"/>
              </a:rPr>
              <a:t>Kabul Edilebilir’ </a:t>
            </a:r>
            <a:r>
              <a:rPr lang="tr-TR" sz="2200" b="1" dirty="0" smtClean="0">
                <a:solidFill>
                  <a:srgbClr val="00B0F0"/>
                </a:solidFill>
                <a:latin typeface="Century Gothic" panose="020B0502020202020204" pitchFamily="34" charset="0"/>
              </a:rPr>
              <a:t>düzeyi gerekliliklerini </a:t>
            </a:r>
            <a:r>
              <a:rPr lang="tr-TR" sz="2200" b="1" dirty="0">
                <a:solidFill>
                  <a:srgbClr val="00B0F0"/>
                </a:solidFill>
                <a:latin typeface="Century Gothic" panose="020B0502020202020204" pitchFamily="34" charset="0"/>
              </a:rPr>
              <a:t>yerine getirmenin yanı </a:t>
            </a:r>
            <a:r>
              <a:rPr lang="tr-TR" sz="2200" b="1" dirty="0" smtClean="0">
                <a:solidFill>
                  <a:srgbClr val="00B0F0"/>
                </a:solidFill>
                <a:latin typeface="Century Gothic" panose="020B0502020202020204" pitchFamily="34" charset="0"/>
              </a:rPr>
              <a:t>sıra)</a:t>
            </a:r>
          </a:p>
          <a:p>
            <a:pPr lvl="0" algn="just">
              <a:lnSpc>
                <a:spcPct val="125000"/>
              </a:lnSpc>
              <a:buClr>
                <a:srgbClr val="000091"/>
              </a:buClr>
            </a:pPr>
            <a:r>
              <a:rPr lang="tr-TR" sz="2200" dirty="0">
                <a:solidFill>
                  <a:schemeClr val="tx1"/>
                </a:solidFill>
                <a:latin typeface="Century Gothic" panose="020B0502020202020204" pitchFamily="34" charset="0"/>
              </a:rPr>
              <a:t>Öğretmen, öğrenmeyi desteklemek ve geliştirmek için öğrencinin ilgi, ihtiyaç ve gelişimine yönelik olarak paydaşlarla aktif şekilde iş birliği yapar, öğrencilerin özelliklerine uygun olarak </a:t>
            </a:r>
            <a:r>
              <a:rPr lang="tr-TR" sz="2200" b="1" u="sng" dirty="0">
                <a:solidFill>
                  <a:srgbClr val="00B050"/>
                </a:solidFill>
                <a:latin typeface="Century Gothic" panose="020B0502020202020204" pitchFamily="34" charset="0"/>
              </a:rPr>
              <a:t>farklılaştırma etkinlikleri düzenler</a:t>
            </a:r>
            <a:r>
              <a:rPr lang="tr-TR" sz="2200" dirty="0">
                <a:solidFill>
                  <a:schemeClr val="tx1"/>
                </a:solidFill>
                <a:latin typeface="Century Gothic" panose="020B0502020202020204" pitchFamily="34" charset="0"/>
              </a:rPr>
              <a:t>. </a:t>
            </a:r>
          </a:p>
        </p:txBody>
      </p:sp>
      <p:cxnSp>
        <p:nvCxnSpPr>
          <p:cNvPr id="25" name="Dirsek Bağlayıcısı 24"/>
          <p:cNvCxnSpPr/>
          <p:nvPr/>
        </p:nvCxnSpPr>
        <p:spPr>
          <a:xfrm flipV="1">
            <a:off x="1306998" y="3660183"/>
            <a:ext cx="2486702" cy="339850"/>
          </a:xfrm>
          <a:prstGeom prst="bentConnector3">
            <a:avLst>
              <a:gd name="adj1" fmla="val 46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6" name="Dirsek Bağlayıcısı 25"/>
          <p:cNvCxnSpPr/>
          <p:nvPr/>
        </p:nvCxnSpPr>
        <p:spPr>
          <a:xfrm rot="5400000" flipH="1" flipV="1">
            <a:off x="2094900" y="2276748"/>
            <a:ext cx="2745572" cy="634123"/>
          </a:xfrm>
          <a:prstGeom prst="bentConnector3">
            <a:avLst>
              <a:gd name="adj1" fmla="val 99032"/>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7" name="Dirsek Bağlayıcısı 26"/>
          <p:cNvCxnSpPr/>
          <p:nvPr/>
        </p:nvCxnSpPr>
        <p:spPr>
          <a:xfrm flipV="1">
            <a:off x="2209803" y="2418319"/>
            <a:ext cx="1587078" cy="1556782"/>
          </a:xfrm>
          <a:prstGeom prst="bentConnector3">
            <a:avLst>
              <a:gd name="adj1" fmla="val 387"/>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10490556"/>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Century Gothic" panose="020B0502020202020204" pitchFamily="34" charset="0"/>
              </a:rPr>
              <a:pPr/>
              <a:t>4.9.2025</a:t>
            </a:fld>
            <a:endParaRPr lang="fr-FR" dirty="0">
              <a:latin typeface="Century Gothic" panose="020B0502020202020204" pitchFamily="34" charset="0"/>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Century Gothic" panose="020B0502020202020204" pitchFamily="34" charset="0"/>
              </a:rPr>
              <a:t>Teftiş</a:t>
            </a:r>
            <a:r>
              <a:rPr lang="fr-FR" dirty="0" smtClean="0">
                <a:latin typeface="Century Gothic" panose="020B0502020202020204" pitchFamily="34" charset="0"/>
              </a:rPr>
              <a:t> </a:t>
            </a:r>
            <a:r>
              <a:rPr lang="fr-FR" dirty="0" err="1" smtClean="0">
                <a:latin typeface="Century Gothic" panose="020B0502020202020204" pitchFamily="34" charset="0"/>
              </a:rPr>
              <a:t>Kurulu</a:t>
            </a:r>
            <a:r>
              <a:rPr lang="fr-FR" dirty="0" smtClean="0">
                <a:latin typeface="Century Gothic" panose="020B0502020202020204" pitchFamily="34" charset="0"/>
              </a:rPr>
              <a:t> </a:t>
            </a:r>
            <a:r>
              <a:rPr lang="fr-FR" dirty="0" err="1" smtClean="0">
                <a:latin typeface="Century Gothic" panose="020B0502020202020204" pitchFamily="34" charset="0"/>
              </a:rPr>
              <a:t>Başkanlığı</a:t>
            </a:r>
            <a:endParaRPr lang="fr-FR" dirty="0">
              <a:latin typeface="Century Gothic" panose="020B0502020202020204" pitchFamily="34" charset="0"/>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latin typeface="Century Gothic" panose="020B0502020202020204" pitchFamily="34" charset="0"/>
              </a:rPr>
              <a:pPr/>
              <a:t>53</a:t>
            </a:fld>
            <a:endParaRPr lang="fr-FR">
              <a:latin typeface="Century Gothic" panose="020B0502020202020204" pitchFamily="34" charset="0"/>
            </a:endParaRPr>
          </a:p>
        </p:txBody>
      </p:sp>
      <p:sp>
        <p:nvSpPr>
          <p:cNvPr id="8" name="Rectangle 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atin typeface="Century Gothic" panose="020B0502020202020204" pitchFamily="34" charset="0"/>
            </a:endParaRPr>
          </a:p>
        </p:txBody>
      </p:sp>
      <p:sp>
        <p:nvSpPr>
          <p:cNvPr id="19" name="Metin kutusu 18"/>
          <p:cNvSpPr txBox="1"/>
          <p:nvPr/>
        </p:nvSpPr>
        <p:spPr>
          <a:xfrm>
            <a:off x="2706099" y="150549"/>
            <a:ext cx="5773981" cy="430887"/>
          </a:xfrm>
          <a:prstGeom prst="rect">
            <a:avLst/>
          </a:prstGeom>
          <a:noFill/>
        </p:spPr>
        <p:txBody>
          <a:bodyPr wrap="square" rtlCol="0">
            <a:spAutoFit/>
          </a:bodyPr>
          <a:lstStyle/>
          <a:p>
            <a:pPr algn="ctr"/>
            <a:r>
              <a:rPr lang="tr-TR" sz="2200" b="1" dirty="0">
                <a:solidFill>
                  <a:srgbClr val="C00000"/>
                </a:solidFill>
                <a:latin typeface="Century Gothic" panose="020B0502020202020204" pitchFamily="34" charset="0"/>
              </a:rPr>
              <a:t>EK-3 İzleme ve Öneri Raporu</a:t>
            </a:r>
            <a:endParaRPr lang="tr-TR" sz="2200" dirty="0">
              <a:latin typeface="Century Gothic" panose="020B0502020202020204"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xmlns="" val="2246453883"/>
              </p:ext>
            </p:extLst>
          </p:nvPr>
        </p:nvGraphicFramePr>
        <p:xfrm>
          <a:off x="101601" y="686194"/>
          <a:ext cx="11990721" cy="5770443"/>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1219200">
                  <a:extLst>
                    <a:ext uri="{9D8B030D-6E8A-4147-A177-3AD203B41FA5}">
                      <a16:colId xmlns:a16="http://schemas.microsoft.com/office/drawing/2014/main" xmlns="" val="2164704198"/>
                    </a:ext>
                  </a:extLst>
                </a:gridCol>
                <a:gridCol w="1741888">
                  <a:extLst>
                    <a:ext uri="{9D8B030D-6E8A-4147-A177-3AD203B41FA5}">
                      <a16:colId xmlns:a16="http://schemas.microsoft.com/office/drawing/2014/main" xmlns="" val="942796772"/>
                    </a:ext>
                  </a:extLst>
                </a:gridCol>
                <a:gridCol w="4882432">
                  <a:extLst>
                    <a:ext uri="{9D8B030D-6E8A-4147-A177-3AD203B41FA5}">
                      <a16:colId xmlns:a16="http://schemas.microsoft.com/office/drawing/2014/main" xmlns="" val="1117219484"/>
                    </a:ext>
                  </a:extLst>
                </a:gridCol>
                <a:gridCol w="4147201">
                  <a:extLst>
                    <a:ext uri="{9D8B030D-6E8A-4147-A177-3AD203B41FA5}">
                      <a16:colId xmlns:a16="http://schemas.microsoft.com/office/drawing/2014/main" xmlns="" val="935159758"/>
                    </a:ext>
                  </a:extLst>
                </a:gridCol>
              </a:tblGrid>
              <a:tr h="410405">
                <a:tc gridSpan="4">
                  <a:txBody>
                    <a:bodyPr/>
                    <a:lstStyle/>
                    <a:p>
                      <a:pPr algn="ctr"/>
                      <a:endParaRPr lang="tr-TR" sz="20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4198920383"/>
                  </a:ext>
                </a:extLst>
              </a:tr>
              <a:tr h="475862">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86246206"/>
                  </a:ext>
                </a:extLst>
              </a:tr>
              <a:tr h="1858004">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676105535"/>
                  </a:ext>
                </a:extLst>
              </a:tr>
              <a:tr h="1163569">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289032127"/>
                  </a:ext>
                </a:extLst>
              </a:tr>
              <a:tr h="1862603">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smtClean="0">
                        <a:latin typeface="Times New Roman" panose="02020603050405020304" pitchFamily="18" charset="0"/>
                        <a:cs typeface="Times New Roman" panose="02020603050405020304" pitchFamily="18" charset="0"/>
                      </a:endParaRPr>
                    </a:p>
                    <a:p>
                      <a:pPr algn="just"/>
                      <a:endParaRPr lang="tr-TR" sz="1600" dirty="0" smtClean="0">
                        <a:latin typeface="Times New Roman" panose="02020603050405020304" pitchFamily="18" charset="0"/>
                        <a:cs typeface="Times New Roman" panose="02020603050405020304" pitchFamily="18" charset="0"/>
                      </a:endParaRPr>
                    </a:p>
                    <a:p>
                      <a:pPr algn="just"/>
                      <a:endParaRPr lang="tr-TR" sz="1600" dirty="0" smtClean="0">
                        <a:latin typeface="Times New Roman" panose="02020603050405020304" pitchFamily="18" charset="0"/>
                        <a:cs typeface="Times New Roman" panose="02020603050405020304" pitchFamily="18" charset="0"/>
                      </a:endParaRPr>
                    </a:p>
                    <a:p>
                      <a:pPr algn="just"/>
                      <a:endParaRPr lang="tr-TR" sz="1600" dirty="0" smtClean="0">
                        <a:latin typeface="Times New Roman" panose="02020603050405020304" pitchFamily="18" charset="0"/>
                        <a:cs typeface="Times New Roman" panose="02020603050405020304" pitchFamily="18" charset="0"/>
                      </a:endParaRPr>
                    </a:p>
                    <a:p>
                      <a:pPr algn="just"/>
                      <a:endParaRPr lang="tr-TR" sz="1600" dirty="0" smtClean="0">
                        <a:latin typeface="Times New Roman" panose="02020603050405020304" pitchFamily="18" charset="0"/>
                        <a:cs typeface="Times New Roman" panose="02020603050405020304" pitchFamily="18" charset="0"/>
                      </a:endParaRPr>
                    </a:p>
                    <a:p>
                      <a:pPr algn="just"/>
                      <a:endParaRPr lang="tr-TR" sz="1600" dirty="0" smtClean="0">
                        <a:latin typeface="Times New Roman" panose="02020603050405020304" pitchFamily="18" charset="0"/>
                        <a:cs typeface="Times New Roman" panose="02020603050405020304" pitchFamily="18" charset="0"/>
                      </a:endParaRPr>
                    </a:p>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263420648"/>
                  </a:ext>
                </a:extLst>
              </a:tr>
            </a:tbl>
          </a:graphicData>
        </a:graphic>
      </p:graphicFrame>
      <p:sp>
        <p:nvSpPr>
          <p:cNvPr id="17" name="Rectangle 16">
            <a:extLst>
              <a:ext uri="{FF2B5EF4-FFF2-40B4-BE49-F238E27FC236}">
                <a16:creationId xmlns:a16="http://schemas.microsoft.com/office/drawing/2014/main" xmlns="" id="{65F3D3F5-CDBA-2DC1-84D2-25250BED6FB1}"/>
              </a:ext>
            </a:extLst>
          </p:cNvPr>
          <p:cNvSpPr/>
          <p:nvPr/>
        </p:nvSpPr>
        <p:spPr>
          <a:xfrm>
            <a:off x="5170618" y="2423137"/>
            <a:ext cx="1349829" cy="979714"/>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0" dirty="0" smtClean="0">
                <a:solidFill>
                  <a:schemeClr val="accent6">
                    <a:lumMod val="40000"/>
                    <a:lumOff val="60000"/>
                  </a:schemeClr>
                </a:solidFill>
                <a:latin typeface="Century Gothic" panose="020B0502020202020204" pitchFamily="34" charset="0"/>
                <a:sym typeface="Wingdings" panose="05000000000000000000" pitchFamily="2" charset="2"/>
              </a:rPr>
              <a:t></a:t>
            </a:r>
            <a:endParaRPr lang="fr-FR" sz="11500" dirty="0">
              <a:solidFill>
                <a:schemeClr val="accent6">
                  <a:lumMod val="40000"/>
                  <a:lumOff val="60000"/>
                </a:schemeClr>
              </a:solidFill>
              <a:latin typeface="Century Gothic" panose="020B0502020202020204" pitchFamily="34" charset="0"/>
            </a:endParaRPr>
          </a:p>
        </p:txBody>
      </p:sp>
      <p:sp>
        <p:nvSpPr>
          <p:cNvPr id="22" name="Rectangle 16">
            <a:extLst>
              <a:ext uri="{FF2B5EF4-FFF2-40B4-BE49-F238E27FC236}">
                <a16:creationId xmlns:a16="http://schemas.microsoft.com/office/drawing/2014/main" xmlns="" id="{65F3D3F5-CDBA-2DC1-84D2-25250BED6FB1}"/>
              </a:ext>
            </a:extLst>
          </p:cNvPr>
          <p:cNvSpPr/>
          <p:nvPr/>
        </p:nvSpPr>
        <p:spPr>
          <a:xfrm>
            <a:off x="5422046" y="3631469"/>
            <a:ext cx="1349829" cy="979714"/>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0" dirty="0" smtClean="0">
                <a:solidFill>
                  <a:schemeClr val="accent6">
                    <a:lumMod val="40000"/>
                    <a:lumOff val="60000"/>
                  </a:schemeClr>
                </a:solidFill>
                <a:latin typeface="Century Gothic" panose="020B0502020202020204" pitchFamily="34" charset="0"/>
                <a:sym typeface="Wingdings" panose="05000000000000000000" pitchFamily="2" charset="2"/>
              </a:rPr>
              <a:t></a:t>
            </a:r>
            <a:endParaRPr lang="fr-FR" sz="11500" dirty="0">
              <a:solidFill>
                <a:schemeClr val="accent6">
                  <a:lumMod val="40000"/>
                  <a:lumOff val="60000"/>
                </a:schemeClr>
              </a:solidFill>
              <a:latin typeface="Century Gothic" panose="020B0502020202020204" pitchFamily="34" charset="0"/>
            </a:endParaRPr>
          </a:p>
        </p:txBody>
      </p:sp>
      <p:sp>
        <p:nvSpPr>
          <p:cNvPr id="23" name="Rectangle 16">
            <a:extLst>
              <a:ext uri="{FF2B5EF4-FFF2-40B4-BE49-F238E27FC236}">
                <a16:creationId xmlns:a16="http://schemas.microsoft.com/office/drawing/2014/main" xmlns="" id="{65F3D3F5-CDBA-2DC1-84D2-25250BED6FB1}"/>
              </a:ext>
            </a:extLst>
          </p:cNvPr>
          <p:cNvSpPr/>
          <p:nvPr/>
        </p:nvSpPr>
        <p:spPr>
          <a:xfrm>
            <a:off x="9279105" y="3514642"/>
            <a:ext cx="1349829" cy="979714"/>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0" dirty="0" smtClean="0">
                <a:solidFill>
                  <a:schemeClr val="accent6">
                    <a:lumMod val="40000"/>
                    <a:lumOff val="60000"/>
                  </a:schemeClr>
                </a:solidFill>
                <a:latin typeface="Century Gothic" panose="020B0502020202020204" pitchFamily="34" charset="0"/>
                <a:sym typeface="Wingdings" panose="05000000000000000000" pitchFamily="2" charset="2"/>
              </a:rPr>
              <a:t></a:t>
            </a:r>
            <a:endParaRPr lang="fr-FR" sz="11500" dirty="0">
              <a:solidFill>
                <a:schemeClr val="accent6">
                  <a:lumMod val="40000"/>
                  <a:lumOff val="60000"/>
                </a:schemeClr>
              </a:solidFill>
              <a:latin typeface="Century Gothic" panose="020B0502020202020204" pitchFamily="34" charset="0"/>
            </a:endParaRPr>
          </a:p>
        </p:txBody>
      </p:sp>
      <p:sp>
        <p:nvSpPr>
          <p:cNvPr id="24" name="Rectangle 16">
            <a:extLst>
              <a:ext uri="{FF2B5EF4-FFF2-40B4-BE49-F238E27FC236}">
                <a16:creationId xmlns:a16="http://schemas.microsoft.com/office/drawing/2014/main" xmlns="" id="{65F3D3F5-CDBA-2DC1-84D2-25250BED6FB1}"/>
              </a:ext>
            </a:extLst>
          </p:cNvPr>
          <p:cNvSpPr/>
          <p:nvPr/>
        </p:nvSpPr>
        <p:spPr>
          <a:xfrm>
            <a:off x="9298244" y="4680963"/>
            <a:ext cx="1349829" cy="979714"/>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0" dirty="0" smtClean="0">
                <a:solidFill>
                  <a:schemeClr val="accent6">
                    <a:lumMod val="40000"/>
                    <a:lumOff val="60000"/>
                  </a:schemeClr>
                </a:solidFill>
                <a:latin typeface="Century Gothic" panose="020B0502020202020204" pitchFamily="34" charset="0"/>
                <a:sym typeface="Wingdings" panose="05000000000000000000" pitchFamily="2" charset="2"/>
              </a:rPr>
              <a:t></a:t>
            </a:r>
            <a:endParaRPr lang="fr-FR" sz="11500" dirty="0">
              <a:solidFill>
                <a:schemeClr val="accent6">
                  <a:lumMod val="40000"/>
                  <a:lumOff val="60000"/>
                </a:schemeClr>
              </a:solidFill>
              <a:latin typeface="Century Gothic" panose="020B0502020202020204" pitchFamily="34" charset="0"/>
            </a:endParaRPr>
          </a:p>
        </p:txBody>
      </p:sp>
      <p:sp>
        <p:nvSpPr>
          <p:cNvPr id="7" name="Metin kutusu 6"/>
          <p:cNvSpPr txBox="1"/>
          <p:nvPr/>
        </p:nvSpPr>
        <p:spPr>
          <a:xfrm>
            <a:off x="53467" y="1047387"/>
            <a:ext cx="1219200" cy="584775"/>
          </a:xfrm>
          <a:prstGeom prst="rect">
            <a:avLst/>
          </a:prstGeom>
          <a:noFill/>
        </p:spPr>
        <p:txBody>
          <a:bodyPr wrap="square" rtlCol="0">
            <a:spAutoFit/>
          </a:bodyPr>
          <a:lstStyle/>
          <a:p>
            <a:pPr lvl="0" algn="ctr"/>
            <a:r>
              <a:rPr lang="tr-TR" sz="1600" b="1" dirty="0">
                <a:solidFill>
                  <a:prstClr val="black"/>
                </a:solidFill>
                <a:latin typeface="Century Gothic" panose="020B0502020202020204" pitchFamily="34" charset="0"/>
                <a:cs typeface="Times New Roman" panose="02020603050405020304" pitchFamily="18" charset="0"/>
              </a:rPr>
              <a:t>İZLEME ALANI</a:t>
            </a:r>
          </a:p>
        </p:txBody>
      </p:sp>
      <p:sp>
        <p:nvSpPr>
          <p:cNvPr id="9" name="Metin kutusu 8"/>
          <p:cNvSpPr txBox="1"/>
          <p:nvPr/>
        </p:nvSpPr>
        <p:spPr>
          <a:xfrm>
            <a:off x="3200078" y="686193"/>
            <a:ext cx="5160839" cy="400110"/>
          </a:xfrm>
          <a:prstGeom prst="rect">
            <a:avLst/>
          </a:prstGeom>
          <a:noFill/>
        </p:spPr>
        <p:txBody>
          <a:bodyPr wrap="square" rtlCol="0">
            <a:spAutoFit/>
          </a:bodyPr>
          <a:lstStyle/>
          <a:p>
            <a:pPr lvl="0" algn="ctr"/>
            <a:r>
              <a:rPr lang="tr-TR" sz="2000" b="1" dirty="0">
                <a:solidFill>
                  <a:prstClr val="black"/>
                </a:solidFill>
                <a:latin typeface="Century Gothic" panose="020B0502020202020204" pitchFamily="34" charset="0"/>
                <a:cs typeface="Times New Roman" panose="02020603050405020304" pitchFamily="18" charset="0"/>
              </a:rPr>
              <a:t>İZLEME ALANI BAZINDA KANAAT </a:t>
            </a:r>
          </a:p>
        </p:txBody>
      </p:sp>
      <p:sp>
        <p:nvSpPr>
          <p:cNvPr id="27" name="Metin kutusu 26"/>
          <p:cNvSpPr txBox="1"/>
          <p:nvPr/>
        </p:nvSpPr>
        <p:spPr>
          <a:xfrm>
            <a:off x="22686" y="2076460"/>
            <a:ext cx="1341590" cy="646331"/>
          </a:xfrm>
          <a:prstGeom prst="rect">
            <a:avLst/>
          </a:prstGeom>
          <a:noFill/>
        </p:spPr>
        <p:txBody>
          <a:bodyPr wrap="square" rtlCol="0">
            <a:spAutoFit/>
          </a:bodyPr>
          <a:lstStyle/>
          <a:p>
            <a:pPr algn="ctr"/>
            <a:r>
              <a:rPr lang="tr-TR" dirty="0">
                <a:latin typeface="Century Gothic" panose="020B0502020202020204" pitchFamily="34" charset="0"/>
                <a:cs typeface="Times New Roman" panose="02020603050405020304" pitchFamily="18" charset="0"/>
              </a:rPr>
              <a:t>Öğrenciyi Tanıma </a:t>
            </a:r>
          </a:p>
        </p:txBody>
      </p:sp>
      <p:sp>
        <p:nvSpPr>
          <p:cNvPr id="28" name="Metin kutusu 27"/>
          <p:cNvSpPr txBox="1"/>
          <p:nvPr/>
        </p:nvSpPr>
        <p:spPr>
          <a:xfrm>
            <a:off x="53467" y="3564872"/>
            <a:ext cx="1258282" cy="646331"/>
          </a:xfrm>
          <a:prstGeom prst="rect">
            <a:avLst/>
          </a:prstGeom>
          <a:noFill/>
        </p:spPr>
        <p:txBody>
          <a:bodyPr wrap="square" rtlCol="0">
            <a:spAutoFit/>
          </a:bodyPr>
          <a:lstStyle/>
          <a:p>
            <a:pPr algn="ctr"/>
            <a:r>
              <a:rPr lang="tr-TR" dirty="0">
                <a:latin typeface="Century Gothic" panose="020B0502020202020204" pitchFamily="34" charset="0"/>
                <a:cs typeface="Times New Roman" panose="02020603050405020304" pitchFamily="18" charset="0"/>
              </a:rPr>
              <a:t>Öğrenciyi Tanıma </a:t>
            </a:r>
          </a:p>
        </p:txBody>
      </p:sp>
      <p:sp>
        <p:nvSpPr>
          <p:cNvPr id="29" name="Metin kutusu 28"/>
          <p:cNvSpPr txBox="1"/>
          <p:nvPr/>
        </p:nvSpPr>
        <p:spPr>
          <a:xfrm>
            <a:off x="75127" y="4779050"/>
            <a:ext cx="1258282" cy="646331"/>
          </a:xfrm>
          <a:prstGeom prst="rect">
            <a:avLst/>
          </a:prstGeom>
          <a:noFill/>
        </p:spPr>
        <p:txBody>
          <a:bodyPr wrap="square" rtlCol="0">
            <a:spAutoFit/>
          </a:bodyPr>
          <a:lstStyle/>
          <a:p>
            <a:pPr algn="ctr"/>
            <a:r>
              <a:rPr lang="tr-TR" dirty="0">
                <a:latin typeface="Century Gothic" panose="020B0502020202020204" pitchFamily="34" charset="0"/>
                <a:cs typeface="Times New Roman" panose="02020603050405020304" pitchFamily="18" charset="0"/>
              </a:rPr>
              <a:t>Öğrenciyi Tanıma </a:t>
            </a:r>
          </a:p>
        </p:txBody>
      </p:sp>
      <p:sp>
        <p:nvSpPr>
          <p:cNvPr id="30" name="Metin kutusu 29"/>
          <p:cNvSpPr txBox="1"/>
          <p:nvPr/>
        </p:nvSpPr>
        <p:spPr>
          <a:xfrm>
            <a:off x="1448916" y="2227294"/>
            <a:ext cx="1937657" cy="369332"/>
          </a:xfrm>
          <a:prstGeom prst="rect">
            <a:avLst/>
          </a:prstGeom>
          <a:noFill/>
        </p:spPr>
        <p:txBody>
          <a:bodyPr wrap="square" rtlCol="0">
            <a:spAutoFit/>
          </a:bodyPr>
          <a:lstStyle/>
          <a:p>
            <a:r>
              <a:rPr lang="tr-TR" b="1" dirty="0">
                <a:latin typeface="Century Gothic" panose="020B0502020202020204" pitchFamily="34" charset="0"/>
                <a:cs typeface="Times New Roman" panose="02020603050405020304" pitchFamily="18" charset="0"/>
              </a:rPr>
              <a:t>Yeterli</a:t>
            </a:r>
          </a:p>
        </p:txBody>
      </p:sp>
      <p:sp>
        <p:nvSpPr>
          <p:cNvPr id="31" name="Metin kutusu 30"/>
          <p:cNvSpPr txBox="1"/>
          <p:nvPr/>
        </p:nvSpPr>
        <p:spPr>
          <a:xfrm>
            <a:off x="1320801" y="3703372"/>
            <a:ext cx="1996695" cy="369332"/>
          </a:xfrm>
          <a:prstGeom prst="rect">
            <a:avLst/>
          </a:prstGeom>
          <a:noFill/>
        </p:spPr>
        <p:txBody>
          <a:bodyPr wrap="square" rtlCol="0">
            <a:spAutoFit/>
          </a:bodyPr>
          <a:lstStyle/>
          <a:p>
            <a:r>
              <a:rPr lang="tr-TR" b="1" dirty="0">
                <a:latin typeface="Century Gothic" panose="020B0502020202020204" pitchFamily="34" charset="0"/>
                <a:cs typeface="Times New Roman" panose="02020603050405020304" pitchFamily="18" charset="0"/>
              </a:rPr>
              <a:t>Kabul Edilebilir</a:t>
            </a:r>
          </a:p>
        </p:txBody>
      </p:sp>
      <p:sp>
        <p:nvSpPr>
          <p:cNvPr id="32" name="Metin kutusu 31"/>
          <p:cNvSpPr txBox="1"/>
          <p:nvPr/>
        </p:nvSpPr>
        <p:spPr>
          <a:xfrm>
            <a:off x="1256839" y="4908031"/>
            <a:ext cx="2238203" cy="646331"/>
          </a:xfrm>
          <a:prstGeom prst="rect">
            <a:avLst/>
          </a:prstGeom>
          <a:noFill/>
        </p:spPr>
        <p:txBody>
          <a:bodyPr wrap="square" rtlCol="0">
            <a:spAutoFit/>
          </a:bodyPr>
          <a:lstStyle/>
          <a:p>
            <a:r>
              <a:rPr lang="tr-TR" b="1" dirty="0">
                <a:latin typeface="Century Gothic" panose="020B0502020202020204" pitchFamily="34" charset="0"/>
                <a:cs typeface="Times New Roman" panose="02020603050405020304" pitchFamily="18" charset="0"/>
              </a:rPr>
              <a:t>Geliştirilmesi Gerek</a:t>
            </a:r>
          </a:p>
        </p:txBody>
      </p:sp>
      <p:sp>
        <p:nvSpPr>
          <p:cNvPr id="33" name="Metin kutusu 32"/>
          <p:cNvSpPr txBox="1"/>
          <p:nvPr/>
        </p:nvSpPr>
        <p:spPr>
          <a:xfrm>
            <a:off x="3036795" y="1621947"/>
            <a:ext cx="4899671" cy="1815882"/>
          </a:xfrm>
          <a:prstGeom prst="rect">
            <a:avLst/>
          </a:prstGeom>
          <a:noFill/>
        </p:spPr>
        <p:txBody>
          <a:bodyPr wrap="square" rtlCol="0">
            <a:spAutoFit/>
          </a:bodyPr>
          <a:lstStyle/>
          <a:p>
            <a:pPr algn="just"/>
            <a:r>
              <a:rPr lang="tr-TR" sz="1600" dirty="0" smtClean="0">
                <a:latin typeface="Century Gothic" panose="020B0502020202020204" pitchFamily="34" charset="0"/>
                <a:cs typeface="Times New Roman" panose="02020603050405020304" pitchFamily="18" charset="0"/>
              </a:rPr>
              <a:t>Öğretmenin; öğrencilerin </a:t>
            </a:r>
            <a:r>
              <a:rPr lang="tr-TR" sz="1600" dirty="0">
                <a:latin typeface="Century Gothic" panose="020B0502020202020204" pitchFamily="34" charset="0"/>
                <a:cs typeface="Times New Roman" panose="02020603050405020304" pitchFamily="18" charset="0"/>
              </a:rPr>
              <a:t>mevcut bilgi, beceri ve ilgi düzeylerini belirlemek amacıyla ön değerlendirme </a:t>
            </a:r>
            <a:r>
              <a:rPr lang="tr-TR" sz="1600" dirty="0" smtClean="0">
                <a:latin typeface="Century Gothic" panose="020B0502020202020204" pitchFamily="34" charset="0"/>
                <a:cs typeface="Times New Roman" panose="02020603050405020304" pitchFamily="18" charset="0"/>
              </a:rPr>
              <a:t>yaptığı, öğrencilerin </a:t>
            </a:r>
            <a:r>
              <a:rPr lang="tr-TR" sz="1600" dirty="0">
                <a:latin typeface="Century Gothic" panose="020B0502020202020204" pitchFamily="34" charset="0"/>
                <a:cs typeface="Times New Roman" panose="02020603050405020304" pitchFamily="18" charset="0"/>
              </a:rPr>
              <a:t>gelişim özelliklerini ve gelişim </a:t>
            </a:r>
            <a:r>
              <a:rPr lang="tr-TR" sz="1600" dirty="0" smtClean="0">
                <a:latin typeface="Century Gothic" panose="020B0502020202020204" pitchFamily="34" charset="0"/>
                <a:cs typeface="Times New Roman" panose="02020603050405020304" pitchFamily="18" charset="0"/>
              </a:rPr>
              <a:t>alanlarını bildiği ve </a:t>
            </a:r>
            <a:r>
              <a:rPr lang="tr-TR" sz="1600" dirty="0">
                <a:latin typeface="Century Gothic" panose="020B0502020202020204" pitchFamily="34" charset="0"/>
                <a:cs typeface="Times New Roman" panose="02020603050405020304" pitchFamily="18" charset="0"/>
              </a:rPr>
              <a:t>uygulamalarına </a:t>
            </a:r>
            <a:r>
              <a:rPr lang="tr-TR" sz="1600" dirty="0" smtClean="0">
                <a:latin typeface="Century Gothic" panose="020B0502020202020204" pitchFamily="34" charset="0"/>
                <a:cs typeface="Times New Roman" panose="02020603050405020304" pitchFamily="18" charset="0"/>
              </a:rPr>
              <a:t>yansıttığı, öğrenci </a:t>
            </a:r>
            <a:r>
              <a:rPr lang="tr-TR" sz="1600" dirty="0">
                <a:latin typeface="Century Gothic" panose="020B0502020202020204" pitchFamily="34" charset="0"/>
                <a:cs typeface="Times New Roman" panose="02020603050405020304" pitchFamily="18" charset="0"/>
              </a:rPr>
              <a:t>özelliklerine uygun olarak farklılaştırma (zenginleştirme-destekleme) etkinlikleri </a:t>
            </a:r>
            <a:r>
              <a:rPr lang="tr-TR" sz="1600" dirty="0" smtClean="0">
                <a:latin typeface="Century Gothic" panose="020B0502020202020204" pitchFamily="34" charset="0"/>
                <a:cs typeface="Times New Roman" panose="02020603050405020304" pitchFamily="18" charset="0"/>
              </a:rPr>
              <a:t>düzenlediği görülmüştür.</a:t>
            </a:r>
            <a:endParaRPr lang="tr-TR" sz="1600" dirty="0">
              <a:latin typeface="Century Gothic" panose="020B0502020202020204" pitchFamily="34" charset="0"/>
              <a:cs typeface="Times New Roman" panose="02020603050405020304" pitchFamily="18" charset="0"/>
            </a:endParaRPr>
          </a:p>
        </p:txBody>
      </p:sp>
      <p:sp>
        <p:nvSpPr>
          <p:cNvPr id="34" name="Metin kutusu 33"/>
          <p:cNvSpPr txBox="1"/>
          <p:nvPr/>
        </p:nvSpPr>
        <p:spPr>
          <a:xfrm>
            <a:off x="3061047" y="3487460"/>
            <a:ext cx="4857246" cy="830997"/>
          </a:xfrm>
          <a:prstGeom prst="rect">
            <a:avLst/>
          </a:prstGeom>
          <a:noFill/>
        </p:spPr>
        <p:txBody>
          <a:bodyPr wrap="square" rtlCol="0">
            <a:spAutoFit/>
          </a:bodyPr>
          <a:lstStyle/>
          <a:p>
            <a:pPr algn="just"/>
            <a:r>
              <a:rPr lang="tr-TR" sz="1600" dirty="0" smtClean="0">
                <a:latin typeface="Century Gothic" panose="020B0502020202020204" pitchFamily="34" charset="0"/>
                <a:cs typeface="Times New Roman" panose="02020603050405020304" pitchFamily="18" charset="0"/>
              </a:rPr>
              <a:t>Öğretmenin; öğrencilerin </a:t>
            </a:r>
            <a:r>
              <a:rPr lang="tr-TR" sz="1600" dirty="0">
                <a:latin typeface="Century Gothic" panose="020B0502020202020204" pitchFamily="34" charset="0"/>
                <a:cs typeface="Times New Roman" panose="02020603050405020304" pitchFamily="18" charset="0"/>
              </a:rPr>
              <a:t>gelişim özelliklerini ve gelişim </a:t>
            </a:r>
            <a:r>
              <a:rPr lang="tr-TR" sz="1600" dirty="0" smtClean="0">
                <a:latin typeface="Century Gothic" panose="020B0502020202020204" pitchFamily="34" charset="0"/>
                <a:cs typeface="Times New Roman" panose="02020603050405020304" pitchFamily="18" charset="0"/>
              </a:rPr>
              <a:t>alanlarını bildiği ve uygulamalarına yansıttığı görülmüştür.</a:t>
            </a:r>
            <a:endParaRPr lang="tr-TR" sz="1600" dirty="0">
              <a:latin typeface="Century Gothic" panose="020B0502020202020204" pitchFamily="34" charset="0"/>
              <a:cs typeface="Times New Roman" panose="02020603050405020304" pitchFamily="18" charset="0"/>
            </a:endParaRPr>
          </a:p>
        </p:txBody>
      </p:sp>
      <p:sp>
        <p:nvSpPr>
          <p:cNvPr id="35" name="Metin kutusu 34"/>
          <p:cNvSpPr txBox="1"/>
          <p:nvPr/>
        </p:nvSpPr>
        <p:spPr>
          <a:xfrm>
            <a:off x="7929644" y="3467419"/>
            <a:ext cx="4162678" cy="1077218"/>
          </a:xfrm>
          <a:prstGeom prst="rect">
            <a:avLst/>
          </a:prstGeom>
          <a:noFill/>
        </p:spPr>
        <p:txBody>
          <a:bodyPr wrap="square" rtlCol="0">
            <a:spAutoFit/>
          </a:bodyPr>
          <a:lstStyle/>
          <a:p>
            <a:pPr algn="just"/>
            <a:r>
              <a:rPr lang="tr-TR" sz="1600" dirty="0">
                <a:latin typeface="Century Gothic" panose="020B0502020202020204" pitchFamily="34" charset="0"/>
                <a:cs typeface="Times New Roman" panose="02020603050405020304" pitchFamily="18" charset="0"/>
              </a:rPr>
              <a:t>Öğretmenin; öğrencilerin mevcut bilgi, beceri ve ilgi düzeylerini belirlemek amacıyla ön değerlendirme </a:t>
            </a:r>
            <a:r>
              <a:rPr lang="tr-TR" sz="1600" dirty="0" smtClean="0">
                <a:latin typeface="Century Gothic" panose="020B0502020202020204" pitchFamily="34" charset="0"/>
                <a:cs typeface="Times New Roman" panose="02020603050405020304" pitchFamily="18" charset="0"/>
              </a:rPr>
              <a:t>yapmadığı anlaşılmıştır.</a:t>
            </a:r>
            <a:endParaRPr lang="tr-TR" sz="1600" dirty="0">
              <a:latin typeface="Century Gothic" panose="020B0502020202020204" pitchFamily="34" charset="0"/>
              <a:cs typeface="Times New Roman" panose="02020603050405020304" pitchFamily="18" charset="0"/>
            </a:endParaRPr>
          </a:p>
        </p:txBody>
      </p:sp>
      <p:sp>
        <p:nvSpPr>
          <p:cNvPr id="36" name="Metin kutusu 35"/>
          <p:cNvSpPr txBox="1"/>
          <p:nvPr/>
        </p:nvSpPr>
        <p:spPr>
          <a:xfrm>
            <a:off x="7991081" y="4601998"/>
            <a:ext cx="4162678" cy="1569660"/>
          </a:xfrm>
          <a:prstGeom prst="rect">
            <a:avLst/>
          </a:prstGeom>
          <a:noFill/>
        </p:spPr>
        <p:txBody>
          <a:bodyPr wrap="square" rtlCol="0">
            <a:spAutoFit/>
          </a:bodyPr>
          <a:lstStyle/>
          <a:p>
            <a:pPr algn="just"/>
            <a:r>
              <a:rPr lang="tr-TR" sz="1600" dirty="0" smtClean="0">
                <a:latin typeface="Century Gothic" panose="020B0502020202020204" pitchFamily="34" charset="0"/>
                <a:cs typeface="Times New Roman" panose="02020603050405020304" pitchFamily="18" charset="0"/>
              </a:rPr>
              <a:t>Öğretmenin; </a:t>
            </a:r>
            <a:r>
              <a:rPr lang="tr-TR" sz="1600" dirty="0">
                <a:latin typeface="Century Gothic" panose="020B0502020202020204" pitchFamily="34" charset="0"/>
                <a:cs typeface="Times New Roman" panose="02020603050405020304" pitchFamily="18" charset="0"/>
              </a:rPr>
              <a:t>öğrencilerin gelişim özellikleri </a:t>
            </a:r>
            <a:r>
              <a:rPr lang="tr-TR" sz="1600" dirty="0" smtClean="0">
                <a:latin typeface="Century Gothic" panose="020B0502020202020204" pitchFamily="34" charset="0"/>
                <a:cs typeface="Times New Roman" panose="02020603050405020304" pitchFamily="18" charset="0"/>
              </a:rPr>
              <a:t>ve bireysel </a:t>
            </a:r>
            <a:r>
              <a:rPr lang="tr-TR" sz="1600" dirty="0">
                <a:latin typeface="Century Gothic" panose="020B0502020202020204" pitchFamily="34" charset="0"/>
                <a:cs typeface="Times New Roman" panose="02020603050405020304" pitchFamily="18" charset="0"/>
              </a:rPr>
              <a:t>farklılıklarına ilişkin anlayış </a:t>
            </a:r>
            <a:r>
              <a:rPr lang="tr-TR" sz="1600" dirty="0" smtClean="0">
                <a:latin typeface="Century Gothic" panose="020B0502020202020204" pitchFamily="34" charset="0"/>
                <a:cs typeface="Times New Roman" panose="02020603050405020304" pitchFamily="18" charset="0"/>
              </a:rPr>
              <a:t>ve farkındalığa </a:t>
            </a:r>
            <a:r>
              <a:rPr lang="tr-TR" sz="1600" dirty="0">
                <a:latin typeface="Century Gothic" panose="020B0502020202020204" pitchFamily="34" charset="0"/>
                <a:cs typeface="Times New Roman" panose="02020603050405020304" pitchFamily="18" charset="0"/>
              </a:rPr>
              <a:t>sahip </a:t>
            </a:r>
            <a:r>
              <a:rPr lang="tr-TR" sz="1600" dirty="0" smtClean="0">
                <a:latin typeface="Century Gothic" panose="020B0502020202020204" pitchFamily="34" charset="0"/>
                <a:cs typeface="Times New Roman" panose="02020603050405020304" pitchFamily="18" charset="0"/>
              </a:rPr>
              <a:t>olmadığı, öğrenci özelliklerine uygun olarak farklılaştırma etkinlikleri düzenlemediği anlaşılmıştır. </a:t>
            </a:r>
            <a:endParaRPr lang="tr-TR" sz="1600" dirty="0">
              <a:latin typeface="Century Gothic" panose="020B0502020202020204" pitchFamily="34" charset="0"/>
              <a:cs typeface="Times New Roman" panose="02020603050405020304" pitchFamily="18" charset="0"/>
            </a:endParaRPr>
          </a:p>
        </p:txBody>
      </p:sp>
      <p:sp>
        <p:nvSpPr>
          <p:cNvPr id="37" name="Metin kutusu 36"/>
          <p:cNvSpPr txBox="1"/>
          <p:nvPr/>
        </p:nvSpPr>
        <p:spPr>
          <a:xfrm>
            <a:off x="1144621" y="1024039"/>
            <a:ext cx="2093656" cy="584775"/>
          </a:xfrm>
          <a:prstGeom prst="rect">
            <a:avLst/>
          </a:prstGeom>
          <a:noFill/>
        </p:spPr>
        <p:txBody>
          <a:bodyPr wrap="square" rtlCol="0">
            <a:spAutoFit/>
          </a:bodyPr>
          <a:lstStyle/>
          <a:p>
            <a:pPr algn="ctr"/>
            <a:r>
              <a:rPr lang="tr-TR" sz="1600" b="1" dirty="0">
                <a:latin typeface="Century Gothic" panose="020B0502020202020204" pitchFamily="34" charset="0"/>
                <a:cs typeface="Times New Roman" panose="02020603050405020304" pitchFamily="18" charset="0"/>
              </a:rPr>
              <a:t>DEĞERLENDİRME</a:t>
            </a:r>
          </a:p>
          <a:p>
            <a:pPr algn="ctr"/>
            <a:r>
              <a:rPr lang="tr-TR" sz="1600" b="1" dirty="0">
                <a:latin typeface="Century Gothic" panose="020B0502020202020204" pitchFamily="34" charset="0"/>
                <a:cs typeface="Times New Roman" panose="02020603050405020304" pitchFamily="18" charset="0"/>
              </a:rPr>
              <a:t>DÜZEYİ</a:t>
            </a:r>
          </a:p>
        </p:txBody>
      </p:sp>
      <p:sp>
        <p:nvSpPr>
          <p:cNvPr id="38" name="Metin kutusu 37"/>
          <p:cNvSpPr txBox="1"/>
          <p:nvPr/>
        </p:nvSpPr>
        <p:spPr>
          <a:xfrm>
            <a:off x="3713479" y="1158780"/>
            <a:ext cx="4016829" cy="369332"/>
          </a:xfrm>
          <a:prstGeom prst="rect">
            <a:avLst/>
          </a:prstGeom>
          <a:noFill/>
        </p:spPr>
        <p:txBody>
          <a:bodyPr wrap="square" rtlCol="0">
            <a:spAutoFit/>
          </a:bodyPr>
          <a:lstStyle/>
          <a:p>
            <a:pPr algn="ctr"/>
            <a:r>
              <a:rPr lang="tr-TR" b="1" dirty="0">
                <a:latin typeface="Century Gothic" panose="020B0502020202020204" pitchFamily="34" charset="0"/>
                <a:cs typeface="Times New Roman" panose="02020603050405020304" pitchFamily="18" charset="0"/>
              </a:rPr>
              <a:t>GÜÇLÜ YÖNLER</a:t>
            </a:r>
          </a:p>
        </p:txBody>
      </p:sp>
      <p:sp>
        <p:nvSpPr>
          <p:cNvPr id="39" name="Metin kutusu 38"/>
          <p:cNvSpPr txBox="1"/>
          <p:nvPr/>
        </p:nvSpPr>
        <p:spPr>
          <a:xfrm>
            <a:off x="8269748" y="1158780"/>
            <a:ext cx="3406820" cy="369332"/>
          </a:xfrm>
          <a:prstGeom prst="rect">
            <a:avLst/>
          </a:prstGeom>
          <a:noFill/>
        </p:spPr>
        <p:txBody>
          <a:bodyPr wrap="square" rtlCol="0">
            <a:spAutoFit/>
          </a:bodyPr>
          <a:lstStyle/>
          <a:p>
            <a:pPr algn="ctr"/>
            <a:r>
              <a:rPr lang="tr-TR" b="1" dirty="0">
                <a:latin typeface="Century Gothic" panose="020B0502020202020204" pitchFamily="34" charset="0"/>
                <a:cs typeface="Times New Roman" panose="02020603050405020304" pitchFamily="18" charset="0"/>
              </a:rPr>
              <a:t>ZAYIF YÖNLER </a:t>
            </a:r>
          </a:p>
        </p:txBody>
      </p:sp>
      <p:pic>
        <p:nvPicPr>
          <p:cNvPr id="47" name="Picture 3" descr="C:\Users\Oguz DEMIRBOGAN06\Desktop\muhakkik seminer\TKB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10515" y="52872"/>
            <a:ext cx="501066" cy="491215"/>
          </a:xfrm>
          <a:prstGeom prst="rect">
            <a:avLst/>
          </a:prstGeom>
          <a:noFill/>
          <a:extLst>
            <a:ext uri="{909E8E84-426E-40DD-AFC4-6F175D3DCCD1}">
              <a14:hiddenFill xmlns:a14="http://schemas.microsoft.com/office/drawing/2010/main" xmlns="">
                <a:solidFill>
                  <a:srgbClr val="FFFFFF"/>
                </a:solidFill>
              </a14:hiddenFill>
            </a:ext>
          </a:extLst>
        </p:spPr>
      </p:pic>
      <p:sp>
        <p:nvSpPr>
          <p:cNvPr id="48" name="Dikdörtgen 47"/>
          <p:cNvSpPr/>
          <p:nvPr/>
        </p:nvSpPr>
        <p:spPr>
          <a:xfrm>
            <a:off x="9456892" y="215847"/>
            <a:ext cx="1953623" cy="261610"/>
          </a:xfrm>
          <a:prstGeom prst="rect">
            <a:avLst/>
          </a:prstGeom>
        </p:spPr>
        <p:txBody>
          <a:bodyPr wrap="square">
            <a:spAutoFit/>
          </a:bodyPr>
          <a:lstStyle/>
          <a:p>
            <a:pPr algn="r"/>
            <a:r>
              <a:rPr lang="tr-TR" sz="11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49"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4731" y="-233439"/>
            <a:ext cx="1669171" cy="10586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4988162"/>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Century Gothic" panose="020B0502020202020204" pitchFamily="34" charset="0"/>
              </a:rPr>
              <a:pPr/>
              <a:t>4.9.2025</a:t>
            </a:fld>
            <a:endParaRPr lang="fr-FR" dirty="0">
              <a:latin typeface="Century Gothic" panose="020B0502020202020204" pitchFamily="34" charset="0"/>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Century Gothic" panose="020B0502020202020204" pitchFamily="34" charset="0"/>
              </a:rPr>
              <a:t>Teftiş</a:t>
            </a:r>
            <a:r>
              <a:rPr lang="fr-FR" dirty="0" smtClean="0">
                <a:latin typeface="Century Gothic" panose="020B0502020202020204" pitchFamily="34" charset="0"/>
              </a:rPr>
              <a:t> </a:t>
            </a:r>
            <a:r>
              <a:rPr lang="fr-FR" dirty="0" err="1" smtClean="0">
                <a:latin typeface="Century Gothic" panose="020B0502020202020204" pitchFamily="34" charset="0"/>
              </a:rPr>
              <a:t>Kurulu</a:t>
            </a:r>
            <a:r>
              <a:rPr lang="fr-FR" dirty="0" smtClean="0">
                <a:latin typeface="Century Gothic" panose="020B0502020202020204" pitchFamily="34" charset="0"/>
              </a:rPr>
              <a:t> </a:t>
            </a:r>
            <a:r>
              <a:rPr lang="fr-FR" dirty="0" err="1" smtClean="0">
                <a:latin typeface="Century Gothic" panose="020B0502020202020204" pitchFamily="34" charset="0"/>
              </a:rPr>
              <a:t>Başkanlığı</a:t>
            </a:r>
            <a:endParaRPr lang="fr-FR" dirty="0">
              <a:latin typeface="Century Gothic" panose="020B0502020202020204" pitchFamily="34" charset="0"/>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latin typeface="Century Gothic" panose="020B0502020202020204" pitchFamily="34" charset="0"/>
              </a:rPr>
              <a:pPr/>
              <a:t>54</a:t>
            </a:fld>
            <a:endParaRPr lang="fr-FR">
              <a:latin typeface="Century Gothic" panose="020B0502020202020204" pitchFamily="34" charset="0"/>
            </a:endParaRPr>
          </a:p>
        </p:txBody>
      </p:sp>
      <p:sp>
        <p:nvSpPr>
          <p:cNvPr id="8" name="Rectangle 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atin typeface="Century Gothic" panose="020B0502020202020204" pitchFamily="34" charset="0"/>
            </a:endParaRPr>
          </a:p>
        </p:txBody>
      </p:sp>
      <p:sp>
        <p:nvSpPr>
          <p:cNvPr id="19" name="Metin kutusu 18"/>
          <p:cNvSpPr txBox="1"/>
          <p:nvPr/>
        </p:nvSpPr>
        <p:spPr>
          <a:xfrm>
            <a:off x="2850122" y="278667"/>
            <a:ext cx="5773981" cy="430887"/>
          </a:xfrm>
          <a:prstGeom prst="rect">
            <a:avLst/>
          </a:prstGeom>
          <a:noFill/>
        </p:spPr>
        <p:txBody>
          <a:bodyPr wrap="square" rtlCol="0">
            <a:spAutoFit/>
          </a:bodyPr>
          <a:lstStyle/>
          <a:p>
            <a:pPr algn="ctr"/>
            <a:r>
              <a:rPr lang="tr-TR" sz="2200" b="1" dirty="0">
                <a:solidFill>
                  <a:srgbClr val="C00000"/>
                </a:solidFill>
                <a:latin typeface="Century Gothic" panose="020B0502020202020204" pitchFamily="34" charset="0"/>
              </a:rPr>
              <a:t>EK-3 İzleme ve Öneri Raporu</a:t>
            </a:r>
            <a:endParaRPr lang="tr-TR" sz="2200" dirty="0">
              <a:latin typeface="Century Gothic" panose="020B0502020202020204"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xmlns="" val="143528671"/>
              </p:ext>
            </p:extLst>
          </p:nvPr>
        </p:nvGraphicFramePr>
        <p:xfrm>
          <a:off x="92419" y="897271"/>
          <a:ext cx="11990721" cy="5459461"/>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1219200">
                  <a:extLst>
                    <a:ext uri="{9D8B030D-6E8A-4147-A177-3AD203B41FA5}">
                      <a16:colId xmlns:a16="http://schemas.microsoft.com/office/drawing/2014/main" xmlns="" val="2164704198"/>
                    </a:ext>
                  </a:extLst>
                </a:gridCol>
                <a:gridCol w="2193581">
                  <a:extLst>
                    <a:ext uri="{9D8B030D-6E8A-4147-A177-3AD203B41FA5}">
                      <a16:colId xmlns:a16="http://schemas.microsoft.com/office/drawing/2014/main" xmlns="" val="942796772"/>
                    </a:ext>
                  </a:extLst>
                </a:gridCol>
                <a:gridCol w="4430739">
                  <a:extLst>
                    <a:ext uri="{9D8B030D-6E8A-4147-A177-3AD203B41FA5}">
                      <a16:colId xmlns:a16="http://schemas.microsoft.com/office/drawing/2014/main" xmlns="" val="1117219484"/>
                    </a:ext>
                  </a:extLst>
                </a:gridCol>
                <a:gridCol w="4147201">
                  <a:extLst>
                    <a:ext uri="{9D8B030D-6E8A-4147-A177-3AD203B41FA5}">
                      <a16:colId xmlns:a16="http://schemas.microsoft.com/office/drawing/2014/main" xmlns="" val="935159758"/>
                    </a:ext>
                  </a:extLst>
                </a:gridCol>
              </a:tblGrid>
              <a:tr h="457412">
                <a:tc gridSpan="4">
                  <a:txBody>
                    <a:bodyPr/>
                    <a:lstStyle/>
                    <a:p>
                      <a:pPr algn="ctr"/>
                      <a:endParaRPr lang="tr-TR" sz="20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4198920383"/>
                  </a:ext>
                </a:extLst>
              </a:tr>
              <a:tr h="650439">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86246206"/>
                  </a:ext>
                </a:extLst>
              </a:tr>
              <a:tr h="1115009">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676105535"/>
                  </a:ext>
                </a:extLst>
              </a:tr>
              <a:tr h="1492479">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289032127"/>
                  </a:ext>
                </a:extLst>
              </a:tr>
              <a:tr h="1744122">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263420648"/>
                  </a:ext>
                </a:extLst>
              </a:tr>
            </a:tbl>
          </a:graphicData>
        </a:graphic>
      </p:graphicFrame>
      <p:sp>
        <p:nvSpPr>
          <p:cNvPr id="22" name="Rectangle 16">
            <a:extLst>
              <a:ext uri="{FF2B5EF4-FFF2-40B4-BE49-F238E27FC236}">
                <a16:creationId xmlns:a16="http://schemas.microsoft.com/office/drawing/2014/main" xmlns="" id="{65F3D3F5-CDBA-2DC1-84D2-25250BED6FB1}"/>
              </a:ext>
            </a:extLst>
          </p:cNvPr>
          <p:cNvSpPr/>
          <p:nvPr/>
        </p:nvSpPr>
        <p:spPr>
          <a:xfrm>
            <a:off x="5170619" y="4038601"/>
            <a:ext cx="1349829" cy="979714"/>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500" dirty="0">
              <a:solidFill>
                <a:srgbClr val="0066FF"/>
              </a:solidFill>
              <a:latin typeface="Century Gothic" panose="020B0502020202020204" pitchFamily="34" charset="0"/>
            </a:endParaRPr>
          </a:p>
        </p:txBody>
      </p:sp>
      <p:sp>
        <p:nvSpPr>
          <p:cNvPr id="7" name="Metin kutusu 6"/>
          <p:cNvSpPr txBox="1"/>
          <p:nvPr/>
        </p:nvSpPr>
        <p:spPr>
          <a:xfrm>
            <a:off x="101601" y="1327565"/>
            <a:ext cx="1219200" cy="584775"/>
          </a:xfrm>
          <a:prstGeom prst="rect">
            <a:avLst/>
          </a:prstGeom>
          <a:noFill/>
        </p:spPr>
        <p:txBody>
          <a:bodyPr wrap="square" rtlCol="0">
            <a:spAutoFit/>
          </a:bodyPr>
          <a:lstStyle/>
          <a:p>
            <a:pPr lvl="0" algn="ctr"/>
            <a:r>
              <a:rPr lang="tr-TR" sz="1600" b="1" dirty="0">
                <a:solidFill>
                  <a:prstClr val="black"/>
                </a:solidFill>
                <a:latin typeface="Century Gothic" panose="020B0502020202020204" pitchFamily="34" charset="0"/>
                <a:cs typeface="Times New Roman" panose="02020603050405020304" pitchFamily="18" charset="0"/>
              </a:rPr>
              <a:t>İZLEME ALANI</a:t>
            </a:r>
          </a:p>
        </p:txBody>
      </p:sp>
      <p:sp>
        <p:nvSpPr>
          <p:cNvPr id="9" name="Metin kutusu 8"/>
          <p:cNvSpPr txBox="1"/>
          <p:nvPr/>
        </p:nvSpPr>
        <p:spPr>
          <a:xfrm>
            <a:off x="3265112" y="869820"/>
            <a:ext cx="5160839" cy="400110"/>
          </a:xfrm>
          <a:prstGeom prst="rect">
            <a:avLst/>
          </a:prstGeom>
          <a:noFill/>
        </p:spPr>
        <p:txBody>
          <a:bodyPr wrap="square" rtlCol="0">
            <a:spAutoFit/>
          </a:bodyPr>
          <a:lstStyle/>
          <a:p>
            <a:pPr lvl="0" algn="ctr"/>
            <a:r>
              <a:rPr lang="tr-TR" sz="2000" b="1" dirty="0">
                <a:solidFill>
                  <a:prstClr val="black"/>
                </a:solidFill>
                <a:latin typeface="Century Gothic" panose="020B0502020202020204" pitchFamily="34" charset="0"/>
                <a:cs typeface="Times New Roman" panose="02020603050405020304" pitchFamily="18" charset="0"/>
              </a:rPr>
              <a:t>İZLEME ALANI BAZINDA KANAAT </a:t>
            </a:r>
          </a:p>
        </p:txBody>
      </p:sp>
      <p:sp>
        <p:nvSpPr>
          <p:cNvPr id="27" name="Metin kutusu 26"/>
          <p:cNvSpPr txBox="1"/>
          <p:nvPr/>
        </p:nvSpPr>
        <p:spPr>
          <a:xfrm>
            <a:off x="53574" y="2199438"/>
            <a:ext cx="1320377" cy="646331"/>
          </a:xfrm>
          <a:prstGeom prst="rect">
            <a:avLst/>
          </a:prstGeom>
          <a:noFill/>
        </p:spPr>
        <p:txBody>
          <a:bodyPr wrap="square" rtlCol="0">
            <a:spAutoFit/>
          </a:bodyPr>
          <a:lstStyle/>
          <a:p>
            <a:pPr algn="ctr"/>
            <a:r>
              <a:rPr lang="tr-TR" dirty="0">
                <a:latin typeface="Century Gothic" panose="020B0502020202020204" pitchFamily="34" charset="0"/>
                <a:cs typeface="Times New Roman" panose="02020603050405020304" pitchFamily="18" charset="0"/>
              </a:rPr>
              <a:t>Öğrenciyi Tanıma </a:t>
            </a:r>
          </a:p>
        </p:txBody>
      </p:sp>
      <p:sp>
        <p:nvSpPr>
          <p:cNvPr id="28" name="Metin kutusu 27"/>
          <p:cNvSpPr txBox="1"/>
          <p:nvPr/>
        </p:nvSpPr>
        <p:spPr>
          <a:xfrm>
            <a:off x="67782" y="3330357"/>
            <a:ext cx="1320378" cy="646331"/>
          </a:xfrm>
          <a:prstGeom prst="rect">
            <a:avLst/>
          </a:prstGeom>
          <a:noFill/>
        </p:spPr>
        <p:txBody>
          <a:bodyPr wrap="square" rtlCol="0">
            <a:spAutoFit/>
          </a:bodyPr>
          <a:lstStyle/>
          <a:p>
            <a:pPr algn="ctr"/>
            <a:r>
              <a:rPr lang="tr-TR" dirty="0">
                <a:latin typeface="Century Gothic" panose="020B0502020202020204" pitchFamily="34" charset="0"/>
                <a:cs typeface="Times New Roman" panose="02020603050405020304" pitchFamily="18" charset="0"/>
              </a:rPr>
              <a:t>Öğrenciyi Tanıma </a:t>
            </a:r>
          </a:p>
        </p:txBody>
      </p:sp>
      <p:sp>
        <p:nvSpPr>
          <p:cNvPr id="29" name="Metin kutusu 28"/>
          <p:cNvSpPr txBox="1"/>
          <p:nvPr/>
        </p:nvSpPr>
        <p:spPr>
          <a:xfrm>
            <a:off x="44928" y="4908283"/>
            <a:ext cx="1273431" cy="646331"/>
          </a:xfrm>
          <a:prstGeom prst="rect">
            <a:avLst/>
          </a:prstGeom>
          <a:noFill/>
        </p:spPr>
        <p:txBody>
          <a:bodyPr wrap="square" rtlCol="0">
            <a:spAutoFit/>
          </a:bodyPr>
          <a:lstStyle/>
          <a:p>
            <a:pPr algn="ctr"/>
            <a:r>
              <a:rPr lang="tr-TR" dirty="0">
                <a:latin typeface="Century Gothic" panose="020B0502020202020204" pitchFamily="34" charset="0"/>
                <a:cs typeface="Times New Roman" panose="02020603050405020304" pitchFamily="18" charset="0"/>
              </a:rPr>
              <a:t>Öğrenciyi Tanıma </a:t>
            </a:r>
          </a:p>
        </p:txBody>
      </p:sp>
      <p:sp>
        <p:nvSpPr>
          <p:cNvPr id="30" name="Metin kutusu 29"/>
          <p:cNvSpPr txBox="1"/>
          <p:nvPr/>
        </p:nvSpPr>
        <p:spPr>
          <a:xfrm>
            <a:off x="1349497" y="2142888"/>
            <a:ext cx="1937657" cy="369332"/>
          </a:xfrm>
          <a:prstGeom prst="rect">
            <a:avLst/>
          </a:prstGeom>
          <a:noFill/>
        </p:spPr>
        <p:txBody>
          <a:bodyPr wrap="square" rtlCol="0">
            <a:spAutoFit/>
          </a:bodyPr>
          <a:lstStyle/>
          <a:p>
            <a:pPr algn="ctr"/>
            <a:r>
              <a:rPr lang="tr-TR" b="1" dirty="0">
                <a:latin typeface="Century Gothic" panose="020B0502020202020204" pitchFamily="34" charset="0"/>
                <a:cs typeface="Times New Roman" panose="02020603050405020304" pitchFamily="18" charset="0"/>
              </a:rPr>
              <a:t>Yeterli</a:t>
            </a:r>
          </a:p>
        </p:txBody>
      </p:sp>
      <p:sp>
        <p:nvSpPr>
          <p:cNvPr id="31" name="Metin kutusu 30"/>
          <p:cNvSpPr txBox="1"/>
          <p:nvPr/>
        </p:nvSpPr>
        <p:spPr>
          <a:xfrm>
            <a:off x="1382191" y="3360760"/>
            <a:ext cx="1996695" cy="369332"/>
          </a:xfrm>
          <a:prstGeom prst="rect">
            <a:avLst/>
          </a:prstGeom>
          <a:noFill/>
        </p:spPr>
        <p:txBody>
          <a:bodyPr wrap="square" rtlCol="0">
            <a:spAutoFit/>
          </a:bodyPr>
          <a:lstStyle/>
          <a:p>
            <a:pPr algn="ctr"/>
            <a:r>
              <a:rPr lang="tr-TR" b="1" dirty="0">
                <a:latin typeface="Century Gothic" panose="020B0502020202020204" pitchFamily="34" charset="0"/>
                <a:cs typeface="Times New Roman" panose="02020603050405020304" pitchFamily="18" charset="0"/>
              </a:rPr>
              <a:t>Kabul Edilebilir</a:t>
            </a:r>
          </a:p>
        </p:txBody>
      </p:sp>
      <p:sp>
        <p:nvSpPr>
          <p:cNvPr id="32" name="Metin kutusu 31"/>
          <p:cNvSpPr txBox="1"/>
          <p:nvPr/>
        </p:nvSpPr>
        <p:spPr>
          <a:xfrm>
            <a:off x="1292956" y="4895166"/>
            <a:ext cx="2238203" cy="646331"/>
          </a:xfrm>
          <a:prstGeom prst="rect">
            <a:avLst/>
          </a:prstGeom>
          <a:noFill/>
        </p:spPr>
        <p:txBody>
          <a:bodyPr wrap="square" rtlCol="0">
            <a:spAutoFit/>
          </a:bodyPr>
          <a:lstStyle/>
          <a:p>
            <a:pPr algn="ctr"/>
            <a:r>
              <a:rPr lang="tr-TR" b="1" dirty="0">
                <a:latin typeface="Century Gothic" panose="020B0502020202020204" pitchFamily="34" charset="0"/>
                <a:cs typeface="Times New Roman" panose="02020603050405020304" pitchFamily="18" charset="0"/>
              </a:rPr>
              <a:t>Geliştirilmesi Gerek</a:t>
            </a:r>
          </a:p>
        </p:txBody>
      </p:sp>
      <p:sp>
        <p:nvSpPr>
          <p:cNvPr id="33" name="Metin kutusu 32"/>
          <p:cNvSpPr txBox="1"/>
          <p:nvPr/>
        </p:nvSpPr>
        <p:spPr>
          <a:xfrm>
            <a:off x="3481940" y="1963321"/>
            <a:ext cx="4447704" cy="1200329"/>
          </a:xfrm>
          <a:prstGeom prst="rect">
            <a:avLst/>
          </a:prstGeom>
          <a:noFill/>
        </p:spPr>
        <p:txBody>
          <a:bodyPr wrap="square" rtlCol="0">
            <a:spAutoFit/>
          </a:bodyPr>
          <a:lstStyle/>
          <a:p>
            <a:pPr algn="just">
              <a:defRPr/>
            </a:pPr>
            <a:r>
              <a:rPr lang="tr-TR" dirty="0" smtClean="0">
                <a:latin typeface="Century Gothic" panose="020B0502020202020204" pitchFamily="34" charset="0"/>
                <a:cs typeface="Times New Roman" panose="02020603050405020304" pitchFamily="18" charset="0"/>
              </a:rPr>
              <a:t>Öğretmenin; öğrencilerin gelişim </a:t>
            </a:r>
            <a:r>
              <a:rPr lang="tr-TR" dirty="0">
                <a:latin typeface="Century Gothic" panose="020B0502020202020204" pitchFamily="34" charset="0"/>
                <a:cs typeface="Times New Roman" panose="02020603050405020304" pitchFamily="18" charset="0"/>
              </a:rPr>
              <a:t>özelliklerini </a:t>
            </a:r>
            <a:r>
              <a:rPr lang="tr-TR" dirty="0" smtClean="0">
                <a:latin typeface="Century Gothic" panose="020B0502020202020204" pitchFamily="34" charset="0"/>
                <a:cs typeface="Times New Roman" panose="02020603050405020304" pitchFamily="18" charset="0"/>
              </a:rPr>
              <a:t>ve bireysel farklılıklarını bildiği, öğrenme ve öğretme sürecine yansıttığı görülmüştür. </a:t>
            </a:r>
            <a:endParaRPr lang="tr-TR" dirty="0">
              <a:latin typeface="Century Gothic" panose="020B0502020202020204" pitchFamily="34" charset="0"/>
              <a:cs typeface="Times New Roman" panose="02020603050405020304" pitchFamily="18" charset="0"/>
            </a:endParaRPr>
          </a:p>
        </p:txBody>
      </p:sp>
      <p:sp>
        <p:nvSpPr>
          <p:cNvPr id="34" name="Metin kutusu 33"/>
          <p:cNvSpPr txBox="1"/>
          <p:nvPr/>
        </p:nvSpPr>
        <p:spPr>
          <a:xfrm>
            <a:off x="3531159" y="3197778"/>
            <a:ext cx="4411908" cy="1200329"/>
          </a:xfrm>
          <a:prstGeom prst="rect">
            <a:avLst/>
          </a:prstGeom>
          <a:noFill/>
        </p:spPr>
        <p:txBody>
          <a:bodyPr wrap="square" rtlCol="0">
            <a:spAutoFit/>
          </a:bodyPr>
          <a:lstStyle/>
          <a:p>
            <a:pPr algn="just"/>
            <a:r>
              <a:rPr lang="tr-TR" dirty="0" smtClean="0">
                <a:latin typeface="Century Gothic" panose="020B0502020202020204" pitchFamily="34" charset="0"/>
                <a:cs typeface="Times New Roman" panose="02020603050405020304" pitchFamily="18" charset="0"/>
              </a:rPr>
              <a:t>Öğretmenin, öğrenci </a:t>
            </a:r>
            <a:r>
              <a:rPr lang="tr-TR" dirty="0">
                <a:latin typeface="Century Gothic" panose="020B0502020202020204" pitchFamily="34" charset="0"/>
                <a:cs typeface="Times New Roman" panose="02020603050405020304" pitchFamily="18" charset="0"/>
              </a:rPr>
              <a:t>özelliklerine uygun olarak farklılaştırma (zenginleştirme-destekleme) etkinlikleri düzenlediği görülmüştür.</a:t>
            </a:r>
          </a:p>
        </p:txBody>
      </p:sp>
      <p:sp>
        <p:nvSpPr>
          <p:cNvPr id="35" name="Metin kutusu 34"/>
          <p:cNvSpPr txBox="1"/>
          <p:nvPr/>
        </p:nvSpPr>
        <p:spPr>
          <a:xfrm>
            <a:off x="7920462" y="3191220"/>
            <a:ext cx="4162678" cy="1200329"/>
          </a:xfrm>
          <a:prstGeom prst="rect">
            <a:avLst/>
          </a:prstGeom>
          <a:noFill/>
        </p:spPr>
        <p:txBody>
          <a:bodyPr wrap="square" rtlCol="0">
            <a:spAutoFit/>
          </a:bodyPr>
          <a:lstStyle/>
          <a:p>
            <a:pPr algn="just"/>
            <a:r>
              <a:rPr lang="tr-TR" dirty="0" smtClean="0">
                <a:latin typeface="Century Gothic" panose="020B0502020202020204" pitchFamily="34" charset="0"/>
                <a:cs typeface="Times New Roman" panose="02020603050405020304" pitchFamily="18" charset="0"/>
              </a:rPr>
              <a:t>Öğretmenin, öğrencilerin </a:t>
            </a:r>
            <a:r>
              <a:rPr lang="tr-TR" dirty="0">
                <a:latin typeface="Century Gothic" panose="020B0502020202020204" pitchFamily="34" charset="0"/>
                <a:cs typeface="Times New Roman" panose="02020603050405020304" pitchFamily="18" charset="0"/>
              </a:rPr>
              <a:t>bireysel farklılıklarını ve ihtiyaçlarını çeşitli yöntem ve tekniklerle </a:t>
            </a:r>
            <a:r>
              <a:rPr lang="tr-TR" dirty="0" smtClean="0">
                <a:latin typeface="Century Gothic" panose="020B0502020202020204" pitchFamily="34" charset="0"/>
                <a:cs typeface="Times New Roman" panose="02020603050405020304" pitchFamily="18" charset="0"/>
              </a:rPr>
              <a:t>belirlemediği anlaşılmıştır.</a:t>
            </a:r>
            <a:endParaRPr lang="tr-TR" b="1" dirty="0">
              <a:latin typeface="Century Gothic" panose="020B0502020202020204" pitchFamily="34" charset="0"/>
              <a:cs typeface="Times New Roman" panose="02020603050405020304" pitchFamily="18" charset="0"/>
            </a:endParaRPr>
          </a:p>
        </p:txBody>
      </p:sp>
      <p:sp>
        <p:nvSpPr>
          <p:cNvPr id="36" name="Metin kutusu 35"/>
          <p:cNvSpPr txBox="1"/>
          <p:nvPr/>
        </p:nvSpPr>
        <p:spPr>
          <a:xfrm>
            <a:off x="7920462" y="4652035"/>
            <a:ext cx="4162678" cy="1477328"/>
          </a:xfrm>
          <a:prstGeom prst="rect">
            <a:avLst/>
          </a:prstGeom>
          <a:noFill/>
        </p:spPr>
        <p:txBody>
          <a:bodyPr wrap="square" rtlCol="0">
            <a:spAutoFit/>
          </a:bodyPr>
          <a:lstStyle/>
          <a:p>
            <a:pPr algn="just"/>
            <a:r>
              <a:rPr lang="tr-TR" dirty="0" smtClean="0">
                <a:latin typeface="Century Gothic" panose="020B0502020202020204" pitchFamily="34" charset="0"/>
                <a:cs typeface="Times New Roman" panose="02020603050405020304" pitchFamily="18" charset="0"/>
              </a:rPr>
              <a:t>Öğretmenin; öğrencilerin </a:t>
            </a:r>
            <a:r>
              <a:rPr lang="tr-TR" dirty="0">
                <a:latin typeface="Century Gothic" panose="020B0502020202020204" pitchFamily="34" charset="0"/>
                <a:cs typeface="Times New Roman" panose="02020603050405020304" pitchFamily="18" charset="0"/>
              </a:rPr>
              <a:t>mevcut bilgi, beceri ve ilgi düzeylerini belirlemek amacıyla ön değerlendirme </a:t>
            </a:r>
            <a:r>
              <a:rPr lang="tr-TR" dirty="0" smtClean="0">
                <a:latin typeface="Century Gothic" panose="020B0502020202020204" pitchFamily="34" charset="0"/>
                <a:cs typeface="Times New Roman" panose="02020603050405020304" pitchFamily="18" charset="0"/>
              </a:rPr>
              <a:t>sürecini yürütmediği görülmüştür. </a:t>
            </a:r>
            <a:endParaRPr lang="tr-TR" dirty="0">
              <a:latin typeface="Century Gothic" panose="020B0502020202020204" pitchFamily="34" charset="0"/>
              <a:cs typeface="Times New Roman" panose="02020603050405020304" pitchFamily="18" charset="0"/>
            </a:endParaRPr>
          </a:p>
        </p:txBody>
      </p:sp>
      <p:sp>
        <p:nvSpPr>
          <p:cNvPr id="37" name="Metin kutusu 36"/>
          <p:cNvSpPr txBox="1"/>
          <p:nvPr/>
        </p:nvSpPr>
        <p:spPr>
          <a:xfrm>
            <a:off x="1443191" y="1351589"/>
            <a:ext cx="2093656" cy="584775"/>
          </a:xfrm>
          <a:prstGeom prst="rect">
            <a:avLst/>
          </a:prstGeom>
          <a:noFill/>
        </p:spPr>
        <p:txBody>
          <a:bodyPr wrap="square" rtlCol="0">
            <a:spAutoFit/>
          </a:bodyPr>
          <a:lstStyle/>
          <a:p>
            <a:pPr algn="ctr"/>
            <a:r>
              <a:rPr lang="tr-TR" sz="1600" b="1" dirty="0">
                <a:latin typeface="Century Gothic" panose="020B0502020202020204" pitchFamily="34" charset="0"/>
                <a:cs typeface="Times New Roman" panose="02020603050405020304" pitchFamily="18" charset="0"/>
              </a:rPr>
              <a:t>DEĞERLENDİRME</a:t>
            </a:r>
          </a:p>
          <a:p>
            <a:pPr algn="ctr"/>
            <a:r>
              <a:rPr lang="tr-TR" sz="1600" b="1" dirty="0">
                <a:latin typeface="Century Gothic" panose="020B0502020202020204" pitchFamily="34" charset="0"/>
                <a:cs typeface="Times New Roman" panose="02020603050405020304" pitchFamily="18" charset="0"/>
              </a:rPr>
              <a:t>DÜZEYİ</a:t>
            </a:r>
          </a:p>
        </p:txBody>
      </p:sp>
      <p:sp>
        <p:nvSpPr>
          <p:cNvPr id="38" name="Metin kutusu 37"/>
          <p:cNvSpPr txBox="1"/>
          <p:nvPr/>
        </p:nvSpPr>
        <p:spPr>
          <a:xfrm>
            <a:off x="3764702" y="1406126"/>
            <a:ext cx="4016829" cy="369332"/>
          </a:xfrm>
          <a:prstGeom prst="rect">
            <a:avLst/>
          </a:prstGeom>
          <a:noFill/>
        </p:spPr>
        <p:txBody>
          <a:bodyPr wrap="square" rtlCol="0">
            <a:spAutoFit/>
          </a:bodyPr>
          <a:lstStyle/>
          <a:p>
            <a:pPr algn="ctr"/>
            <a:r>
              <a:rPr lang="tr-TR" b="1" dirty="0">
                <a:latin typeface="Century Gothic" panose="020B0502020202020204" pitchFamily="34" charset="0"/>
                <a:cs typeface="Times New Roman" panose="02020603050405020304" pitchFamily="18" charset="0"/>
              </a:rPr>
              <a:t>GÜÇLÜ YÖNLER</a:t>
            </a:r>
          </a:p>
        </p:txBody>
      </p:sp>
      <p:sp>
        <p:nvSpPr>
          <p:cNvPr id="39" name="Metin kutusu 38"/>
          <p:cNvSpPr txBox="1"/>
          <p:nvPr/>
        </p:nvSpPr>
        <p:spPr>
          <a:xfrm>
            <a:off x="8360917" y="1405395"/>
            <a:ext cx="3406820" cy="369332"/>
          </a:xfrm>
          <a:prstGeom prst="rect">
            <a:avLst/>
          </a:prstGeom>
          <a:noFill/>
        </p:spPr>
        <p:txBody>
          <a:bodyPr wrap="square" rtlCol="0">
            <a:spAutoFit/>
          </a:bodyPr>
          <a:lstStyle/>
          <a:p>
            <a:pPr algn="ctr"/>
            <a:r>
              <a:rPr lang="tr-TR" b="1" dirty="0">
                <a:latin typeface="Century Gothic" panose="020B0502020202020204" pitchFamily="34" charset="0"/>
                <a:cs typeface="Times New Roman" panose="02020603050405020304" pitchFamily="18" charset="0"/>
              </a:rPr>
              <a:t>ZAYIF YÖNLER </a:t>
            </a:r>
          </a:p>
        </p:txBody>
      </p:sp>
      <p:pic>
        <p:nvPicPr>
          <p:cNvPr id="40" name="Resim 39"/>
          <p:cNvPicPr>
            <a:picLocks noChangeAspect="1"/>
          </p:cNvPicPr>
          <p:nvPr/>
        </p:nvPicPr>
        <p:blipFill>
          <a:blip r:embed="rId3" cstate="print">
            <a:duotone>
              <a:prstClr val="black"/>
              <a:schemeClr val="bg1">
                <a:lumMod val="95000"/>
                <a:tint val="45000"/>
                <a:satMod val="400000"/>
              </a:schemeClr>
            </a:duotone>
            <a:extLst>
              <a:ext uri="{BEBA8EAE-BF5A-486C-A8C5-ECC9F3942E4B}">
                <a14:imgProps xmlns:a14="http://schemas.microsoft.com/office/drawing/2010/main" xmlns="">
                  <a14:imgLayer r:embed="rId4">
                    <a14:imgEffect>
                      <a14:colorTemperature colorTemp="1500"/>
                    </a14:imgEffect>
                    <a14:imgEffect>
                      <a14:saturation sat="0"/>
                    </a14:imgEffect>
                  </a14:imgLayer>
                </a14:imgProps>
              </a:ext>
            </a:extLst>
          </a:blip>
          <a:stretch>
            <a:fillRect/>
          </a:stretch>
        </p:blipFill>
        <p:spPr>
          <a:xfrm>
            <a:off x="1412458" y="2034314"/>
            <a:ext cx="1874696" cy="605965"/>
          </a:xfrm>
          <a:prstGeom prst="rect">
            <a:avLst/>
          </a:prstGeom>
          <a:noFill/>
        </p:spPr>
      </p:pic>
      <p:pic>
        <p:nvPicPr>
          <p:cNvPr id="41" name="Resim 40"/>
          <p:cNvPicPr>
            <a:picLocks noChangeAspect="1"/>
          </p:cNvPicPr>
          <p:nvPr/>
        </p:nvPicPr>
        <p:blipFill>
          <a:blip r:embed="rId3" cstate="print">
            <a:duotone>
              <a:prstClr val="black"/>
              <a:schemeClr val="bg1">
                <a:lumMod val="95000"/>
                <a:tint val="45000"/>
                <a:satMod val="400000"/>
              </a:schemeClr>
            </a:duotone>
            <a:extLst>
              <a:ext uri="{BEBA8EAE-BF5A-486C-A8C5-ECC9F3942E4B}">
                <a14:imgProps xmlns:a14="http://schemas.microsoft.com/office/drawing/2010/main" xmlns="">
                  <a14:imgLayer r:embed="rId4">
                    <a14:imgEffect>
                      <a14:colorTemperature colorTemp="1500"/>
                    </a14:imgEffect>
                    <a14:imgEffect>
                      <a14:saturation sat="0"/>
                    </a14:imgEffect>
                  </a14:imgLayer>
                </a14:imgProps>
              </a:ext>
            </a:extLst>
          </a:blip>
          <a:stretch>
            <a:fillRect/>
          </a:stretch>
        </p:blipFill>
        <p:spPr>
          <a:xfrm>
            <a:off x="1435875" y="3257281"/>
            <a:ext cx="1874696" cy="600909"/>
          </a:xfrm>
          <a:prstGeom prst="rect">
            <a:avLst/>
          </a:prstGeom>
          <a:noFill/>
        </p:spPr>
      </p:pic>
      <p:pic>
        <p:nvPicPr>
          <p:cNvPr id="43" name="Resim 42"/>
          <p:cNvPicPr>
            <a:picLocks noChangeAspect="1"/>
          </p:cNvPicPr>
          <p:nvPr/>
        </p:nvPicPr>
        <p:blipFill>
          <a:blip r:embed="rId3" cstate="print">
            <a:duotone>
              <a:prstClr val="black"/>
              <a:schemeClr val="bg1">
                <a:lumMod val="95000"/>
                <a:tint val="45000"/>
                <a:satMod val="400000"/>
              </a:schemeClr>
            </a:duotone>
            <a:extLst>
              <a:ext uri="{BEBA8EAE-BF5A-486C-A8C5-ECC9F3942E4B}">
                <a14:imgProps xmlns:a14="http://schemas.microsoft.com/office/drawing/2010/main" xmlns="">
                  <a14:imgLayer r:embed="rId4">
                    <a14:imgEffect>
                      <a14:colorTemperature colorTemp="1500"/>
                    </a14:imgEffect>
                    <a14:imgEffect>
                      <a14:saturation sat="0"/>
                    </a14:imgEffect>
                  </a14:imgLayer>
                </a14:imgProps>
              </a:ext>
            </a:extLst>
          </a:blip>
          <a:stretch>
            <a:fillRect/>
          </a:stretch>
        </p:blipFill>
        <p:spPr>
          <a:xfrm>
            <a:off x="1365850" y="4780865"/>
            <a:ext cx="1874696" cy="807207"/>
          </a:xfrm>
          <a:prstGeom prst="rect">
            <a:avLst/>
          </a:prstGeom>
          <a:noFill/>
        </p:spPr>
      </p:pic>
      <p:sp>
        <p:nvSpPr>
          <p:cNvPr id="44" name="Bükülü Ok 43"/>
          <p:cNvSpPr/>
          <p:nvPr/>
        </p:nvSpPr>
        <p:spPr>
          <a:xfrm rot="5400000" flipV="1">
            <a:off x="7918256" y="2319582"/>
            <a:ext cx="445313" cy="1178172"/>
          </a:xfrm>
          <a:prstGeom prst="bentArrow">
            <a:avLst>
              <a:gd name="adj1" fmla="val 15779"/>
              <a:gd name="adj2" fmla="val 25000"/>
              <a:gd name="adj3" fmla="val 25000"/>
              <a:gd name="adj4" fmla="val 6640"/>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latin typeface="Century Gothic" panose="020B0502020202020204" pitchFamily="34" charset="0"/>
            </a:endParaRPr>
          </a:p>
        </p:txBody>
      </p:sp>
      <p:sp>
        <p:nvSpPr>
          <p:cNvPr id="45" name="Bükülü Ok 44"/>
          <p:cNvSpPr/>
          <p:nvPr/>
        </p:nvSpPr>
        <p:spPr>
          <a:xfrm rot="5400000">
            <a:off x="10404762" y="1733317"/>
            <a:ext cx="469323" cy="2282444"/>
          </a:xfrm>
          <a:prstGeom prst="bentArrow">
            <a:avLst>
              <a:gd name="adj1" fmla="val 15779"/>
              <a:gd name="adj2" fmla="val 25000"/>
              <a:gd name="adj3" fmla="val 25000"/>
              <a:gd name="adj4" fmla="val 0"/>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latin typeface="Century Gothic" panose="020B0502020202020204" pitchFamily="34" charset="0"/>
            </a:endParaRPr>
          </a:p>
        </p:txBody>
      </p:sp>
      <p:sp>
        <p:nvSpPr>
          <p:cNvPr id="46" name="Metin kutusu 45"/>
          <p:cNvSpPr txBox="1"/>
          <p:nvPr/>
        </p:nvSpPr>
        <p:spPr>
          <a:xfrm>
            <a:off x="8720454" y="2529080"/>
            <a:ext cx="2262814" cy="369332"/>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tr-TR" b="1" dirty="0" smtClean="0">
                <a:solidFill>
                  <a:schemeClr val="accent1"/>
                </a:solidFill>
                <a:latin typeface="Century Gothic" panose="020B0502020202020204" pitchFamily="34" charset="0"/>
              </a:rPr>
              <a:t>Çelişki mevcut</a:t>
            </a:r>
            <a:endParaRPr lang="tr-TR" b="1" dirty="0">
              <a:solidFill>
                <a:schemeClr val="accent1"/>
              </a:solidFill>
              <a:latin typeface="Century Gothic" panose="020B0502020202020204" pitchFamily="34" charset="0"/>
            </a:endParaRPr>
          </a:p>
        </p:txBody>
      </p:sp>
      <p:sp>
        <p:nvSpPr>
          <p:cNvPr id="42" name="Metin kutusu 41"/>
          <p:cNvSpPr txBox="1"/>
          <p:nvPr/>
        </p:nvSpPr>
        <p:spPr>
          <a:xfrm>
            <a:off x="1475527" y="2573447"/>
            <a:ext cx="1874696" cy="369332"/>
          </a:xfrm>
          <a:prstGeom prst="rect">
            <a:avLst/>
          </a:prstGeom>
          <a:noFill/>
        </p:spPr>
        <p:txBody>
          <a:bodyPr wrap="square" rtlCol="0">
            <a:spAutoFit/>
          </a:bodyPr>
          <a:lstStyle/>
          <a:p>
            <a:r>
              <a:rPr lang="tr-TR" b="1" dirty="0" smtClean="0">
                <a:solidFill>
                  <a:srgbClr val="008080"/>
                </a:solidFill>
                <a:latin typeface="Century Gothic" panose="020B0502020202020204" pitchFamily="34" charset="0"/>
                <a:cs typeface="Times New Roman" panose="02020603050405020304" pitchFamily="18" charset="0"/>
              </a:rPr>
              <a:t>Kabul Edilebilir</a:t>
            </a:r>
            <a:endParaRPr lang="tr-TR" b="1" dirty="0">
              <a:solidFill>
                <a:srgbClr val="008080"/>
              </a:solidFill>
              <a:latin typeface="Century Gothic" panose="020B0502020202020204" pitchFamily="34" charset="0"/>
              <a:cs typeface="Times New Roman" panose="02020603050405020304" pitchFamily="18" charset="0"/>
            </a:endParaRPr>
          </a:p>
        </p:txBody>
      </p:sp>
      <p:sp>
        <p:nvSpPr>
          <p:cNvPr id="51" name="Metin kutusu 50"/>
          <p:cNvSpPr txBox="1"/>
          <p:nvPr/>
        </p:nvSpPr>
        <p:spPr>
          <a:xfrm>
            <a:off x="1373951" y="4113854"/>
            <a:ext cx="1874696" cy="369332"/>
          </a:xfrm>
          <a:prstGeom prst="rect">
            <a:avLst/>
          </a:prstGeom>
          <a:noFill/>
        </p:spPr>
        <p:txBody>
          <a:bodyPr wrap="square" rtlCol="0">
            <a:spAutoFit/>
          </a:bodyPr>
          <a:lstStyle/>
          <a:p>
            <a:pPr algn="ctr"/>
            <a:r>
              <a:rPr lang="tr-TR" b="1" dirty="0" smtClean="0">
                <a:solidFill>
                  <a:srgbClr val="008080"/>
                </a:solidFill>
                <a:latin typeface="Century Gothic" panose="020B0502020202020204" pitchFamily="34" charset="0"/>
                <a:cs typeface="Times New Roman" panose="02020603050405020304" pitchFamily="18" charset="0"/>
              </a:rPr>
              <a:t>Yeterli</a:t>
            </a:r>
            <a:endParaRPr lang="tr-TR" b="1" dirty="0">
              <a:solidFill>
                <a:srgbClr val="008080"/>
              </a:solidFill>
              <a:latin typeface="Century Gothic" panose="020B0502020202020204" pitchFamily="34" charset="0"/>
              <a:cs typeface="Times New Roman" panose="02020603050405020304" pitchFamily="18" charset="0"/>
            </a:endParaRPr>
          </a:p>
        </p:txBody>
      </p:sp>
      <p:sp>
        <p:nvSpPr>
          <p:cNvPr id="52" name="Metin kutusu 51"/>
          <p:cNvSpPr txBox="1"/>
          <p:nvPr/>
        </p:nvSpPr>
        <p:spPr>
          <a:xfrm>
            <a:off x="1443191" y="5611714"/>
            <a:ext cx="1874696" cy="369332"/>
          </a:xfrm>
          <a:prstGeom prst="rect">
            <a:avLst/>
          </a:prstGeom>
          <a:noFill/>
        </p:spPr>
        <p:txBody>
          <a:bodyPr wrap="square" rtlCol="0">
            <a:spAutoFit/>
          </a:bodyPr>
          <a:lstStyle/>
          <a:p>
            <a:r>
              <a:rPr lang="tr-TR" b="1" dirty="0" smtClean="0">
                <a:solidFill>
                  <a:srgbClr val="008080"/>
                </a:solidFill>
                <a:latin typeface="Century Gothic" panose="020B0502020202020204" pitchFamily="34" charset="0"/>
                <a:cs typeface="Times New Roman" panose="02020603050405020304" pitchFamily="18" charset="0"/>
              </a:rPr>
              <a:t>Kabul Edilebilir</a:t>
            </a:r>
            <a:endParaRPr lang="tr-TR" b="1" dirty="0">
              <a:solidFill>
                <a:srgbClr val="008080"/>
              </a:solidFill>
              <a:latin typeface="Century Gothic" panose="020B0502020202020204" pitchFamily="34" charset="0"/>
              <a:cs typeface="Times New Roman" panose="02020603050405020304" pitchFamily="18" charset="0"/>
            </a:endParaRPr>
          </a:p>
        </p:txBody>
      </p:sp>
      <p:pic>
        <p:nvPicPr>
          <p:cNvPr id="53" name="Picture 3" descr="C:\Users\Oguz DEMIRBOGAN06\Desktop\muhakkik seminer\TKB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56144" y="99320"/>
            <a:ext cx="607256" cy="595318"/>
          </a:xfrm>
          <a:prstGeom prst="rect">
            <a:avLst/>
          </a:prstGeom>
          <a:noFill/>
          <a:extLst>
            <a:ext uri="{909E8E84-426E-40DD-AFC4-6F175D3DCCD1}">
              <a14:hiddenFill xmlns:a14="http://schemas.microsoft.com/office/drawing/2010/main" xmlns="">
                <a:solidFill>
                  <a:srgbClr val="FFFFFF"/>
                </a:solidFill>
              </a14:hiddenFill>
            </a:ext>
          </a:extLst>
        </p:spPr>
      </p:pic>
      <p:sp>
        <p:nvSpPr>
          <p:cNvPr id="54" name="Dikdörtgen 53"/>
          <p:cNvSpPr/>
          <p:nvPr/>
        </p:nvSpPr>
        <p:spPr>
          <a:xfrm>
            <a:off x="9128364" y="305502"/>
            <a:ext cx="2227780" cy="261610"/>
          </a:xfrm>
          <a:prstGeom prst="rect">
            <a:avLst/>
          </a:prstGeom>
        </p:spPr>
        <p:txBody>
          <a:bodyPr wrap="square">
            <a:spAutoFit/>
          </a:bodyPr>
          <a:lstStyle/>
          <a:p>
            <a:pPr algn="r"/>
            <a:r>
              <a:rPr lang="tr-TR" sz="11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55"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4731" y="-263441"/>
            <a:ext cx="1903410" cy="12072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8589545"/>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p:cNvPicPr>
            <a:picLocks noChangeAspect="1"/>
          </p:cNvPicPr>
          <p:nvPr/>
        </p:nvPicPr>
        <p:blipFill>
          <a:blip r:embed="rId3" cstate="print"/>
          <a:stretch>
            <a:fillRect/>
          </a:stretch>
        </p:blipFill>
        <p:spPr>
          <a:xfrm>
            <a:off x="94695" y="933979"/>
            <a:ext cx="3436164" cy="52708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55</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56446" y="66526"/>
            <a:ext cx="750126" cy="735379"/>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322610" y="297506"/>
            <a:ext cx="2833836" cy="276999"/>
          </a:xfrm>
          <a:prstGeom prst="rect">
            <a:avLst/>
          </a:prstGeom>
        </p:spPr>
        <p:txBody>
          <a:bodyPr wrap="squar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2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20">
            <a:extLst>
              <a:ext uri="{FF2B5EF4-FFF2-40B4-BE49-F238E27FC236}">
                <a16:creationId xmlns:a16="http://schemas.microsoft.com/office/drawing/2014/main" xmlns="" id="{E5C85704-3961-07DE-5EA9-AB8C54A1B3F1}"/>
              </a:ext>
            </a:extLst>
          </p:cNvPr>
          <p:cNvSpPr/>
          <p:nvPr/>
        </p:nvSpPr>
        <p:spPr>
          <a:xfrm>
            <a:off x="3744388" y="2472076"/>
            <a:ext cx="8347934" cy="373278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tr-TR" sz="2000" b="1" dirty="0" smtClean="0">
                <a:solidFill>
                  <a:srgbClr val="00B050"/>
                </a:solidFill>
                <a:latin typeface="Century Gothic" panose="020B0502020202020204" pitchFamily="34" charset="0"/>
              </a:rPr>
              <a:t>Bu </a:t>
            </a:r>
            <a:r>
              <a:rPr lang="tr-TR" sz="2000" b="1" dirty="0" err="1" smtClean="0">
                <a:solidFill>
                  <a:srgbClr val="00B050"/>
                </a:solidFill>
                <a:latin typeface="Century Gothic" panose="020B0502020202020204" pitchFamily="34" charset="0"/>
              </a:rPr>
              <a:t>izeleme</a:t>
            </a:r>
            <a:r>
              <a:rPr lang="tr-TR" sz="2000" b="1" dirty="0" smtClean="0">
                <a:solidFill>
                  <a:srgbClr val="00B050"/>
                </a:solidFill>
                <a:latin typeface="Century Gothic" panose="020B0502020202020204" pitchFamily="34" charset="0"/>
              </a:rPr>
              <a:t> alanı 9 gösterge ile izlenir. Örneğin;</a:t>
            </a:r>
            <a:endParaRPr lang="en-US" sz="2000" b="1" dirty="0" smtClean="0">
              <a:solidFill>
                <a:schemeClr val="tx1"/>
              </a:solidFill>
              <a:latin typeface="Century Gothic" panose="020B0502020202020204" pitchFamily="34" charset="0"/>
            </a:endParaRPr>
          </a:p>
          <a:p>
            <a:pPr marL="342900" indent="-342900" algn="just">
              <a:buFont typeface="Arial" panose="020B0604020202020204" pitchFamily="34" charset="0"/>
              <a:buChar char="•"/>
            </a:pPr>
            <a:r>
              <a:rPr lang="en-US" sz="2000" dirty="0" err="1">
                <a:solidFill>
                  <a:schemeClr val="tx1"/>
                </a:solidFill>
                <a:latin typeface="Century Gothic" panose="020B0502020202020204" pitchFamily="34" charset="0"/>
              </a:rPr>
              <a:t>Mesleki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gelişim</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ihtiyaçlarına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yönelik</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çalışmalara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katılır</a:t>
            </a:r>
            <a:r>
              <a:rPr lang="en-US" sz="2000" dirty="0">
                <a:solidFill>
                  <a:schemeClr val="tx1"/>
                </a:solidFill>
                <a:latin typeface="Century Gothic" panose="020B0502020202020204" pitchFamily="34" charset="0"/>
              </a:rPr>
              <a:t>. </a:t>
            </a:r>
          </a:p>
          <a:p>
            <a:pPr marL="342900" indent="-342900" algn="just">
              <a:buFont typeface="Arial" panose="020B0604020202020204" pitchFamily="34" charset="0"/>
              <a:buChar char="•"/>
            </a:pPr>
            <a:r>
              <a:rPr lang="en-US" sz="2000" dirty="0" err="1">
                <a:solidFill>
                  <a:schemeClr val="tx1"/>
                </a:solidFill>
                <a:latin typeface="Century Gothic" panose="020B0502020202020204" pitchFamily="34" charset="0"/>
              </a:rPr>
              <a:t>Eğitim-öğretime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ilişkin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bilgi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deneyimlerini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meslektaşlarıyla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paylaşır</a:t>
            </a:r>
            <a:r>
              <a:rPr lang="en-US" sz="2000" dirty="0">
                <a:solidFill>
                  <a:schemeClr val="tx1"/>
                </a:solidFill>
                <a:latin typeface="Century Gothic" panose="020B0502020202020204" pitchFamily="34" charset="0"/>
              </a:rPr>
              <a:t>.</a:t>
            </a:r>
          </a:p>
          <a:p>
            <a:pPr marL="342900" indent="-342900" algn="just">
              <a:buFont typeface="Arial" panose="020B0604020202020204" pitchFamily="34" charset="0"/>
              <a:buChar char="•"/>
            </a:pPr>
            <a:r>
              <a:rPr lang="en-US" sz="2000" dirty="0" err="1">
                <a:solidFill>
                  <a:schemeClr val="tx1"/>
                </a:solidFill>
                <a:latin typeface="Century Gothic" panose="020B0502020202020204" pitchFamily="34" charset="0"/>
              </a:rPr>
              <a:t>Eğitim-öğretimi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geliştirmek</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için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meslektaşlarının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bilgi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beceri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deneyimlerinden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faydalanır</a:t>
            </a:r>
            <a:r>
              <a:rPr lang="en-US" sz="2000" dirty="0">
                <a:solidFill>
                  <a:schemeClr val="tx1"/>
                </a:solidFill>
                <a:latin typeface="Century Gothic" panose="020B0502020202020204" pitchFamily="34" charset="0"/>
              </a:rPr>
              <a:t>. </a:t>
            </a:r>
          </a:p>
          <a:p>
            <a:pPr marL="342900" indent="-342900" algn="just">
              <a:buFont typeface="Arial" panose="020B0604020202020204" pitchFamily="34" charset="0"/>
              <a:buChar char="•"/>
            </a:pPr>
            <a:r>
              <a:rPr lang="en-US" sz="2000" dirty="0" err="1">
                <a:solidFill>
                  <a:schemeClr val="tx1"/>
                </a:solidFill>
                <a:latin typeface="Century Gothic" panose="020B0502020202020204" pitchFamily="34" charset="0"/>
              </a:rPr>
              <a:t>Mesleki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gelişiminde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edindiği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bilgi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tecrübeleri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eğitim-öğretim</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sürecinde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kullanır</a:t>
            </a:r>
            <a:r>
              <a:rPr lang="en-US" sz="2000" dirty="0">
                <a:solidFill>
                  <a:schemeClr val="tx1"/>
                </a:solidFill>
                <a:latin typeface="Century Gothic" panose="020B0502020202020204" pitchFamily="34" charset="0"/>
              </a:rPr>
              <a:t>. </a:t>
            </a:r>
          </a:p>
          <a:p>
            <a:pPr marL="342900" indent="-342900" algn="just">
              <a:buFont typeface="Arial" panose="020B0604020202020204" pitchFamily="34" charset="0"/>
              <a:buChar char="•"/>
            </a:pPr>
            <a:r>
              <a:rPr lang="en-US" sz="2000" dirty="0" err="1">
                <a:solidFill>
                  <a:schemeClr val="tx1"/>
                </a:solidFill>
                <a:latin typeface="Century Gothic" panose="020B0502020202020204" pitchFamily="34" charset="0"/>
              </a:rPr>
              <a:t>Mesleki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gelişimini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desteklemek</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için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dijital</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öğrenme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platformları</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kaynakları</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kullanmaya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özen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gösterir</a:t>
            </a:r>
            <a:r>
              <a:rPr lang="en-US" sz="2000" dirty="0">
                <a:solidFill>
                  <a:schemeClr val="tx1"/>
                </a:solidFill>
                <a:latin typeface="Century Gothic" panose="020B0502020202020204" pitchFamily="34" charset="0"/>
              </a:rPr>
              <a:t>. </a:t>
            </a:r>
          </a:p>
          <a:p>
            <a:pPr marL="342900" indent="-342900" algn="just">
              <a:buFont typeface="Arial" panose="020B0604020202020204" pitchFamily="34" charset="0"/>
              <a:buChar char="•"/>
            </a:pPr>
            <a:r>
              <a:rPr lang="en-US" sz="2000" dirty="0" err="1">
                <a:solidFill>
                  <a:schemeClr val="tx1"/>
                </a:solidFill>
                <a:latin typeface="Century Gothic" panose="020B0502020202020204" pitchFamily="34" charset="0"/>
              </a:rPr>
              <a:t>Genel</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eğitim-öğretimle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ilgili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özel</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mevzuatı</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bilir</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uygulamalarına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yansıtır</a:t>
            </a:r>
            <a:r>
              <a:rPr lang="en-US" sz="2000" dirty="0">
                <a:solidFill>
                  <a:schemeClr val="tx1"/>
                </a:solidFill>
                <a:latin typeface="Century Gothic" panose="020B0502020202020204" pitchFamily="34" charset="0"/>
              </a:rPr>
              <a:t>.</a:t>
            </a:r>
          </a:p>
        </p:txBody>
      </p:sp>
      <p:sp>
        <p:nvSpPr>
          <p:cNvPr id="13" name="Rectangle 19">
            <a:extLst>
              <a:ext uri="{FF2B5EF4-FFF2-40B4-BE49-F238E27FC236}">
                <a16:creationId xmlns:a16="http://schemas.microsoft.com/office/drawing/2014/main" xmlns="" id="{7CB61DEF-5B3B-EE3E-31A7-697D49DC8FD2}"/>
              </a:ext>
            </a:extLst>
          </p:cNvPr>
          <p:cNvSpPr/>
          <p:nvPr/>
        </p:nvSpPr>
        <p:spPr>
          <a:xfrm>
            <a:off x="3744388" y="1141971"/>
            <a:ext cx="8347934" cy="106334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buClr>
                <a:srgbClr val="000091"/>
              </a:buClr>
            </a:pPr>
            <a:r>
              <a:rPr lang="en-US" sz="2000" b="1" u="sng" dirty="0" smtClean="0">
                <a:solidFill>
                  <a:schemeClr val="accent2"/>
                </a:solidFill>
                <a:latin typeface="Century Gothic" panose="020B0502020202020204" pitchFamily="34" charset="0"/>
              </a:rPr>
              <a:t>Standart</a:t>
            </a:r>
            <a:r>
              <a:rPr lang="en-US" sz="2000" b="1" dirty="0" smtClean="0">
                <a:solidFill>
                  <a:schemeClr val="accent2"/>
                </a:solidFill>
                <a:effectLst>
                  <a:outerShdw blurRad="38100" dist="38100" dir="2700000" algn="tl">
                    <a:srgbClr val="000000">
                      <a:alpha val="43137"/>
                    </a:srgbClr>
                  </a:outerShdw>
                </a:effectLst>
                <a:latin typeface="Century Gothic" panose="020B0502020202020204" pitchFamily="34" charset="0"/>
              </a:rPr>
              <a:t>:</a:t>
            </a:r>
            <a:r>
              <a:rPr lang="en-US" sz="2000" b="1" dirty="0" smtClean="0">
                <a:solidFill>
                  <a:schemeClr val="tx1"/>
                </a:solidFill>
                <a:latin typeface="Century Gothic" panose="020B0502020202020204" pitchFamily="34" charset="0"/>
              </a:rPr>
              <a:t> </a:t>
            </a:r>
            <a:r>
              <a:rPr lang="en-US" sz="2000" dirty="0">
                <a:solidFill>
                  <a:schemeClr val="tx1"/>
                </a:solidFill>
                <a:latin typeface="Century Gothic" panose="020B0502020202020204" pitchFamily="34" charset="0"/>
              </a:rPr>
              <a:t>Öğretmen; </a:t>
            </a:r>
            <a:r>
              <a:rPr lang="en-US" sz="2000" dirty="0" err="1">
                <a:solidFill>
                  <a:schemeClr val="tx1"/>
                </a:solidFill>
                <a:latin typeface="Century Gothic" panose="020B0502020202020204" pitchFamily="34" charset="0"/>
              </a:rPr>
              <a:t>bilgi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yetenek</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yeterlik</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potansiyelini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geliştirebilmek</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için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mesleki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gelişim</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ihtiyaçlarını</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belirler</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bu</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ihtiyaçları</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karşılamaya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yönelik</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mesleki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gelişim</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faaliyetlerinde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bulunur</a:t>
            </a:r>
            <a:r>
              <a:rPr lang="en-US" sz="2000" dirty="0">
                <a:solidFill>
                  <a:schemeClr val="tx1"/>
                </a:solidFill>
                <a:latin typeface="Century Gothic" panose="020B0502020202020204" pitchFamily="34" charset="0"/>
              </a:rPr>
              <a:t>. </a:t>
            </a:r>
          </a:p>
        </p:txBody>
      </p:sp>
      <p:sp>
        <p:nvSpPr>
          <p:cNvPr id="15" name="Veri Yer Tutucusu 1"/>
          <p:cNvSpPr txBox="1">
            <a:spLocks/>
          </p:cNvSpPr>
          <p:nvPr/>
        </p:nvSpPr>
        <p:spPr>
          <a:xfrm>
            <a:off x="1215336" y="6471616"/>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35D566-AFE5-4E7C-B087-31E947C91AE7}" type="datetime1">
              <a:rPr lang="tr-TR" smtClean="0">
                <a:latin typeface="+mj-lt"/>
              </a:rPr>
              <a:pPr/>
              <a:t>4.9.2025</a:t>
            </a:fld>
            <a:endParaRPr lang="fr-FR" dirty="0">
              <a:latin typeface="+mj-lt"/>
            </a:endParaRPr>
          </a:p>
        </p:txBody>
      </p:sp>
      <p:sp>
        <p:nvSpPr>
          <p:cNvPr id="16" name="Altbilgi Yer Tutucusu 2"/>
          <p:cNvSpPr txBox="1">
            <a:spLocks/>
          </p:cNvSpPr>
          <p:nvPr/>
        </p:nvSpPr>
        <p:spPr>
          <a:xfrm>
            <a:off x="3536847" y="6492875"/>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latin typeface="+mj-lt"/>
              </a:rPr>
              <a:t>Teftiş Kurulu Başkanlığı</a:t>
            </a:r>
            <a:endParaRPr lang="fr-FR" dirty="0">
              <a:latin typeface="+mj-lt"/>
            </a:endParaRPr>
          </a:p>
        </p:txBody>
      </p:sp>
      <p:sp>
        <p:nvSpPr>
          <p:cNvPr id="18" name="Slayt Numarası Yer Tutucusu 3"/>
          <p:cNvSpPr txBox="1">
            <a:spLocks/>
          </p:cNvSpPr>
          <p:nvPr/>
        </p:nvSpPr>
        <p:spPr>
          <a:xfrm>
            <a:off x="7929644" y="6467529"/>
            <a:ext cx="3137117" cy="37858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7CEAE-32B0-4A04-8F8C-8ACC81803E6B}" type="slidenum">
              <a:rPr lang="fr-FR" smtClean="0"/>
              <a:pPr/>
              <a:t>55</a:t>
            </a:fld>
            <a:endParaRPr lang="fr-FR"/>
          </a:p>
        </p:txBody>
      </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2" name="Metin kutusu 21"/>
          <p:cNvSpPr txBox="1"/>
          <p:nvPr/>
        </p:nvSpPr>
        <p:spPr>
          <a:xfrm>
            <a:off x="2374726" y="3329"/>
            <a:ext cx="6661101" cy="430887"/>
          </a:xfrm>
          <a:prstGeom prst="rect">
            <a:avLst/>
          </a:prstGeom>
          <a:noFill/>
        </p:spPr>
        <p:txBody>
          <a:bodyPr wrap="square" rtlCol="0">
            <a:spAutoFit/>
          </a:bodyPr>
          <a:lstStyle/>
          <a:p>
            <a:pPr algn="ctr"/>
            <a:r>
              <a:rPr lang="tr-TR" sz="2200" b="1" dirty="0" smtClean="0">
                <a:solidFill>
                  <a:srgbClr val="C00000"/>
                </a:solidFill>
                <a:latin typeface="Century Gothic" panose="020B0502020202020204" pitchFamily="34" charset="0"/>
              </a:rPr>
              <a:t>EK-1 İzleme ve Değerlendirme Formu</a:t>
            </a:r>
            <a:endParaRPr lang="tr-TR" sz="2200" dirty="0"/>
          </a:p>
        </p:txBody>
      </p:sp>
      <p:sp>
        <p:nvSpPr>
          <p:cNvPr id="25" name="Dikdörtgen 24"/>
          <p:cNvSpPr/>
          <p:nvPr/>
        </p:nvSpPr>
        <p:spPr>
          <a:xfrm>
            <a:off x="56675" y="1852828"/>
            <a:ext cx="3425087" cy="19039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63113" y="1225333"/>
            <a:ext cx="3425087" cy="5690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Dikdörtgen 29"/>
          <p:cNvSpPr/>
          <p:nvPr/>
        </p:nvSpPr>
        <p:spPr>
          <a:xfrm>
            <a:off x="1059924" y="935111"/>
            <a:ext cx="1459378" cy="1905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3855119" y="714793"/>
            <a:ext cx="5164307" cy="430887"/>
          </a:xfrm>
          <a:prstGeom prst="rect">
            <a:avLst/>
          </a:prstGeom>
          <a:noFill/>
        </p:spPr>
        <p:txBody>
          <a:bodyPr wrap="square" rtlCol="0">
            <a:spAutoFit/>
          </a:bodyPr>
          <a:lstStyle/>
          <a:p>
            <a:r>
              <a:rPr lang="tr-TR" sz="2200" b="1" dirty="0">
                <a:solidFill>
                  <a:schemeClr val="accent1"/>
                </a:solidFill>
                <a:latin typeface="Century Gothic" panose="020B0502020202020204" pitchFamily="34" charset="0"/>
              </a:rPr>
              <a:t>İZLEME </a:t>
            </a:r>
            <a:r>
              <a:rPr lang="en-US" sz="2200" b="1" dirty="0">
                <a:solidFill>
                  <a:schemeClr val="accent1"/>
                </a:solidFill>
                <a:latin typeface="Century Gothic" panose="020B0502020202020204" pitchFamily="34" charset="0"/>
              </a:rPr>
              <a:t>ALANI </a:t>
            </a:r>
            <a:r>
              <a:rPr lang="tr-TR" sz="2200" b="1" dirty="0" smtClean="0">
                <a:solidFill>
                  <a:schemeClr val="accent1"/>
                </a:solidFill>
                <a:latin typeface="Century Gothic" panose="020B0502020202020204" pitchFamily="34" charset="0"/>
              </a:rPr>
              <a:t>8</a:t>
            </a:r>
            <a:r>
              <a:rPr lang="en-US" sz="2200" b="1" dirty="0" smtClean="0">
                <a:solidFill>
                  <a:schemeClr val="accent1"/>
                </a:solidFill>
                <a:latin typeface="Century Gothic" panose="020B0502020202020204" pitchFamily="34" charset="0"/>
              </a:rPr>
              <a:t>. </a:t>
            </a:r>
            <a:r>
              <a:rPr lang="en-US" sz="2200" b="1" dirty="0">
                <a:solidFill>
                  <a:schemeClr val="accent1"/>
                </a:solidFill>
                <a:latin typeface="Century Gothic" panose="020B0502020202020204" pitchFamily="34" charset="0"/>
              </a:rPr>
              <a:t>MESLEKİ GELİŞİM</a:t>
            </a:r>
          </a:p>
        </p:txBody>
      </p:sp>
      <p:sp>
        <p:nvSpPr>
          <p:cNvPr id="6" name="Sağ Ok 5"/>
          <p:cNvSpPr/>
          <p:nvPr/>
        </p:nvSpPr>
        <p:spPr>
          <a:xfrm>
            <a:off x="3492110" y="1435225"/>
            <a:ext cx="257368" cy="1728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Sağ Ok 34"/>
          <p:cNvSpPr/>
          <p:nvPr/>
        </p:nvSpPr>
        <p:spPr>
          <a:xfrm>
            <a:off x="3498738" y="3167543"/>
            <a:ext cx="257368" cy="1728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Sağ Ok 28"/>
          <p:cNvSpPr/>
          <p:nvPr/>
        </p:nvSpPr>
        <p:spPr>
          <a:xfrm>
            <a:off x="2539872" y="944348"/>
            <a:ext cx="1326376" cy="1551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4058955139"/>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Resim 24"/>
          <p:cNvPicPr>
            <a:picLocks noChangeAspect="1"/>
          </p:cNvPicPr>
          <p:nvPr/>
        </p:nvPicPr>
        <p:blipFill>
          <a:blip r:embed="rId3" cstate="print"/>
          <a:stretch>
            <a:fillRect/>
          </a:stretch>
        </p:blipFill>
        <p:spPr>
          <a:xfrm>
            <a:off x="83736" y="976702"/>
            <a:ext cx="3436164" cy="546956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56</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026905" y="75091"/>
            <a:ext cx="751438" cy="736665"/>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912224" y="357738"/>
            <a:ext cx="2114681" cy="276999"/>
          </a:xfrm>
          <a:prstGeom prst="rect">
            <a:avLst/>
          </a:prstGeom>
        </p:spPr>
        <p:txBody>
          <a:bodyPr wrap="non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13" name="Rectangle 19">
            <a:extLst>
              <a:ext uri="{FF2B5EF4-FFF2-40B4-BE49-F238E27FC236}">
                <a16:creationId xmlns:a16="http://schemas.microsoft.com/office/drawing/2014/main" xmlns="" id="{7CB61DEF-5B3B-EE3E-31A7-697D49DC8FD2}"/>
              </a:ext>
            </a:extLst>
          </p:cNvPr>
          <p:cNvSpPr/>
          <p:nvPr/>
        </p:nvSpPr>
        <p:spPr>
          <a:xfrm>
            <a:off x="3616204" y="1000499"/>
            <a:ext cx="8347934" cy="125931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lnSpc>
                <a:spcPct val="125000"/>
              </a:lnSpc>
              <a:buClr>
                <a:srgbClr val="000091"/>
              </a:buClr>
            </a:pPr>
            <a:r>
              <a:rPr lang="en-US" sz="2200" b="1" dirty="0" smtClean="0">
                <a:solidFill>
                  <a:srgbClr val="FF0000"/>
                </a:solidFill>
                <a:latin typeface="Century Gothic" panose="020B0502020202020204" pitchFamily="34" charset="0"/>
              </a:rPr>
              <a:t>Geliştirilmesi Gerek</a:t>
            </a:r>
            <a:r>
              <a:rPr lang="tr-TR" sz="2200" b="1" dirty="0" smtClean="0">
                <a:solidFill>
                  <a:srgbClr val="FF0000"/>
                </a:solidFill>
                <a:latin typeface="Century Gothic" panose="020B0502020202020204" pitchFamily="34" charset="0"/>
              </a:rPr>
              <a:t>: </a:t>
            </a:r>
            <a:r>
              <a:rPr lang="en-US" sz="2200" dirty="0">
                <a:solidFill>
                  <a:prstClr val="black"/>
                </a:solidFill>
                <a:latin typeface="Century Gothic" panose="020B0502020202020204" pitchFamily="34" charset="0"/>
              </a:rPr>
              <a:t>Öğretmen; </a:t>
            </a:r>
            <a:r>
              <a:rPr lang="en-US" sz="2200" dirty="0" err="1">
                <a:solidFill>
                  <a:prstClr val="black"/>
                </a:solidFill>
                <a:latin typeface="Century Gothic" panose="020B0502020202020204" pitchFamily="34" charset="0"/>
              </a:rPr>
              <a:t>bilgi</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yetenek</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yeterlik</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ve</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potansiyelini</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geliştirebilmek</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için</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mesleki</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gelişim</a:t>
            </a:r>
            <a:r>
              <a:rPr lang="en-US" sz="2200" dirty="0">
                <a:solidFill>
                  <a:prstClr val="black"/>
                </a:solidFill>
                <a:latin typeface="Century Gothic" panose="020B0502020202020204" pitchFamily="34" charset="0"/>
              </a:rPr>
              <a:t> </a:t>
            </a:r>
            <a:r>
              <a:rPr lang="en-US" sz="2200" dirty="0" err="1">
                <a:solidFill>
                  <a:prstClr val="black"/>
                </a:solidFill>
                <a:latin typeface="Century Gothic" panose="020B0502020202020204" pitchFamily="34" charset="0"/>
              </a:rPr>
              <a:t>faaliyetlerinde</a:t>
            </a:r>
            <a:r>
              <a:rPr lang="en-US" sz="2200" dirty="0">
                <a:solidFill>
                  <a:prstClr val="black"/>
                </a:solidFill>
                <a:latin typeface="Century Gothic" panose="020B0502020202020204" pitchFamily="34" charset="0"/>
              </a:rPr>
              <a:t> </a:t>
            </a:r>
            <a:r>
              <a:rPr lang="en-US" sz="2200" b="1" u="sng" dirty="0" err="1">
                <a:solidFill>
                  <a:srgbClr val="FF0000"/>
                </a:solidFill>
                <a:latin typeface="Century Gothic" panose="020B0502020202020204" pitchFamily="34" charset="0"/>
              </a:rPr>
              <a:t>bulunmamıştır</a:t>
            </a:r>
            <a:r>
              <a:rPr lang="en-US" sz="2200" dirty="0">
                <a:solidFill>
                  <a:prstClr val="black"/>
                </a:solidFill>
                <a:latin typeface="Century Gothic" panose="020B0502020202020204" pitchFamily="34" charset="0"/>
              </a:rPr>
              <a:t>. </a:t>
            </a:r>
          </a:p>
        </p:txBody>
      </p:sp>
      <p:sp>
        <p:nvSpPr>
          <p:cNvPr id="15" name="Veri Yer Tutucusu 1"/>
          <p:cNvSpPr txBox="1">
            <a:spLocks/>
          </p:cNvSpPr>
          <p:nvPr/>
        </p:nvSpPr>
        <p:spPr>
          <a:xfrm>
            <a:off x="1215336" y="6471616"/>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35D566-AFE5-4E7C-B087-31E947C91AE7}" type="datetime1">
              <a:rPr lang="tr-TR" smtClean="0">
                <a:latin typeface="+mj-lt"/>
              </a:rPr>
              <a:pPr/>
              <a:t>4.9.2025</a:t>
            </a:fld>
            <a:endParaRPr lang="fr-FR" dirty="0">
              <a:latin typeface="+mj-lt"/>
            </a:endParaRPr>
          </a:p>
        </p:txBody>
      </p:sp>
      <p:sp>
        <p:nvSpPr>
          <p:cNvPr id="16" name="Altbilgi Yer Tutucusu 2"/>
          <p:cNvSpPr txBox="1">
            <a:spLocks/>
          </p:cNvSpPr>
          <p:nvPr/>
        </p:nvSpPr>
        <p:spPr>
          <a:xfrm>
            <a:off x="3536847" y="6492875"/>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latin typeface="+mj-lt"/>
              </a:rPr>
              <a:t>Teftiş Kurulu Başkanlığı</a:t>
            </a:r>
            <a:endParaRPr lang="fr-FR" dirty="0">
              <a:latin typeface="+mj-lt"/>
            </a:endParaRPr>
          </a:p>
        </p:txBody>
      </p:sp>
      <p:sp>
        <p:nvSpPr>
          <p:cNvPr id="18" name="Slayt Numarası Yer Tutucusu 3"/>
          <p:cNvSpPr txBox="1">
            <a:spLocks/>
          </p:cNvSpPr>
          <p:nvPr/>
        </p:nvSpPr>
        <p:spPr>
          <a:xfrm>
            <a:off x="7929644" y="6467529"/>
            <a:ext cx="3137117" cy="37858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7CEAE-32B0-4A04-8F8C-8ACC81803E6B}" type="slidenum">
              <a:rPr lang="fr-FR" smtClean="0"/>
              <a:pPr/>
              <a:t>56</a:t>
            </a:fld>
            <a:endParaRPr lang="fr-FR"/>
          </a:p>
        </p:txBody>
      </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2" name="Metin kutusu 21"/>
          <p:cNvSpPr txBox="1"/>
          <p:nvPr/>
        </p:nvSpPr>
        <p:spPr>
          <a:xfrm>
            <a:off x="2251123" y="231032"/>
            <a:ext cx="6661101" cy="430887"/>
          </a:xfrm>
          <a:prstGeom prst="rect">
            <a:avLst/>
          </a:prstGeom>
          <a:noFill/>
        </p:spPr>
        <p:txBody>
          <a:bodyPr wrap="square" rtlCol="0">
            <a:spAutoFit/>
          </a:bodyPr>
          <a:lstStyle/>
          <a:p>
            <a:pPr algn="ctr"/>
            <a:r>
              <a:rPr lang="tr-TR" sz="2200" b="1" dirty="0" smtClean="0">
                <a:solidFill>
                  <a:srgbClr val="C00000"/>
                </a:solidFill>
                <a:latin typeface="Century Gothic" panose="020B0502020202020204" pitchFamily="34" charset="0"/>
              </a:rPr>
              <a:t>EK-1 İzleme ve Değerlendirme Formu</a:t>
            </a:r>
            <a:endParaRPr lang="tr-TR" sz="2200" dirty="0"/>
          </a:p>
        </p:txBody>
      </p:sp>
      <p:sp>
        <p:nvSpPr>
          <p:cNvPr id="31" name="Dikdörtgen 30"/>
          <p:cNvSpPr/>
          <p:nvPr/>
        </p:nvSpPr>
        <p:spPr>
          <a:xfrm>
            <a:off x="107227" y="4011951"/>
            <a:ext cx="3389182" cy="20949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6"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19">
            <a:extLst>
              <a:ext uri="{FF2B5EF4-FFF2-40B4-BE49-F238E27FC236}">
                <a16:creationId xmlns:a16="http://schemas.microsoft.com/office/drawing/2014/main" xmlns="" id="{7CB61DEF-5B3B-EE3E-31A7-697D49DC8FD2}"/>
              </a:ext>
            </a:extLst>
          </p:cNvPr>
          <p:cNvSpPr/>
          <p:nvPr/>
        </p:nvSpPr>
        <p:spPr>
          <a:xfrm>
            <a:off x="3683371" y="2363106"/>
            <a:ext cx="8347934" cy="132618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lnSpc>
                <a:spcPct val="125000"/>
              </a:lnSpc>
            </a:pPr>
            <a:r>
              <a:rPr lang="en-US" sz="2200" b="1" dirty="0" smtClean="0">
                <a:solidFill>
                  <a:srgbClr val="00B0F0"/>
                </a:solidFill>
                <a:latin typeface="Century Gothic" panose="020B0502020202020204" pitchFamily="34" charset="0"/>
              </a:rPr>
              <a:t>Kabul </a:t>
            </a:r>
            <a:r>
              <a:rPr lang="en-US" sz="2200" b="1" dirty="0" err="1" smtClean="0">
                <a:solidFill>
                  <a:srgbClr val="00B0F0"/>
                </a:solidFill>
                <a:latin typeface="Century Gothic" panose="020B0502020202020204" pitchFamily="34" charset="0"/>
              </a:rPr>
              <a:t>Edilebilir</a:t>
            </a:r>
            <a:r>
              <a:rPr lang="tr-TR" sz="2200" b="1" dirty="0" smtClean="0">
                <a:solidFill>
                  <a:srgbClr val="00B0F0"/>
                </a:solidFill>
                <a:latin typeface="Century Gothic" panose="020B0502020202020204" pitchFamily="34" charset="0"/>
              </a:rPr>
              <a:t>: </a:t>
            </a:r>
            <a:r>
              <a:rPr lang="tr-TR" sz="2200" dirty="0">
                <a:solidFill>
                  <a:schemeClr val="tx1"/>
                </a:solidFill>
                <a:latin typeface="Century Gothic" panose="020B0502020202020204" pitchFamily="34" charset="0"/>
              </a:rPr>
              <a:t>Öğretmen; bilgi, yetenek, yeterlik ve potansiyelini geliştirebilmek için mesleki gelişim faaliyetlerinde </a:t>
            </a:r>
            <a:r>
              <a:rPr lang="tr-TR" sz="2200" b="1" u="sng" dirty="0">
                <a:solidFill>
                  <a:srgbClr val="00B0F0"/>
                </a:solidFill>
                <a:latin typeface="Century Gothic" panose="020B0502020202020204" pitchFamily="34" charset="0"/>
              </a:rPr>
              <a:t>bulunmuştur</a:t>
            </a:r>
            <a:r>
              <a:rPr lang="tr-TR" sz="2200" dirty="0">
                <a:solidFill>
                  <a:schemeClr val="tx1"/>
                </a:solidFill>
                <a:latin typeface="Century Gothic" panose="020B0502020202020204" pitchFamily="34" charset="0"/>
              </a:rPr>
              <a:t>. </a:t>
            </a:r>
          </a:p>
        </p:txBody>
      </p:sp>
      <p:sp>
        <p:nvSpPr>
          <p:cNvPr id="38" name="Rectangle 19">
            <a:extLst>
              <a:ext uri="{FF2B5EF4-FFF2-40B4-BE49-F238E27FC236}">
                <a16:creationId xmlns:a16="http://schemas.microsoft.com/office/drawing/2014/main" xmlns="" id="{7CB61DEF-5B3B-EE3E-31A7-697D49DC8FD2}"/>
              </a:ext>
            </a:extLst>
          </p:cNvPr>
          <p:cNvSpPr/>
          <p:nvPr/>
        </p:nvSpPr>
        <p:spPr>
          <a:xfrm>
            <a:off x="3683371" y="3817869"/>
            <a:ext cx="8347934" cy="2628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lnSpc>
                <a:spcPct val="125000"/>
              </a:lnSpc>
              <a:buClr>
                <a:srgbClr val="000091"/>
              </a:buClr>
            </a:pPr>
            <a:r>
              <a:rPr lang="tr-TR" sz="2200" b="1" dirty="0" smtClean="0">
                <a:solidFill>
                  <a:srgbClr val="00B050"/>
                </a:solidFill>
                <a:latin typeface="Century Gothic" panose="020B0502020202020204" pitchFamily="34" charset="0"/>
              </a:rPr>
              <a:t>Yeterli:</a:t>
            </a:r>
            <a:r>
              <a:rPr lang="tr-TR" sz="2200" dirty="0">
                <a:solidFill>
                  <a:srgbClr val="00B050"/>
                </a:solidFill>
                <a:latin typeface="Century Gothic" panose="020B0502020202020204" pitchFamily="34" charset="0"/>
              </a:rPr>
              <a:t> </a:t>
            </a:r>
            <a:endParaRPr lang="tr-TR" sz="2200" dirty="0" smtClean="0">
              <a:solidFill>
                <a:srgbClr val="00B050"/>
              </a:solidFill>
              <a:latin typeface="Century Gothic" panose="020B0502020202020204" pitchFamily="34" charset="0"/>
            </a:endParaRPr>
          </a:p>
          <a:p>
            <a:pPr lvl="0" algn="just">
              <a:lnSpc>
                <a:spcPct val="125000"/>
              </a:lnSpc>
              <a:buClr>
                <a:srgbClr val="000091"/>
              </a:buClr>
            </a:pPr>
            <a:r>
              <a:rPr lang="tr-TR" sz="2200" b="1" dirty="0" smtClean="0">
                <a:solidFill>
                  <a:srgbClr val="00B0F0"/>
                </a:solidFill>
                <a:latin typeface="Century Gothic" panose="020B0502020202020204" pitchFamily="34" charset="0"/>
              </a:rPr>
              <a:t>(‘</a:t>
            </a:r>
            <a:r>
              <a:rPr lang="tr-TR" sz="2200" b="1" dirty="0">
                <a:solidFill>
                  <a:srgbClr val="00B0F0"/>
                </a:solidFill>
                <a:latin typeface="Century Gothic" panose="020B0502020202020204" pitchFamily="34" charset="0"/>
              </a:rPr>
              <a:t>Kabul Edilebilir’ </a:t>
            </a:r>
            <a:r>
              <a:rPr lang="tr-TR" sz="2200" b="1" dirty="0" smtClean="0">
                <a:solidFill>
                  <a:srgbClr val="00B0F0"/>
                </a:solidFill>
                <a:latin typeface="Century Gothic" panose="020B0502020202020204" pitchFamily="34" charset="0"/>
              </a:rPr>
              <a:t>düzeyi gerekliliklerini </a:t>
            </a:r>
            <a:r>
              <a:rPr lang="tr-TR" sz="2200" b="1" dirty="0">
                <a:solidFill>
                  <a:srgbClr val="00B0F0"/>
                </a:solidFill>
                <a:latin typeface="Century Gothic" panose="020B0502020202020204" pitchFamily="34" charset="0"/>
              </a:rPr>
              <a:t>yerine getirmenin yanı </a:t>
            </a:r>
            <a:r>
              <a:rPr lang="tr-TR" sz="2200" b="1" dirty="0" smtClean="0">
                <a:solidFill>
                  <a:srgbClr val="00B0F0"/>
                </a:solidFill>
                <a:latin typeface="Century Gothic" panose="020B0502020202020204" pitchFamily="34" charset="0"/>
              </a:rPr>
              <a:t>sıra)</a:t>
            </a:r>
          </a:p>
          <a:p>
            <a:pPr lvl="0" algn="just">
              <a:lnSpc>
                <a:spcPct val="125000"/>
              </a:lnSpc>
              <a:buClr>
                <a:srgbClr val="000091"/>
              </a:buClr>
            </a:pPr>
            <a:r>
              <a:rPr lang="tr-TR" sz="2200" dirty="0">
                <a:solidFill>
                  <a:schemeClr val="tx1"/>
                </a:solidFill>
                <a:latin typeface="Century Gothic" panose="020B0502020202020204" pitchFamily="34" charset="0"/>
              </a:rPr>
              <a:t>Öğretmen, yansıtma yoluyla mesleki gelişimini sürekli ve aktif bir şekilde sürdürür, edindiği bilgi ve deneyimleri </a:t>
            </a:r>
            <a:r>
              <a:rPr lang="tr-TR" sz="2200" b="1" u="sng" dirty="0">
                <a:solidFill>
                  <a:srgbClr val="00B050"/>
                </a:solidFill>
                <a:latin typeface="Century Gothic" panose="020B0502020202020204" pitchFamily="34" charset="0"/>
              </a:rPr>
              <a:t>meslektaşlarıyla paylaşır, eğitim-öğretim sürecinde kullanır</a:t>
            </a:r>
            <a:r>
              <a:rPr lang="tr-TR" sz="2200" dirty="0">
                <a:solidFill>
                  <a:schemeClr val="tx1"/>
                </a:solidFill>
                <a:latin typeface="Century Gothic" panose="020B0502020202020204" pitchFamily="34" charset="0"/>
              </a:rPr>
              <a:t>. </a:t>
            </a:r>
          </a:p>
        </p:txBody>
      </p:sp>
      <p:cxnSp>
        <p:nvCxnSpPr>
          <p:cNvPr id="26" name="Dirsek Bağlayıcısı 25"/>
          <p:cNvCxnSpPr/>
          <p:nvPr/>
        </p:nvCxnSpPr>
        <p:spPr>
          <a:xfrm rot="5400000" flipH="1" flipV="1">
            <a:off x="1986364" y="2302297"/>
            <a:ext cx="2847546" cy="571868"/>
          </a:xfrm>
          <a:prstGeom prst="bentConnector3">
            <a:avLst>
              <a:gd name="adj1" fmla="val 99952"/>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7" name="Dirsek Bağlayıcısı 26"/>
          <p:cNvCxnSpPr/>
          <p:nvPr/>
        </p:nvCxnSpPr>
        <p:spPr>
          <a:xfrm flipV="1">
            <a:off x="1485602" y="3971398"/>
            <a:ext cx="2294836" cy="82503"/>
          </a:xfrm>
          <a:prstGeom prst="bentConnector3">
            <a:avLst>
              <a:gd name="adj1" fmla="val 193"/>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8" name="Dirsek Bağlayıcısı 27"/>
          <p:cNvCxnSpPr/>
          <p:nvPr/>
        </p:nvCxnSpPr>
        <p:spPr>
          <a:xfrm flipV="1">
            <a:off x="2263825" y="2587301"/>
            <a:ext cx="1491213" cy="1412003"/>
          </a:xfrm>
          <a:prstGeom prst="bentConnector3">
            <a:avLst>
              <a:gd name="adj1" fmla="val -248"/>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1561169238"/>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Century Gothic" panose="020B0502020202020204" pitchFamily="34" charset="0"/>
              </a:rPr>
              <a:pPr/>
              <a:t>4.9.2025</a:t>
            </a:fld>
            <a:endParaRPr lang="fr-FR" dirty="0">
              <a:latin typeface="Century Gothic" panose="020B0502020202020204" pitchFamily="34" charset="0"/>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Century Gothic" panose="020B0502020202020204" pitchFamily="34" charset="0"/>
              </a:rPr>
              <a:t>Teftiş</a:t>
            </a:r>
            <a:r>
              <a:rPr lang="fr-FR" dirty="0" smtClean="0">
                <a:latin typeface="Century Gothic" panose="020B0502020202020204" pitchFamily="34" charset="0"/>
              </a:rPr>
              <a:t> </a:t>
            </a:r>
            <a:r>
              <a:rPr lang="fr-FR" dirty="0" err="1" smtClean="0">
                <a:latin typeface="Century Gothic" panose="020B0502020202020204" pitchFamily="34" charset="0"/>
              </a:rPr>
              <a:t>Kurulu</a:t>
            </a:r>
            <a:r>
              <a:rPr lang="fr-FR" dirty="0" smtClean="0">
                <a:latin typeface="Century Gothic" panose="020B0502020202020204" pitchFamily="34" charset="0"/>
              </a:rPr>
              <a:t> </a:t>
            </a:r>
            <a:r>
              <a:rPr lang="fr-FR" dirty="0" err="1" smtClean="0">
                <a:latin typeface="Century Gothic" panose="020B0502020202020204" pitchFamily="34" charset="0"/>
              </a:rPr>
              <a:t>Başkanlığı</a:t>
            </a:r>
            <a:endParaRPr lang="fr-FR" dirty="0">
              <a:latin typeface="Century Gothic" panose="020B0502020202020204" pitchFamily="34" charset="0"/>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latin typeface="Century Gothic" panose="020B0502020202020204" pitchFamily="34" charset="0"/>
              </a:rPr>
              <a:pPr/>
              <a:t>57</a:t>
            </a:fld>
            <a:endParaRPr lang="fr-FR" dirty="0">
              <a:latin typeface="Century Gothic" panose="020B0502020202020204" pitchFamily="34" charset="0"/>
            </a:endParaRPr>
          </a:p>
        </p:txBody>
      </p:sp>
      <p:sp>
        <p:nvSpPr>
          <p:cNvPr id="8" name="Rectangle 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atin typeface="Century Gothic" panose="020B0502020202020204" pitchFamily="34" charset="0"/>
            </a:endParaRPr>
          </a:p>
        </p:txBody>
      </p:sp>
      <p:sp>
        <p:nvSpPr>
          <p:cNvPr id="19" name="Metin kutusu 18"/>
          <p:cNvSpPr txBox="1"/>
          <p:nvPr/>
        </p:nvSpPr>
        <p:spPr>
          <a:xfrm>
            <a:off x="2846254" y="246662"/>
            <a:ext cx="5773981" cy="430887"/>
          </a:xfrm>
          <a:prstGeom prst="rect">
            <a:avLst/>
          </a:prstGeom>
          <a:noFill/>
        </p:spPr>
        <p:txBody>
          <a:bodyPr wrap="square" rtlCol="0">
            <a:spAutoFit/>
          </a:bodyPr>
          <a:lstStyle/>
          <a:p>
            <a:pPr algn="ctr"/>
            <a:r>
              <a:rPr lang="tr-TR" sz="2200" b="1" dirty="0">
                <a:solidFill>
                  <a:srgbClr val="C00000"/>
                </a:solidFill>
                <a:latin typeface="Century Gothic" panose="020B0502020202020204" pitchFamily="34" charset="0"/>
              </a:rPr>
              <a:t>EK-3 İzleme ve Öneri Raporu</a:t>
            </a:r>
            <a:endParaRPr lang="tr-TR" sz="2200" dirty="0">
              <a:latin typeface="Century Gothic" panose="020B0502020202020204"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xmlns="" val="382367779"/>
              </p:ext>
            </p:extLst>
          </p:nvPr>
        </p:nvGraphicFramePr>
        <p:xfrm>
          <a:off x="71537" y="849668"/>
          <a:ext cx="11990721" cy="5712241"/>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1219200">
                  <a:extLst>
                    <a:ext uri="{9D8B030D-6E8A-4147-A177-3AD203B41FA5}">
                      <a16:colId xmlns:a16="http://schemas.microsoft.com/office/drawing/2014/main" xmlns="" val="2164704198"/>
                    </a:ext>
                  </a:extLst>
                </a:gridCol>
                <a:gridCol w="2255520">
                  <a:extLst>
                    <a:ext uri="{9D8B030D-6E8A-4147-A177-3AD203B41FA5}">
                      <a16:colId xmlns:a16="http://schemas.microsoft.com/office/drawing/2014/main" xmlns="" val="942796772"/>
                    </a:ext>
                  </a:extLst>
                </a:gridCol>
                <a:gridCol w="4368800">
                  <a:extLst>
                    <a:ext uri="{9D8B030D-6E8A-4147-A177-3AD203B41FA5}">
                      <a16:colId xmlns:a16="http://schemas.microsoft.com/office/drawing/2014/main" xmlns="" val="1117219484"/>
                    </a:ext>
                  </a:extLst>
                </a:gridCol>
                <a:gridCol w="4147201">
                  <a:extLst>
                    <a:ext uri="{9D8B030D-6E8A-4147-A177-3AD203B41FA5}">
                      <a16:colId xmlns:a16="http://schemas.microsoft.com/office/drawing/2014/main" xmlns="" val="935159758"/>
                    </a:ext>
                  </a:extLst>
                </a:gridCol>
              </a:tblGrid>
              <a:tr h="377111">
                <a:tc gridSpan="4">
                  <a:txBody>
                    <a:bodyPr/>
                    <a:lstStyle/>
                    <a:p>
                      <a:pPr algn="ctr"/>
                      <a:endParaRPr lang="tr-TR" sz="20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4198920383"/>
                  </a:ext>
                </a:extLst>
              </a:tr>
              <a:tr h="495806">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86246206"/>
                  </a:ext>
                </a:extLst>
              </a:tr>
              <a:tr h="2077510">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676105535"/>
                  </a:ext>
                </a:extLst>
              </a:tr>
              <a:tr h="1188205">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289032127"/>
                  </a:ext>
                </a:extLst>
              </a:tr>
              <a:tr h="1479436">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smtClean="0">
                        <a:latin typeface="Times New Roman" panose="02020603050405020304" pitchFamily="18" charset="0"/>
                        <a:cs typeface="Times New Roman" panose="02020603050405020304" pitchFamily="18" charset="0"/>
                      </a:endParaRPr>
                    </a:p>
                    <a:p>
                      <a:pPr algn="just"/>
                      <a:endParaRPr lang="tr-TR" sz="1600" dirty="0" smtClean="0">
                        <a:latin typeface="Times New Roman" panose="02020603050405020304" pitchFamily="18" charset="0"/>
                        <a:cs typeface="Times New Roman" panose="02020603050405020304" pitchFamily="18" charset="0"/>
                      </a:endParaRPr>
                    </a:p>
                    <a:p>
                      <a:pPr algn="just"/>
                      <a:endParaRPr lang="tr-TR" sz="1600" dirty="0" smtClean="0">
                        <a:latin typeface="Times New Roman" panose="02020603050405020304" pitchFamily="18" charset="0"/>
                        <a:cs typeface="Times New Roman" panose="02020603050405020304" pitchFamily="18" charset="0"/>
                      </a:endParaRPr>
                    </a:p>
                    <a:p>
                      <a:pPr algn="just"/>
                      <a:endParaRPr lang="tr-TR" sz="1600" dirty="0" smtClean="0">
                        <a:latin typeface="Times New Roman" panose="02020603050405020304" pitchFamily="18" charset="0"/>
                        <a:cs typeface="Times New Roman" panose="02020603050405020304" pitchFamily="18" charset="0"/>
                      </a:endParaRPr>
                    </a:p>
                    <a:p>
                      <a:pPr algn="just"/>
                      <a:endParaRPr lang="tr-TR" sz="1600" dirty="0" smtClean="0">
                        <a:latin typeface="Times New Roman" panose="02020603050405020304" pitchFamily="18" charset="0"/>
                        <a:cs typeface="Times New Roman" panose="02020603050405020304" pitchFamily="18" charset="0"/>
                      </a:endParaRPr>
                    </a:p>
                    <a:p>
                      <a:pPr algn="just"/>
                      <a:endParaRPr lang="tr-TR" sz="16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263420648"/>
                  </a:ext>
                </a:extLst>
              </a:tr>
            </a:tbl>
          </a:graphicData>
        </a:graphic>
      </p:graphicFrame>
      <p:sp>
        <p:nvSpPr>
          <p:cNvPr id="17" name="Rectangle 16">
            <a:extLst>
              <a:ext uri="{FF2B5EF4-FFF2-40B4-BE49-F238E27FC236}">
                <a16:creationId xmlns:a16="http://schemas.microsoft.com/office/drawing/2014/main" xmlns="" id="{65F3D3F5-CDBA-2DC1-84D2-25250BED6FB1}"/>
              </a:ext>
            </a:extLst>
          </p:cNvPr>
          <p:cNvSpPr/>
          <p:nvPr/>
        </p:nvSpPr>
        <p:spPr>
          <a:xfrm>
            <a:off x="5170618" y="2423137"/>
            <a:ext cx="1349829" cy="979714"/>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0" dirty="0" smtClean="0">
                <a:solidFill>
                  <a:schemeClr val="accent6">
                    <a:lumMod val="40000"/>
                    <a:lumOff val="60000"/>
                  </a:schemeClr>
                </a:solidFill>
                <a:latin typeface="Century Gothic" panose="020B0502020202020204" pitchFamily="34" charset="0"/>
                <a:sym typeface="Wingdings" panose="05000000000000000000" pitchFamily="2" charset="2"/>
              </a:rPr>
              <a:t></a:t>
            </a:r>
            <a:endParaRPr lang="fr-FR" sz="11500" dirty="0">
              <a:solidFill>
                <a:schemeClr val="accent6">
                  <a:lumMod val="40000"/>
                  <a:lumOff val="60000"/>
                </a:schemeClr>
              </a:solidFill>
              <a:latin typeface="Century Gothic" panose="020B0502020202020204" pitchFamily="34" charset="0"/>
            </a:endParaRPr>
          </a:p>
        </p:txBody>
      </p:sp>
      <p:sp>
        <p:nvSpPr>
          <p:cNvPr id="22" name="Rectangle 16">
            <a:extLst>
              <a:ext uri="{FF2B5EF4-FFF2-40B4-BE49-F238E27FC236}">
                <a16:creationId xmlns:a16="http://schemas.microsoft.com/office/drawing/2014/main" xmlns="" id="{65F3D3F5-CDBA-2DC1-84D2-25250BED6FB1}"/>
              </a:ext>
            </a:extLst>
          </p:cNvPr>
          <p:cNvSpPr/>
          <p:nvPr/>
        </p:nvSpPr>
        <p:spPr>
          <a:xfrm>
            <a:off x="5577361" y="4065630"/>
            <a:ext cx="1349829" cy="979714"/>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0" dirty="0" smtClean="0">
                <a:solidFill>
                  <a:schemeClr val="accent6">
                    <a:lumMod val="40000"/>
                    <a:lumOff val="60000"/>
                  </a:schemeClr>
                </a:solidFill>
                <a:latin typeface="Century Gothic" panose="020B0502020202020204" pitchFamily="34" charset="0"/>
                <a:sym typeface="Wingdings" panose="05000000000000000000" pitchFamily="2" charset="2"/>
              </a:rPr>
              <a:t></a:t>
            </a:r>
            <a:endParaRPr lang="fr-FR" sz="11500" dirty="0">
              <a:solidFill>
                <a:schemeClr val="accent6">
                  <a:lumMod val="40000"/>
                  <a:lumOff val="60000"/>
                </a:schemeClr>
              </a:solidFill>
              <a:latin typeface="Century Gothic" panose="020B0502020202020204" pitchFamily="34" charset="0"/>
            </a:endParaRPr>
          </a:p>
        </p:txBody>
      </p:sp>
      <p:sp>
        <p:nvSpPr>
          <p:cNvPr id="23" name="Rectangle 16">
            <a:extLst>
              <a:ext uri="{FF2B5EF4-FFF2-40B4-BE49-F238E27FC236}">
                <a16:creationId xmlns:a16="http://schemas.microsoft.com/office/drawing/2014/main" xmlns="" id="{65F3D3F5-CDBA-2DC1-84D2-25250BED6FB1}"/>
              </a:ext>
            </a:extLst>
          </p:cNvPr>
          <p:cNvSpPr/>
          <p:nvPr/>
        </p:nvSpPr>
        <p:spPr>
          <a:xfrm>
            <a:off x="8942285" y="3983220"/>
            <a:ext cx="1349829" cy="979714"/>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0" dirty="0" smtClean="0">
                <a:solidFill>
                  <a:schemeClr val="accent6">
                    <a:lumMod val="40000"/>
                    <a:lumOff val="60000"/>
                  </a:schemeClr>
                </a:solidFill>
                <a:latin typeface="Century Gothic" panose="020B0502020202020204" pitchFamily="34" charset="0"/>
                <a:sym typeface="Wingdings" panose="05000000000000000000" pitchFamily="2" charset="2"/>
              </a:rPr>
              <a:t></a:t>
            </a:r>
            <a:endParaRPr lang="fr-FR" sz="11500" dirty="0">
              <a:solidFill>
                <a:schemeClr val="accent6">
                  <a:lumMod val="40000"/>
                  <a:lumOff val="60000"/>
                </a:schemeClr>
              </a:solidFill>
              <a:latin typeface="Century Gothic" panose="020B0502020202020204" pitchFamily="34" charset="0"/>
            </a:endParaRPr>
          </a:p>
        </p:txBody>
      </p:sp>
      <p:sp>
        <p:nvSpPr>
          <p:cNvPr id="24" name="Rectangle 16">
            <a:extLst>
              <a:ext uri="{FF2B5EF4-FFF2-40B4-BE49-F238E27FC236}">
                <a16:creationId xmlns:a16="http://schemas.microsoft.com/office/drawing/2014/main" xmlns="" id="{65F3D3F5-CDBA-2DC1-84D2-25250BED6FB1}"/>
              </a:ext>
            </a:extLst>
          </p:cNvPr>
          <p:cNvSpPr/>
          <p:nvPr/>
        </p:nvSpPr>
        <p:spPr>
          <a:xfrm>
            <a:off x="9513564" y="5346721"/>
            <a:ext cx="1349829" cy="979714"/>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0" dirty="0" smtClean="0">
                <a:solidFill>
                  <a:schemeClr val="accent6">
                    <a:lumMod val="40000"/>
                    <a:lumOff val="60000"/>
                  </a:schemeClr>
                </a:solidFill>
                <a:latin typeface="Century Gothic" panose="020B0502020202020204" pitchFamily="34" charset="0"/>
                <a:sym typeface="Wingdings" panose="05000000000000000000" pitchFamily="2" charset="2"/>
              </a:rPr>
              <a:t></a:t>
            </a:r>
            <a:endParaRPr lang="fr-FR" sz="11500" dirty="0">
              <a:solidFill>
                <a:schemeClr val="accent6">
                  <a:lumMod val="40000"/>
                  <a:lumOff val="60000"/>
                </a:schemeClr>
              </a:solidFill>
              <a:latin typeface="Century Gothic" panose="020B0502020202020204" pitchFamily="34" charset="0"/>
            </a:endParaRPr>
          </a:p>
        </p:txBody>
      </p:sp>
      <p:sp>
        <p:nvSpPr>
          <p:cNvPr id="7" name="Metin kutusu 6"/>
          <p:cNvSpPr txBox="1"/>
          <p:nvPr/>
        </p:nvSpPr>
        <p:spPr>
          <a:xfrm>
            <a:off x="71537" y="1272916"/>
            <a:ext cx="1219200" cy="523220"/>
          </a:xfrm>
          <a:prstGeom prst="rect">
            <a:avLst/>
          </a:prstGeom>
          <a:noFill/>
        </p:spPr>
        <p:txBody>
          <a:bodyPr wrap="square" rtlCol="0">
            <a:spAutoFit/>
          </a:bodyPr>
          <a:lstStyle/>
          <a:p>
            <a:pPr lvl="0" algn="ctr"/>
            <a:r>
              <a:rPr lang="tr-TR" sz="1400" b="1" dirty="0">
                <a:solidFill>
                  <a:prstClr val="black"/>
                </a:solidFill>
                <a:latin typeface="Century Gothic" panose="020B0502020202020204" pitchFamily="34" charset="0"/>
                <a:cs typeface="Times New Roman" panose="02020603050405020304" pitchFamily="18" charset="0"/>
              </a:rPr>
              <a:t>İZLEME ALANI</a:t>
            </a:r>
          </a:p>
        </p:txBody>
      </p:sp>
      <p:sp>
        <p:nvSpPr>
          <p:cNvPr id="9" name="Metin kutusu 8"/>
          <p:cNvSpPr txBox="1"/>
          <p:nvPr/>
        </p:nvSpPr>
        <p:spPr>
          <a:xfrm>
            <a:off x="3265112" y="891086"/>
            <a:ext cx="5160839" cy="400110"/>
          </a:xfrm>
          <a:prstGeom prst="rect">
            <a:avLst/>
          </a:prstGeom>
          <a:noFill/>
        </p:spPr>
        <p:txBody>
          <a:bodyPr wrap="square" rtlCol="0">
            <a:spAutoFit/>
          </a:bodyPr>
          <a:lstStyle/>
          <a:p>
            <a:pPr lvl="0" algn="ctr"/>
            <a:r>
              <a:rPr lang="tr-TR" sz="2000" b="1" dirty="0">
                <a:solidFill>
                  <a:prstClr val="black"/>
                </a:solidFill>
                <a:latin typeface="Century Gothic" panose="020B0502020202020204" pitchFamily="34" charset="0"/>
                <a:cs typeface="Times New Roman" panose="02020603050405020304" pitchFamily="18" charset="0"/>
              </a:rPr>
              <a:t>İZLEME ALANI BAZINDA KANAAT </a:t>
            </a:r>
          </a:p>
        </p:txBody>
      </p:sp>
      <p:sp>
        <p:nvSpPr>
          <p:cNvPr id="27" name="Metin kutusu 26"/>
          <p:cNvSpPr txBox="1"/>
          <p:nvPr/>
        </p:nvSpPr>
        <p:spPr>
          <a:xfrm>
            <a:off x="101601" y="2079305"/>
            <a:ext cx="1113735" cy="646331"/>
          </a:xfrm>
          <a:prstGeom prst="rect">
            <a:avLst/>
          </a:prstGeom>
          <a:noFill/>
        </p:spPr>
        <p:txBody>
          <a:bodyPr wrap="square" rtlCol="0">
            <a:spAutoFit/>
          </a:bodyPr>
          <a:lstStyle/>
          <a:p>
            <a:pPr algn="ctr"/>
            <a:r>
              <a:rPr lang="tr-TR" dirty="0">
                <a:latin typeface="Century Gothic" panose="020B0502020202020204" pitchFamily="34" charset="0"/>
                <a:cs typeface="Times New Roman" panose="02020603050405020304" pitchFamily="18" charset="0"/>
              </a:rPr>
              <a:t>Mesleki Gelişim</a:t>
            </a:r>
          </a:p>
        </p:txBody>
      </p:sp>
      <p:sp>
        <p:nvSpPr>
          <p:cNvPr id="28" name="Metin kutusu 27"/>
          <p:cNvSpPr txBox="1"/>
          <p:nvPr/>
        </p:nvSpPr>
        <p:spPr>
          <a:xfrm>
            <a:off x="152781" y="3860022"/>
            <a:ext cx="1113735" cy="646331"/>
          </a:xfrm>
          <a:prstGeom prst="rect">
            <a:avLst/>
          </a:prstGeom>
          <a:noFill/>
        </p:spPr>
        <p:txBody>
          <a:bodyPr wrap="square" rtlCol="0">
            <a:spAutoFit/>
          </a:bodyPr>
          <a:lstStyle/>
          <a:p>
            <a:pPr algn="ctr"/>
            <a:r>
              <a:rPr lang="tr-TR" dirty="0">
                <a:latin typeface="Century Gothic" panose="020B0502020202020204" pitchFamily="34" charset="0"/>
                <a:cs typeface="Times New Roman" panose="02020603050405020304" pitchFamily="18" charset="0"/>
              </a:rPr>
              <a:t>Mesleki Gelişim</a:t>
            </a:r>
          </a:p>
        </p:txBody>
      </p:sp>
      <p:sp>
        <p:nvSpPr>
          <p:cNvPr id="29" name="Metin kutusu 28"/>
          <p:cNvSpPr txBox="1"/>
          <p:nvPr/>
        </p:nvSpPr>
        <p:spPr>
          <a:xfrm>
            <a:off x="117012" y="5169619"/>
            <a:ext cx="1113735" cy="646331"/>
          </a:xfrm>
          <a:prstGeom prst="rect">
            <a:avLst/>
          </a:prstGeom>
          <a:noFill/>
        </p:spPr>
        <p:txBody>
          <a:bodyPr wrap="square" rtlCol="0">
            <a:spAutoFit/>
          </a:bodyPr>
          <a:lstStyle/>
          <a:p>
            <a:pPr algn="ctr"/>
            <a:r>
              <a:rPr lang="tr-TR" dirty="0">
                <a:latin typeface="Century Gothic" panose="020B0502020202020204" pitchFamily="34" charset="0"/>
                <a:cs typeface="Times New Roman" panose="02020603050405020304" pitchFamily="18" charset="0"/>
              </a:rPr>
              <a:t>Mesleki Gelişim</a:t>
            </a:r>
          </a:p>
        </p:txBody>
      </p:sp>
      <p:sp>
        <p:nvSpPr>
          <p:cNvPr id="30" name="Metin kutusu 29"/>
          <p:cNvSpPr txBox="1"/>
          <p:nvPr/>
        </p:nvSpPr>
        <p:spPr>
          <a:xfrm>
            <a:off x="1448916" y="2227294"/>
            <a:ext cx="1937657" cy="369332"/>
          </a:xfrm>
          <a:prstGeom prst="rect">
            <a:avLst/>
          </a:prstGeom>
          <a:noFill/>
        </p:spPr>
        <p:txBody>
          <a:bodyPr wrap="square" rtlCol="0">
            <a:spAutoFit/>
          </a:bodyPr>
          <a:lstStyle/>
          <a:p>
            <a:r>
              <a:rPr lang="tr-TR" b="1" dirty="0">
                <a:latin typeface="Century Gothic" panose="020B0502020202020204" pitchFamily="34" charset="0"/>
                <a:cs typeface="Times New Roman" panose="02020603050405020304" pitchFamily="18" charset="0"/>
              </a:rPr>
              <a:t>Yeterli</a:t>
            </a:r>
          </a:p>
        </p:txBody>
      </p:sp>
      <p:sp>
        <p:nvSpPr>
          <p:cNvPr id="31" name="Metin kutusu 30"/>
          <p:cNvSpPr txBox="1"/>
          <p:nvPr/>
        </p:nvSpPr>
        <p:spPr>
          <a:xfrm>
            <a:off x="1310335" y="4033519"/>
            <a:ext cx="1996695" cy="369332"/>
          </a:xfrm>
          <a:prstGeom prst="rect">
            <a:avLst/>
          </a:prstGeom>
          <a:noFill/>
        </p:spPr>
        <p:txBody>
          <a:bodyPr wrap="square" rtlCol="0">
            <a:spAutoFit/>
          </a:bodyPr>
          <a:lstStyle/>
          <a:p>
            <a:r>
              <a:rPr lang="tr-TR" b="1" dirty="0">
                <a:latin typeface="Century Gothic" panose="020B0502020202020204" pitchFamily="34" charset="0"/>
                <a:cs typeface="Times New Roman" panose="02020603050405020304" pitchFamily="18" charset="0"/>
              </a:rPr>
              <a:t>Kabul Edilebilir</a:t>
            </a:r>
          </a:p>
        </p:txBody>
      </p:sp>
      <p:sp>
        <p:nvSpPr>
          <p:cNvPr id="32" name="Metin kutusu 31"/>
          <p:cNvSpPr txBox="1"/>
          <p:nvPr/>
        </p:nvSpPr>
        <p:spPr>
          <a:xfrm>
            <a:off x="1320997" y="5200957"/>
            <a:ext cx="2238203" cy="646331"/>
          </a:xfrm>
          <a:prstGeom prst="rect">
            <a:avLst/>
          </a:prstGeom>
          <a:noFill/>
        </p:spPr>
        <p:txBody>
          <a:bodyPr wrap="square" rtlCol="0">
            <a:spAutoFit/>
          </a:bodyPr>
          <a:lstStyle/>
          <a:p>
            <a:r>
              <a:rPr lang="tr-TR" b="1" dirty="0">
                <a:latin typeface="Century Gothic" panose="020B0502020202020204" pitchFamily="34" charset="0"/>
                <a:cs typeface="Times New Roman" panose="02020603050405020304" pitchFamily="18" charset="0"/>
              </a:rPr>
              <a:t>Geliştirilmesi Gerek</a:t>
            </a:r>
          </a:p>
        </p:txBody>
      </p:sp>
      <p:sp>
        <p:nvSpPr>
          <p:cNvPr id="33" name="Metin kutusu 32"/>
          <p:cNvSpPr txBox="1"/>
          <p:nvPr/>
        </p:nvSpPr>
        <p:spPr>
          <a:xfrm>
            <a:off x="3565649" y="1730752"/>
            <a:ext cx="4392797" cy="2062103"/>
          </a:xfrm>
          <a:prstGeom prst="rect">
            <a:avLst/>
          </a:prstGeom>
          <a:noFill/>
        </p:spPr>
        <p:txBody>
          <a:bodyPr wrap="square" rtlCol="0">
            <a:spAutoFit/>
          </a:bodyPr>
          <a:lstStyle/>
          <a:p>
            <a:pPr algn="just"/>
            <a:r>
              <a:rPr lang="tr-TR" sz="1600" dirty="0" smtClean="0">
                <a:latin typeface="Century Gothic" panose="020B0502020202020204" pitchFamily="34" charset="0"/>
                <a:cs typeface="Times New Roman" panose="02020603050405020304" pitchFamily="18" charset="0"/>
              </a:rPr>
              <a:t>Öğretmenin; yansıtma yoluyla mesleki </a:t>
            </a:r>
            <a:r>
              <a:rPr lang="tr-TR" sz="1600" dirty="0">
                <a:latin typeface="Century Gothic" panose="020B0502020202020204" pitchFamily="34" charset="0"/>
                <a:cs typeface="Times New Roman" panose="02020603050405020304" pitchFamily="18" charset="0"/>
              </a:rPr>
              <a:t>gelişim ihtiyaçlarını </a:t>
            </a:r>
            <a:r>
              <a:rPr lang="tr-TR" sz="1600" dirty="0" smtClean="0">
                <a:latin typeface="Century Gothic" panose="020B0502020202020204" pitchFamily="34" charset="0"/>
                <a:cs typeface="Times New Roman" panose="02020603050405020304" pitchFamily="18" charset="0"/>
              </a:rPr>
              <a:t>belirlediği, mesleki </a:t>
            </a:r>
            <a:r>
              <a:rPr lang="tr-TR" sz="1600" dirty="0">
                <a:latin typeface="Century Gothic" panose="020B0502020202020204" pitchFamily="34" charset="0"/>
                <a:cs typeface="Times New Roman" panose="02020603050405020304" pitchFamily="18" charset="0"/>
              </a:rPr>
              <a:t>gelişim ihtiyaçlarına yönelik çalışmalara </a:t>
            </a:r>
            <a:r>
              <a:rPr lang="tr-TR" sz="1600" dirty="0" smtClean="0">
                <a:latin typeface="Century Gothic" panose="020B0502020202020204" pitchFamily="34" charset="0"/>
                <a:cs typeface="Times New Roman" panose="02020603050405020304" pitchFamily="18" charset="0"/>
              </a:rPr>
              <a:t>katıldığı, bilgi </a:t>
            </a:r>
            <a:r>
              <a:rPr lang="tr-TR" sz="1600" dirty="0">
                <a:latin typeface="Century Gothic" panose="020B0502020202020204" pitchFamily="34" charset="0"/>
                <a:cs typeface="Times New Roman" panose="02020603050405020304" pitchFamily="18" charset="0"/>
              </a:rPr>
              <a:t>ve deneyimlerini meslektaşlarıyla paylaştığı, </a:t>
            </a:r>
            <a:r>
              <a:rPr lang="tr-TR" sz="1600" dirty="0" smtClean="0">
                <a:latin typeface="Century Gothic" panose="020B0502020202020204" pitchFamily="34" charset="0"/>
                <a:cs typeface="Times New Roman" panose="02020603050405020304" pitchFamily="18" charset="0"/>
              </a:rPr>
              <a:t>mesleki </a:t>
            </a:r>
            <a:r>
              <a:rPr lang="tr-TR" sz="1600" dirty="0">
                <a:latin typeface="Century Gothic" panose="020B0502020202020204" pitchFamily="34" charset="0"/>
                <a:cs typeface="Times New Roman" panose="02020603050405020304" pitchFamily="18" charset="0"/>
              </a:rPr>
              <a:t>gelişiminde edindiği bilgi ve tecrübeleri, eğitim-öğretim sürecinde </a:t>
            </a:r>
            <a:r>
              <a:rPr lang="tr-TR" sz="1600" dirty="0" smtClean="0">
                <a:latin typeface="Century Gothic" panose="020B0502020202020204" pitchFamily="34" charset="0"/>
                <a:cs typeface="Times New Roman" panose="02020603050405020304" pitchFamily="18" charset="0"/>
              </a:rPr>
              <a:t>kullandığı anlaşılmıştır.</a:t>
            </a:r>
            <a:endParaRPr lang="tr-TR" sz="1600" dirty="0">
              <a:latin typeface="Century Gothic" panose="020B0502020202020204" pitchFamily="34" charset="0"/>
              <a:cs typeface="Times New Roman" panose="02020603050405020304" pitchFamily="18" charset="0"/>
            </a:endParaRPr>
          </a:p>
        </p:txBody>
      </p:sp>
      <p:sp>
        <p:nvSpPr>
          <p:cNvPr id="34" name="Metin kutusu 33"/>
          <p:cNvSpPr txBox="1"/>
          <p:nvPr/>
        </p:nvSpPr>
        <p:spPr>
          <a:xfrm>
            <a:off x="3536847" y="3951296"/>
            <a:ext cx="4349985" cy="1077218"/>
          </a:xfrm>
          <a:prstGeom prst="rect">
            <a:avLst/>
          </a:prstGeom>
          <a:noFill/>
        </p:spPr>
        <p:txBody>
          <a:bodyPr wrap="square" rtlCol="0">
            <a:spAutoFit/>
          </a:bodyPr>
          <a:lstStyle/>
          <a:p>
            <a:pPr algn="just"/>
            <a:r>
              <a:rPr lang="tr-TR" sz="1600" dirty="0" smtClean="0">
                <a:latin typeface="Century Gothic" panose="020B0502020202020204" pitchFamily="34" charset="0"/>
                <a:cs typeface="Times New Roman" panose="02020603050405020304" pitchFamily="18" charset="0"/>
              </a:rPr>
              <a:t>Öğretmenin; bilgi, yetenek, yeterlik ve potansiyelini geliştirebilmek için mesleki gelişim faaliyetlerinde bulunduğu anlaşılmıştır.</a:t>
            </a:r>
            <a:endParaRPr lang="tr-TR" sz="1600" dirty="0">
              <a:latin typeface="Century Gothic" panose="020B0502020202020204" pitchFamily="34" charset="0"/>
              <a:cs typeface="Times New Roman" panose="02020603050405020304" pitchFamily="18" charset="0"/>
            </a:endParaRPr>
          </a:p>
        </p:txBody>
      </p:sp>
      <p:sp>
        <p:nvSpPr>
          <p:cNvPr id="35" name="Metin kutusu 34"/>
          <p:cNvSpPr txBox="1"/>
          <p:nvPr/>
        </p:nvSpPr>
        <p:spPr>
          <a:xfrm>
            <a:off x="7970051" y="3874615"/>
            <a:ext cx="4162678" cy="1077218"/>
          </a:xfrm>
          <a:prstGeom prst="rect">
            <a:avLst/>
          </a:prstGeom>
          <a:noFill/>
        </p:spPr>
        <p:txBody>
          <a:bodyPr wrap="square" rtlCol="0">
            <a:spAutoFit/>
          </a:bodyPr>
          <a:lstStyle/>
          <a:p>
            <a:pPr algn="just"/>
            <a:r>
              <a:rPr lang="tr-TR" sz="1600" dirty="0">
                <a:latin typeface="Century Gothic" panose="020B0502020202020204" pitchFamily="34" charset="0"/>
                <a:cs typeface="Times New Roman" panose="02020603050405020304" pitchFamily="18" charset="0"/>
              </a:rPr>
              <a:t>Öğretmenin; </a:t>
            </a:r>
            <a:r>
              <a:rPr lang="tr-TR" sz="1600" dirty="0" smtClean="0">
                <a:latin typeface="Century Gothic" panose="020B0502020202020204" pitchFamily="34" charset="0"/>
                <a:cs typeface="Times New Roman" panose="02020603050405020304" pitchFamily="18" charset="0"/>
              </a:rPr>
              <a:t>mesleki </a:t>
            </a:r>
            <a:r>
              <a:rPr lang="tr-TR" sz="1600" dirty="0">
                <a:latin typeface="Century Gothic" panose="020B0502020202020204" pitchFamily="34" charset="0"/>
                <a:cs typeface="Times New Roman" panose="02020603050405020304" pitchFamily="18" charset="0"/>
              </a:rPr>
              <a:t>gelişimini desteklemek için dijital öğrenme platformları ve kaynakları kullanmaya özen </a:t>
            </a:r>
            <a:r>
              <a:rPr lang="tr-TR" sz="1600" dirty="0" smtClean="0">
                <a:latin typeface="Century Gothic" panose="020B0502020202020204" pitchFamily="34" charset="0"/>
                <a:cs typeface="Times New Roman" panose="02020603050405020304" pitchFamily="18" charset="0"/>
              </a:rPr>
              <a:t>göstermediği görülmüştür.</a:t>
            </a:r>
            <a:endParaRPr lang="tr-TR" sz="1600" dirty="0">
              <a:latin typeface="Century Gothic" panose="020B0502020202020204" pitchFamily="34" charset="0"/>
              <a:cs typeface="Times New Roman" panose="02020603050405020304" pitchFamily="18" charset="0"/>
            </a:endParaRPr>
          </a:p>
        </p:txBody>
      </p:sp>
      <p:sp>
        <p:nvSpPr>
          <p:cNvPr id="36" name="Metin kutusu 35"/>
          <p:cNvSpPr txBox="1"/>
          <p:nvPr/>
        </p:nvSpPr>
        <p:spPr>
          <a:xfrm>
            <a:off x="7905537" y="5052835"/>
            <a:ext cx="4162678" cy="1323439"/>
          </a:xfrm>
          <a:prstGeom prst="rect">
            <a:avLst/>
          </a:prstGeom>
          <a:noFill/>
        </p:spPr>
        <p:txBody>
          <a:bodyPr wrap="square" rtlCol="0">
            <a:spAutoFit/>
          </a:bodyPr>
          <a:lstStyle/>
          <a:p>
            <a:pPr algn="just"/>
            <a:r>
              <a:rPr lang="tr-TR" sz="1600" dirty="0" smtClean="0">
                <a:latin typeface="Century Gothic" panose="020B0502020202020204" pitchFamily="34" charset="0"/>
                <a:cs typeface="Times New Roman" panose="02020603050405020304" pitchFamily="18" charset="0"/>
              </a:rPr>
              <a:t>Öğretmenin</a:t>
            </a:r>
            <a:r>
              <a:rPr lang="tr-TR" sz="1600" dirty="0">
                <a:latin typeface="Century Gothic" panose="020B0502020202020204" pitchFamily="34" charset="0"/>
                <a:cs typeface="Times New Roman" panose="02020603050405020304" pitchFamily="18" charset="0"/>
              </a:rPr>
              <a:t>; </a:t>
            </a:r>
            <a:r>
              <a:rPr lang="tr-TR" sz="1600" dirty="0" smtClean="0">
                <a:latin typeface="Century Gothic" panose="020B0502020202020204" pitchFamily="34" charset="0"/>
                <a:cs typeface="Times New Roman" panose="02020603050405020304" pitchFamily="18" charset="0"/>
              </a:rPr>
              <a:t>bilgi, yetenek</a:t>
            </a:r>
            <a:r>
              <a:rPr lang="tr-TR" sz="1600" dirty="0">
                <a:latin typeface="Century Gothic" panose="020B0502020202020204" pitchFamily="34" charset="0"/>
                <a:cs typeface="Times New Roman" panose="02020603050405020304" pitchFamily="18" charset="0"/>
              </a:rPr>
              <a:t>, yeterlik </a:t>
            </a:r>
            <a:r>
              <a:rPr lang="tr-TR" sz="1600" dirty="0" smtClean="0">
                <a:latin typeface="Century Gothic" panose="020B0502020202020204" pitchFamily="34" charset="0"/>
                <a:cs typeface="Times New Roman" panose="02020603050405020304" pitchFamily="18" charset="0"/>
              </a:rPr>
              <a:t>ve potansiyelini geliştirebilmek için mesleki gelişim faaliyetlerinde bulunmadığı, mesleki </a:t>
            </a:r>
            <a:r>
              <a:rPr lang="tr-TR" sz="1600" dirty="0">
                <a:latin typeface="Century Gothic" panose="020B0502020202020204" pitchFamily="34" charset="0"/>
                <a:cs typeface="Times New Roman" panose="02020603050405020304" pitchFamily="18" charset="0"/>
              </a:rPr>
              <a:t>gelişim ihtiyaçlarını </a:t>
            </a:r>
            <a:r>
              <a:rPr lang="tr-TR" sz="1600" dirty="0" smtClean="0">
                <a:latin typeface="Century Gothic" panose="020B0502020202020204" pitchFamily="34" charset="0"/>
                <a:cs typeface="Times New Roman" panose="02020603050405020304" pitchFamily="18" charset="0"/>
              </a:rPr>
              <a:t>belirlemediği anlaşılmıştır. </a:t>
            </a:r>
            <a:endParaRPr lang="tr-TR" sz="1600" dirty="0">
              <a:latin typeface="Century Gothic" panose="020B0502020202020204" pitchFamily="34" charset="0"/>
              <a:cs typeface="Times New Roman" panose="02020603050405020304" pitchFamily="18" charset="0"/>
            </a:endParaRPr>
          </a:p>
        </p:txBody>
      </p:sp>
      <p:sp>
        <p:nvSpPr>
          <p:cNvPr id="37" name="Metin kutusu 36"/>
          <p:cNvSpPr txBox="1"/>
          <p:nvPr/>
        </p:nvSpPr>
        <p:spPr>
          <a:xfrm>
            <a:off x="1443191" y="1244248"/>
            <a:ext cx="2093656" cy="523220"/>
          </a:xfrm>
          <a:prstGeom prst="rect">
            <a:avLst/>
          </a:prstGeom>
          <a:noFill/>
        </p:spPr>
        <p:txBody>
          <a:bodyPr wrap="square" rtlCol="0">
            <a:spAutoFit/>
          </a:bodyPr>
          <a:lstStyle/>
          <a:p>
            <a:pPr algn="ctr"/>
            <a:r>
              <a:rPr lang="tr-TR" sz="1400" b="1" dirty="0">
                <a:latin typeface="Century Gothic" panose="020B0502020202020204" pitchFamily="34" charset="0"/>
                <a:cs typeface="Times New Roman" panose="02020603050405020304" pitchFamily="18" charset="0"/>
              </a:rPr>
              <a:t>DEĞERLENDİRME</a:t>
            </a:r>
          </a:p>
          <a:p>
            <a:pPr algn="ctr"/>
            <a:r>
              <a:rPr lang="tr-TR" sz="1400" b="1" dirty="0">
                <a:latin typeface="Century Gothic" panose="020B0502020202020204" pitchFamily="34" charset="0"/>
                <a:cs typeface="Times New Roman" panose="02020603050405020304" pitchFamily="18" charset="0"/>
              </a:rPr>
              <a:t>DÜZEYİ</a:t>
            </a:r>
          </a:p>
        </p:txBody>
      </p:sp>
      <p:sp>
        <p:nvSpPr>
          <p:cNvPr id="38" name="Metin kutusu 37"/>
          <p:cNvSpPr txBox="1"/>
          <p:nvPr/>
        </p:nvSpPr>
        <p:spPr>
          <a:xfrm>
            <a:off x="3641895" y="1309766"/>
            <a:ext cx="4016829" cy="369332"/>
          </a:xfrm>
          <a:prstGeom prst="rect">
            <a:avLst/>
          </a:prstGeom>
          <a:noFill/>
        </p:spPr>
        <p:txBody>
          <a:bodyPr wrap="square" rtlCol="0">
            <a:spAutoFit/>
          </a:bodyPr>
          <a:lstStyle/>
          <a:p>
            <a:pPr algn="ctr"/>
            <a:r>
              <a:rPr lang="tr-TR" b="1" dirty="0">
                <a:latin typeface="Century Gothic" panose="020B0502020202020204" pitchFamily="34" charset="0"/>
                <a:cs typeface="Times New Roman" panose="02020603050405020304" pitchFamily="18" charset="0"/>
              </a:rPr>
              <a:t>GÜÇLÜ YÖNLER</a:t>
            </a:r>
          </a:p>
        </p:txBody>
      </p:sp>
      <p:sp>
        <p:nvSpPr>
          <p:cNvPr id="39" name="Metin kutusu 38"/>
          <p:cNvSpPr txBox="1"/>
          <p:nvPr/>
        </p:nvSpPr>
        <p:spPr>
          <a:xfrm>
            <a:off x="8009386" y="1290096"/>
            <a:ext cx="3406820" cy="369332"/>
          </a:xfrm>
          <a:prstGeom prst="rect">
            <a:avLst/>
          </a:prstGeom>
          <a:noFill/>
        </p:spPr>
        <p:txBody>
          <a:bodyPr wrap="square" rtlCol="0">
            <a:spAutoFit/>
          </a:bodyPr>
          <a:lstStyle/>
          <a:p>
            <a:pPr algn="ctr"/>
            <a:r>
              <a:rPr lang="tr-TR" b="1" dirty="0">
                <a:latin typeface="Century Gothic" panose="020B0502020202020204" pitchFamily="34" charset="0"/>
                <a:cs typeface="Times New Roman" panose="02020603050405020304" pitchFamily="18" charset="0"/>
              </a:rPr>
              <a:t>ZAYIF YÖNLER </a:t>
            </a:r>
          </a:p>
        </p:txBody>
      </p:sp>
      <p:pic>
        <p:nvPicPr>
          <p:cNvPr id="44" name="Picture 3" descr="C:\Users\Oguz DEMIRBOGAN06\Desktop\muhakkik seminer\TKB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9121" y="114250"/>
            <a:ext cx="623137" cy="610887"/>
          </a:xfrm>
          <a:prstGeom prst="rect">
            <a:avLst/>
          </a:prstGeom>
          <a:noFill/>
          <a:extLst>
            <a:ext uri="{909E8E84-426E-40DD-AFC4-6F175D3DCCD1}">
              <a14:hiddenFill xmlns:a14="http://schemas.microsoft.com/office/drawing/2010/main" xmlns="">
                <a:solidFill>
                  <a:srgbClr val="FFFFFF"/>
                </a:solidFill>
              </a14:hiddenFill>
            </a:ext>
          </a:extLst>
        </p:spPr>
      </p:pic>
      <p:sp>
        <p:nvSpPr>
          <p:cNvPr id="45" name="Dikdörtgen 44"/>
          <p:cNvSpPr/>
          <p:nvPr/>
        </p:nvSpPr>
        <p:spPr>
          <a:xfrm>
            <a:off x="9324440" y="323605"/>
            <a:ext cx="2114681" cy="276999"/>
          </a:xfrm>
          <a:prstGeom prst="rect">
            <a:avLst/>
          </a:prstGeom>
        </p:spPr>
        <p:txBody>
          <a:bodyPr wrap="non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46"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284718"/>
            <a:ext cx="1986386" cy="12598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0017057"/>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Century Gothic" panose="020B0502020202020204" pitchFamily="34" charset="0"/>
              </a:rPr>
              <a:pPr/>
              <a:t>4.9.2025</a:t>
            </a:fld>
            <a:endParaRPr lang="fr-FR" dirty="0">
              <a:latin typeface="Century Gothic" panose="020B0502020202020204" pitchFamily="34" charset="0"/>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Century Gothic" panose="020B0502020202020204" pitchFamily="34" charset="0"/>
              </a:rPr>
              <a:t>Teftiş</a:t>
            </a:r>
            <a:r>
              <a:rPr lang="fr-FR" dirty="0" smtClean="0">
                <a:latin typeface="Century Gothic" panose="020B0502020202020204" pitchFamily="34" charset="0"/>
              </a:rPr>
              <a:t> </a:t>
            </a:r>
            <a:r>
              <a:rPr lang="fr-FR" dirty="0" err="1" smtClean="0">
                <a:latin typeface="Century Gothic" panose="020B0502020202020204" pitchFamily="34" charset="0"/>
              </a:rPr>
              <a:t>Kurulu</a:t>
            </a:r>
            <a:r>
              <a:rPr lang="fr-FR" dirty="0" smtClean="0">
                <a:latin typeface="Century Gothic" panose="020B0502020202020204" pitchFamily="34" charset="0"/>
              </a:rPr>
              <a:t> </a:t>
            </a:r>
            <a:r>
              <a:rPr lang="fr-FR" dirty="0" err="1" smtClean="0">
                <a:latin typeface="Century Gothic" panose="020B0502020202020204" pitchFamily="34" charset="0"/>
              </a:rPr>
              <a:t>Başkanlığı</a:t>
            </a:r>
            <a:endParaRPr lang="fr-FR" dirty="0">
              <a:latin typeface="Century Gothic" panose="020B0502020202020204" pitchFamily="34" charset="0"/>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latin typeface="Century Gothic" panose="020B0502020202020204" pitchFamily="34" charset="0"/>
              </a:rPr>
              <a:pPr/>
              <a:t>58</a:t>
            </a:fld>
            <a:endParaRPr lang="fr-FR" dirty="0">
              <a:latin typeface="Century Gothic" panose="020B0502020202020204" pitchFamily="34" charset="0"/>
            </a:endParaRPr>
          </a:p>
        </p:txBody>
      </p:sp>
      <p:sp>
        <p:nvSpPr>
          <p:cNvPr id="8" name="Rectangle 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atin typeface="Century Gothic" panose="020B0502020202020204" pitchFamily="34" charset="0"/>
            </a:endParaRPr>
          </a:p>
        </p:txBody>
      </p:sp>
      <p:sp>
        <p:nvSpPr>
          <p:cNvPr id="19" name="Metin kutusu 18"/>
          <p:cNvSpPr txBox="1"/>
          <p:nvPr/>
        </p:nvSpPr>
        <p:spPr>
          <a:xfrm>
            <a:off x="2586936" y="181536"/>
            <a:ext cx="5773981" cy="430887"/>
          </a:xfrm>
          <a:prstGeom prst="rect">
            <a:avLst/>
          </a:prstGeom>
          <a:noFill/>
        </p:spPr>
        <p:txBody>
          <a:bodyPr wrap="square" rtlCol="0">
            <a:spAutoFit/>
          </a:bodyPr>
          <a:lstStyle/>
          <a:p>
            <a:pPr algn="ctr"/>
            <a:r>
              <a:rPr lang="tr-TR" sz="2200" b="1" dirty="0">
                <a:solidFill>
                  <a:srgbClr val="C00000"/>
                </a:solidFill>
                <a:latin typeface="Century Gothic" panose="020B0502020202020204" pitchFamily="34" charset="0"/>
              </a:rPr>
              <a:t>EK-3 İzleme ve Öneri Raporu</a:t>
            </a:r>
            <a:endParaRPr lang="tr-TR" sz="2200" dirty="0">
              <a:latin typeface="Century Gothic" panose="020B0502020202020204"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xmlns="" val="2002537908"/>
              </p:ext>
            </p:extLst>
          </p:nvPr>
        </p:nvGraphicFramePr>
        <p:xfrm>
          <a:off x="92419" y="961069"/>
          <a:ext cx="11990721" cy="5330874"/>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1219200">
                  <a:extLst>
                    <a:ext uri="{9D8B030D-6E8A-4147-A177-3AD203B41FA5}">
                      <a16:colId xmlns:a16="http://schemas.microsoft.com/office/drawing/2014/main" xmlns="" val="2164704198"/>
                    </a:ext>
                  </a:extLst>
                </a:gridCol>
                <a:gridCol w="2193581">
                  <a:extLst>
                    <a:ext uri="{9D8B030D-6E8A-4147-A177-3AD203B41FA5}">
                      <a16:colId xmlns:a16="http://schemas.microsoft.com/office/drawing/2014/main" xmlns="" val="942796772"/>
                    </a:ext>
                  </a:extLst>
                </a:gridCol>
                <a:gridCol w="4430739">
                  <a:extLst>
                    <a:ext uri="{9D8B030D-6E8A-4147-A177-3AD203B41FA5}">
                      <a16:colId xmlns:a16="http://schemas.microsoft.com/office/drawing/2014/main" xmlns="" val="1117219484"/>
                    </a:ext>
                  </a:extLst>
                </a:gridCol>
                <a:gridCol w="4147201">
                  <a:extLst>
                    <a:ext uri="{9D8B030D-6E8A-4147-A177-3AD203B41FA5}">
                      <a16:colId xmlns:a16="http://schemas.microsoft.com/office/drawing/2014/main" xmlns="" val="935159758"/>
                    </a:ext>
                  </a:extLst>
                </a:gridCol>
              </a:tblGrid>
              <a:tr h="410490">
                <a:tc gridSpan="4">
                  <a:txBody>
                    <a:bodyPr/>
                    <a:lstStyle/>
                    <a:p>
                      <a:pPr algn="ctr"/>
                      <a:endParaRPr lang="tr-TR" sz="20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4198920383"/>
                  </a:ext>
                </a:extLst>
              </a:tr>
              <a:tr h="554872">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86246206"/>
                  </a:ext>
                </a:extLst>
              </a:tr>
              <a:tr h="1164198">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676105535"/>
                  </a:ext>
                </a:extLst>
              </a:tr>
              <a:tr h="1459856">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289032127"/>
                  </a:ext>
                </a:extLst>
              </a:tr>
              <a:tr h="1741458">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263420648"/>
                  </a:ext>
                </a:extLst>
              </a:tr>
            </a:tbl>
          </a:graphicData>
        </a:graphic>
      </p:graphicFrame>
      <p:sp>
        <p:nvSpPr>
          <p:cNvPr id="22" name="Rectangle 16">
            <a:extLst>
              <a:ext uri="{FF2B5EF4-FFF2-40B4-BE49-F238E27FC236}">
                <a16:creationId xmlns:a16="http://schemas.microsoft.com/office/drawing/2014/main" xmlns="" id="{65F3D3F5-CDBA-2DC1-84D2-25250BED6FB1}"/>
              </a:ext>
            </a:extLst>
          </p:cNvPr>
          <p:cNvSpPr/>
          <p:nvPr/>
        </p:nvSpPr>
        <p:spPr>
          <a:xfrm>
            <a:off x="5170619" y="4038601"/>
            <a:ext cx="1349829" cy="979714"/>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500" dirty="0">
              <a:solidFill>
                <a:srgbClr val="0066FF"/>
              </a:solidFill>
              <a:latin typeface="Century Gothic" panose="020B0502020202020204" pitchFamily="34" charset="0"/>
            </a:endParaRPr>
          </a:p>
        </p:txBody>
      </p:sp>
      <p:sp>
        <p:nvSpPr>
          <p:cNvPr id="7" name="Metin kutusu 6"/>
          <p:cNvSpPr txBox="1"/>
          <p:nvPr/>
        </p:nvSpPr>
        <p:spPr>
          <a:xfrm>
            <a:off x="101601" y="1359464"/>
            <a:ext cx="1219200" cy="584775"/>
          </a:xfrm>
          <a:prstGeom prst="rect">
            <a:avLst/>
          </a:prstGeom>
          <a:noFill/>
        </p:spPr>
        <p:txBody>
          <a:bodyPr wrap="square" rtlCol="0">
            <a:spAutoFit/>
          </a:bodyPr>
          <a:lstStyle/>
          <a:p>
            <a:pPr lvl="0" algn="ctr"/>
            <a:r>
              <a:rPr lang="tr-TR" sz="1600" b="1" dirty="0">
                <a:solidFill>
                  <a:prstClr val="black"/>
                </a:solidFill>
                <a:latin typeface="Century Gothic" panose="020B0502020202020204" pitchFamily="34" charset="0"/>
                <a:cs typeface="Times New Roman" panose="02020603050405020304" pitchFamily="18" charset="0"/>
              </a:rPr>
              <a:t>İZLEME ALANI</a:t>
            </a:r>
          </a:p>
        </p:txBody>
      </p:sp>
      <p:sp>
        <p:nvSpPr>
          <p:cNvPr id="9" name="Metin kutusu 8"/>
          <p:cNvSpPr txBox="1"/>
          <p:nvPr/>
        </p:nvSpPr>
        <p:spPr>
          <a:xfrm>
            <a:off x="3265112" y="944251"/>
            <a:ext cx="5160839" cy="400110"/>
          </a:xfrm>
          <a:prstGeom prst="rect">
            <a:avLst/>
          </a:prstGeom>
          <a:noFill/>
        </p:spPr>
        <p:txBody>
          <a:bodyPr wrap="square" rtlCol="0">
            <a:spAutoFit/>
          </a:bodyPr>
          <a:lstStyle/>
          <a:p>
            <a:pPr lvl="0" algn="ctr"/>
            <a:r>
              <a:rPr lang="tr-TR" sz="2000" b="1" dirty="0">
                <a:solidFill>
                  <a:prstClr val="black"/>
                </a:solidFill>
                <a:latin typeface="Century Gothic" panose="020B0502020202020204" pitchFamily="34" charset="0"/>
                <a:cs typeface="Times New Roman" panose="02020603050405020304" pitchFamily="18" charset="0"/>
              </a:rPr>
              <a:t>İZLEME ALANI BAZINDA KANAAT </a:t>
            </a:r>
          </a:p>
        </p:txBody>
      </p:sp>
      <p:sp>
        <p:nvSpPr>
          <p:cNvPr id="27" name="Metin kutusu 26"/>
          <p:cNvSpPr txBox="1"/>
          <p:nvPr/>
        </p:nvSpPr>
        <p:spPr>
          <a:xfrm>
            <a:off x="154333" y="2133881"/>
            <a:ext cx="1113735" cy="646331"/>
          </a:xfrm>
          <a:prstGeom prst="rect">
            <a:avLst/>
          </a:prstGeom>
          <a:noFill/>
        </p:spPr>
        <p:txBody>
          <a:bodyPr wrap="square" rtlCol="0">
            <a:spAutoFit/>
          </a:bodyPr>
          <a:lstStyle/>
          <a:p>
            <a:pPr algn="ctr"/>
            <a:r>
              <a:rPr lang="tr-TR" dirty="0">
                <a:latin typeface="Century Gothic" panose="020B0502020202020204" pitchFamily="34" charset="0"/>
                <a:cs typeface="Times New Roman" panose="02020603050405020304" pitchFamily="18" charset="0"/>
              </a:rPr>
              <a:t>Mesleki Gelişim</a:t>
            </a:r>
          </a:p>
        </p:txBody>
      </p:sp>
      <p:sp>
        <p:nvSpPr>
          <p:cNvPr id="28" name="Metin kutusu 27"/>
          <p:cNvSpPr txBox="1"/>
          <p:nvPr/>
        </p:nvSpPr>
        <p:spPr>
          <a:xfrm>
            <a:off x="154332" y="3251155"/>
            <a:ext cx="1113735" cy="646331"/>
          </a:xfrm>
          <a:prstGeom prst="rect">
            <a:avLst/>
          </a:prstGeom>
          <a:noFill/>
        </p:spPr>
        <p:txBody>
          <a:bodyPr wrap="square" rtlCol="0">
            <a:spAutoFit/>
          </a:bodyPr>
          <a:lstStyle/>
          <a:p>
            <a:pPr algn="ctr"/>
            <a:r>
              <a:rPr lang="tr-TR" dirty="0">
                <a:latin typeface="Century Gothic" panose="020B0502020202020204" pitchFamily="34" charset="0"/>
                <a:cs typeface="Times New Roman" panose="02020603050405020304" pitchFamily="18" charset="0"/>
              </a:rPr>
              <a:t>Mesleki Gelişim</a:t>
            </a:r>
          </a:p>
        </p:txBody>
      </p:sp>
      <p:sp>
        <p:nvSpPr>
          <p:cNvPr id="29" name="Metin kutusu 28"/>
          <p:cNvSpPr txBox="1"/>
          <p:nvPr/>
        </p:nvSpPr>
        <p:spPr>
          <a:xfrm>
            <a:off x="201279" y="4800742"/>
            <a:ext cx="1113735" cy="646331"/>
          </a:xfrm>
          <a:prstGeom prst="rect">
            <a:avLst/>
          </a:prstGeom>
          <a:noFill/>
        </p:spPr>
        <p:txBody>
          <a:bodyPr wrap="square" rtlCol="0">
            <a:spAutoFit/>
          </a:bodyPr>
          <a:lstStyle/>
          <a:p>
            <a:pPr algn="ctr"/>
            <a:r>
              <a:rPr lang="tr-TR" dirty="0">
                <a:latin typeface="Century Gothic" panose="020B0502020202020204" pitchFamily="34" charset="0"/>
                <a:cs typeface="Times New Roman" panose="02020603050405020304" pitchFamily="18" charset="0"/>
              </a:rPr>
              <a:t>Mesleki Gelişim</a:t>
            </a:r>
          </a:p>
        </p:txBody>
      </p:sp>
      <p:sp>
        <p:nvSpPr>
          <p:cNvPr id="30" name="Metin kutusu 29"/>
          <p:cNvSpPr txBox="1"/>
          <p:nvPr/>
        </p:nvSpPr>
        <p:spPr>
          <a:xfrm>
            <a:off x="1409847" y="2040138"/>
            <a:ext cx="1937657" cy="369332"/>
          </a:xfrm>
          <a:prstGeom prst="rect">
            <a:avLst/>
          </a:prstGeom>
          <a:noFill/>
        </p:spPr>
        <p:txBody>
          <a:bodyPr wrap="square" rtlCol="0">
            <a:spAutoFit/>
          </a:bodyPr>
          <a:lstStyle/>
          <a:p>
            <a:pPr algn="ctr"/>
            <a:r>
              <a:rPr lang="tr-TR" b="1" dirty="0">
                <a:latin typeface="Century Gothic" panose="020B0502020202020204" pitchFamily="34" charset="0"/>
                <a:cs typeface="Times New Roman" panose="02020603050405020304" pitchFamily="18" charset="0"/>
              </a:rPr>
              <a:t>Yeterli</a:t>
            </a:r>
          </a:p>
        </p:txBody>
      </p:sp>
      <p:sp>
        <p:nvSpPr>
          <p:cNvPr id="31" name="Metin kutusu 30"/>
          <p:cNvSpPr txBox="1"/>
          <p:nvPr/>
        </p:nvSpPr>
        <p:spPr>
          <a:xfrm>
            <a:off x="1374138" y="3429704"/>
            <a:ext cx="1996695" cy="369332"/>
          </a:xfrm>
          <a:prstGeom prst="rect">
            <a:avLst/>
          </a:prstGeom>
          <a:noFill/>
        </p:spPr>
        <p:txBody>
          <a:bodyPr wrap="square" rtlCol="0">
            <a:spAutoFit/>
          </a:bodyPr>
          <a:lstStyle/>
          <a:p>
            <a:pPr algn="ctr"/>
            <a:r>
              <a:rPr lang="tr-TR" b="1" dirty="0">
                <a:latin typeface="Century Gothic" panose="020B0502020202020204" pitchFamily="34" charset="0"/>
                <a:cs typeface="Times New Roman" panose="02020603050405020304" pitchFamily="18" charset="0"/>
              </a:rPr>
              <a:t>Kabul Edilebilir</a:t>
            </a:r>
          </a:p>
        </p:txBody>
      </p:sp>
      <p:sp>
        <p:nvSpPr>
          <p:cNvPr id="32" name="Metin kutusu 31"/>
          <p:cNvSpPr txBox="1"/>
          <p:nvPr/>
        </p:nvSpPr>
        <p:spPr>
          <a:xfrm>
            <a:off x="1144342" y="4753964"/>
            <a:ext cx="2456289" cy="369332"/>
          </a:xfrm>
          <a:prstGeom prst="rect">
            <a:avLst/>
          </a:prstGeom>
          <a:noFill/>
        </p:spPr>
        <p:txBody>
          <a:bodyPr wrap="square" rtlCol="0">
            <a:spAutoFit/>
          </a:bodyPr>
          <a:lstStyle/>
          <a:p>
            <a:pPr algn="ctr"/>
            <a:r>
              <a:rPr lang="tr-TR" b="1" dirty="0">
                <a:latin typeface="Century Gothic" panose="020B0502020202020204" pitchFamily="34" charset="0"/>
                <a:cs typeface="Times New Roman" panose="02020603050405020304" pitchFamily="18" charset="0"/>
              </a:rPr>
              <a:t>Geliştirilmesi Gerek</a:t>
            </a:r>
          </a:p>
        </p:txBody>
      </p:sp>
      <p:sp>
        <p:nvSpPr>
          <p:cNvPr id="33" name="Metin kutusu 32"/>
          <p:cNvSpPr txBox="1"/>
          <p:nvPr/>
        </p:nvSpPr>
        <p:spPr>
          <a:xfrm>
            <a:off x="3504948" y="1885495"/>
            <a:ext cx="4447704" cy="1200329"/>
          </a:xfrm>
          <a:prstGeom prst="rect">
            <a:avLst/>
          </a:prstGeom>
          <a:noFill/>
        </p:spPr>
        <p:txBody>
          <a:bodyPr wrap="square" rtlCol="0">
            <a:spAutoFit/>
          </a:bodyPr>
          <a:lstStyle/>
          <a:p>
            <a:pPr algn="just">
              <a:defRPr/>
            </a:pPr>
            <a:r>
              <a:rPr lang="tr-TR" dirty="0" smtClean="0">
                <a:latin typeface="Century Gothic" panose="020B0502020202020204" pitchFamily="34" charset="0"/>
                <a:cs typeface="Times New Roman" panose="02020603050405020304" pitchFamily="18" charset="0"/>
              </a:rPr>
              <a:t>Öğretmenin; </a:t>
            </a:r>
            <a:r>
              <a:rPr lang="tr-TR" dirty="0">
                <a:latin typeface="Century Gothic" panose="020B0502020202020204" pitchFamily="34" charset="0"/>
                <a:cs typeface="Times New Roman" panose="02020603050405020304" pitchFamily="18" charset="0"/>
              </a:rPr>
              <a:t>bilgi, yetenek, yeterlik ve potansiyelini geliştirebilmek için mesleki gelişim faaliyetlerinde </a:t>
            </a:r>
            <a:r>
              <a:rPr lang="tr-TR" dirty="0" smtClean="0">
                <a:latin typeface="Century Gothic" panose="020B0502020202020204" pitchFamily="34" charset="0"/>
                <a:cs typeface="Times New Roman" panose="02020603050405020304" pitchFamily="18" charset="0"/>
              </a:rPr>
              <a:t>bulunduğu anlaşılmıştır. </a:t>
            </a:r>
            <a:endParaRPr lang="tr-TR" dirty="0">
              <a:latin typeface="Century Gothic" panose="020B0502020202020204" pitchFamily="34" charset="0"/>
              <a:cs typeface="Times New Roman" panose="02020603050405020304" pitchFamily="18" charset="0"/>
            </a:endParaRPr>
          </a:p>
        </p:txBody>
      </p:sp>
      <p:sp>
        <p:nvSpPr>
          <p:cNvPr id="34" name="Metin kutusu 33"/>
          <p:cNvSpPr txBox="1"/>
          <p:nvPr/>
        </p:nvSpPr>
        <p:spPr>
          <a:xfrm>
            <a:off x="3501580" y="3370358"/>
            <a:ext cx="4411908" cy="923330"/>
          </a:xfrm>
          <a:prstGeom prst="rect">
            <a:avLst/>
          </a:prstGeom>
          <a:noFill/>
        </p:spPr>
        <p:txBody>
          <a:bodyPr wrap="square" rtlCol="0">
            <a:spAutoFit/>
          </a:bodyPr>
          <a:lstStyle/>
          <a:p>
            <a:pPr algn="just"/>
            <a:r>
              <a:rPr lang="tr-TR" dirty="0">
                <a:latin typeface="Century Gothic" panose="020B0502020202020204" pitchFamily="34" charset="0"/>
                <a:cs typeface="Times New Roman" panose="02020603050405020304" pitchFamily="18" charset="0"/>
              </a:rPr>
              <a:t>Öğretmenin; yansıtma yoluyla mesleki gelişim ihtiyaçlarını </a:t>
            </a:r>
            <a:r>
              <a:rPr lang="tr-TR" dirty="0" smtClean="0">
                <a:latin typeface="Century Gothic" panose="020B0502020202020204" pitchFamily="34" charset="0"/>
                <a:cs typeface="Times New Roman" panose="02020603050405020304" pitchFamily="18" charset="0"/>
              </a:rPr>
              <a:t>belirlediği</a:t>
            </a:r>
            <a:r>
              <a:rPr lang="tr-TR" dirty="0">
                <a:latin typeface="Century Gothic" panose="020B0502020202020204" pitchFamily="34" charset="0"/>
                <a:cs typeface="Times New Roman" panose="02020603050405020304" pitchFamily="18" charset="0"/>
              </a:rPr>
              <a:t> </a:t>
            </a:r>
            <a:r>
              <a:rPr lang="tr-TR" dirty="0" smtClean="0">
                <a:latin typeface="Century Gothic" panose="020B0502020202020204" pitchFamily="34" charset="0"/>
                <a:cs typeface="Times New Roman" panose="02020603050405020304" pitchFamily="18" charset="0"/>
              </a:rPr>
              <a:t>görülmüştür.</a:t>
            </a:r>
            <a:endParaRPr lang="tr-TR" dirty="0">
              <a:latin typeface="Century Gothic" panose="020B0502020202020204" pitchFamily="34" charset="0"/>
              <a:cs typeface="Times New Roman" panose="02020603050405020304" pitchFamily="18" charset="0"/>
            </a:endParaRPr>
          </a:p>
        </p:txBody>
      </p:sp>
      <p:sp>
        <p:nvSpPr>
          <p:cNvPr id="35" name="Metin kutusu 34"/>
          <p:cNvSpPr txBox="1"/>
          <p:nvPr/>
        </p:nvSpPr>
        <p:spPr>
          <a:xfrm>
            <a:off x="7929644" y="3138026"/>
            <a:ext cx="4162678" cy="1200329"/>
          </a:xfrm>
          <a:prstGeom prst="rect">
            <a:avLst/>
          </a:prstGeom>
          <a:noFill/>
        </p:spPr>
        <p:txBody>
          <a:bodyPr wrap="square" rtlCol="0">
            <a:spAutoFit/>
          </a:bodyPr>
          <a:lstStyle/>
          <a:p>
            <a:pPr algn="just"/>
            <a:r>
              <a:rPr lang="tr-TR" dirty="0">
                <a:latin typeface="Century Gothic" panose="020B0502020202020204" pitchFamily="34" charset="0"/>
                <a:cs typeface="Times New Roman" panose="02020603050405020304" pitchFamily="18" charset="0"/>
              </a:rPr>
              <a:t>Öğretmenin; bilgi, yetenek, yeterlik ve potansiyelini geliştirebilmek için mesleki gelişim faaliyetlerinde </a:t>
            </a:r>
            <a:r>
              <a:rPr lang="tr-TR" dirty="0" smtClean="0">
                <a:latin typeface="Century Gothic" panose="020B0502020202020204" pitchFamily="34" charset="0"/>
                <a:cs typeface="Times New Roman" panose="02020603050405020304" pitchFamily="18" charset="0"/>
              </a:rPr>
              <a:t>bulunmadığı</a:t>
            </a:r>
            <a:r>
              <a:rPr lang="tr-TR" dirty="0">
                <a:latin typeface="Century Gothic" panose="020B0502020202020204" pitchFamily="34" charset="0"/>
                <a:cs typeface="Times New Roman" panose="02020603050405020304" pitchFamily="18" charset="0"/>
              </a:rPr>
              <a:t> </a:t>
            </a:r>
            <a:r>
              <a:rPr lang="tr-TR" dirty="0" smtClean="0">
                <a:latin typeface="Century Gothic" panose="020B0502020202020204" pitchFamily="34" charset="0"/>
                <a:cs typeface="Times New Roman" panose="02020603050405020304" pitchFamily="18" charset="0"/>
              </a:rPr>
              <a:t>anlaşılmıştır.</a:t>
            </a:r>
            <a:endParaRPr lang="tr-TR" dirty="0">
              <a:latin typeface="Century Gothic" panose="020B0502020202020204" pitchFamily="34" charset="0"/>
              <a:cs typeface="Times New Roman" panose="02020603050405020304" pitchFamily="18" charset="0"/>
            </a:endParaRPr>
          </a:p>
        </p:txBody>
      </p:sp>
      <p:sp>
        <p:nvSpPr>
          <p:cNvPr id="36" name="Metin kutusu 35"/>
          <p:cNvSpPr txBox="1"/>
          <p:nvPr/>
        </p:nvSpPr>
        <p:spPr>
          <a:xfrm>
            <a:off x="7929644" y="4523742"/>
            <a:ext cx="4162678" cy="1477328"/>
          </a:xfrm>
          <a:prstGeom prst="rect">
            <a:avLst/>
          </a:prstGeom>
          <a:noFill/>
        </p:spPr>
        <p:txBody>
          <a:bodyPr wrap="square" rtlCol="0">
            <a:spAutoFit/>
          </a:bodyPr>
          <a:lstStyle/>
          <a:p>
            <a:pPr algn="just"/>
            <a:r>
              <a:rPr lang="tr-TR" dirty="0" smtClean="0">
                <a:latin typeface="Century Gothic" panose="020B0502020202020204" pitchFamily="34" charset="0"/>
                <a:cs typeface="Times New Roman" panose="02020603050405020304" pitchFamily="18" charset="0"/>
              </a:rPr>
              <a:t>Öğretmenin, mesleki </a:t>
            </a:r>
            <a:r>
              <a:rPr lang="tr-TR" dirty="0">
                <a:latin typeface="Century Gothic" panose="020B0502020202020204" pitchFamily="34" charset="0"/>
                <a:cs typeface="Times New Roman" panose="02020603050405020304" pitchFamily="18" charset="0"/>
              </a:rPr>
              <a:t>gelişiminde edindiği bilgi ve </a:t>
            </a:r>
            <a:r>
              <a:rPr lang="tr-TR" dirty="0" smtClean="0">
                <a:latin typeface="Century Gothic" panose="020B0502020202020204" pitchFamily="34" charset="0"/>
                <a:cs typeface="Times New Roman" panose="02020603050405020304" pitchFamily="18" charset="0"/>
              </a:rPr>
              <a:t>deneyimlerini </a:t>
            </a:r>
            <a:r>
              <a:rPr lang="tr-TR" dirty="0">
                <a:latin typeface="Century Gothic" panose="020B0502020202020204" pitchFamily="34" charset="0"/>
                <a:cs typeface="Times New Roman" panose="02020603050405020304" pitchFamily="18" charset="0"/>
              </a:rPr>
              <a:t>meslektaşlarıyla </a:t>
            </a:r>
            <a:r>
              <a:rPr lang="tr-TR" dirty="0" smtClean="0">
                <a:latin typeface="Century Gothic" panose="020B0502020202020204" pitchFamily="34" charset="0"/>
                <a:cs typeface="Times New Roman" panose="02020603050405020304" pitchFamily="18" charset="0"/>
              </a:rPr>
              <a:t>paylaşmadığı, eğitim-öğretim </a:t>
            </a:r>
            <a:r>
              <a:rPr lang="tr-TR" dirty="0">
                <a:latin typeface="Century Gothic" panose="020B0502020202020204" pitchFamily="34" charset="0"/>
                <a:cs typeface="Times New Roman" panose="02020603050405020304" pitchFamily="18" charset="0"/>
              </a:rPr>
              <a:t>sürecinde </a:t>
            </a:r>
            <a:r>
              <a:rPr lang="tr-TR" dirty="0" smtClean="0">
                <a:latin typeface="Century Gothic" panose="020B0502020202020204" pitchFamily="34" charset="0"/>
                <a:cs typeface="Times New Roman" panose="02020603050405020304" pitchFamily="18" charset="0"/>
              </a:rPr>
              <a:t>kullanmadığı anlaşılmıştır. </a:t>
            </a:r>
            <a:endParaRPr lang="tr-TR" dirty="0">
              <a:latin typeface="Century Gothic" panose="020B0502020202020204" pitchFamily="34" charset="0"/>
              <a:cs typeface="Times New Roman" panose="02020603050405020304" pitchFamily="18" charset="0"/>
            </a:endParaRPr>
          </a:p>
        </p:txBody>
      </p:sp>
      <p:sp>
        <p:nvSpPr>
          <p:cNvPr id="37" name="Metin kutusu 36"/>
          <p:cNvSpPr txBox="1"/>
          <p:nvPr/>
        </p:nvSpPr>
        <p:spPr>
          <a:xfrm>
            <a:off x="1443191" y="1329310"/>
            <a:ext cx="2093656" cy="584775"/>
          </a:xfrm>
          <a:prstGeom prst="rect">
            <a:avLst/>
          </a:prstGeom>
          <a:noFill/>
        </p:spPr>
        <p:txBody>
          <a:bodyPr wrap="square" rtlCol="0">
            <a:spAutoFit/>
          </a:bodyPr>
          <a:lstStyle/>
          <a:p>
            <a:pPr algn="ctr"/>
            <a:r>
              <a:rPr lang="tr-TR" sz="1600" b="1" dirty="0">
                <a:latin typeface="Century Gothic" panose="020B0502020202020204" pitchFamily="34" charset="0"/>
                <a:cs typeface="Times New Roman" panose="02020603050405020304" pitchFamily="18" charset="0"/>
              </a:rPr>
              <a:t>DEĞERLENDİRME</a:t>
            </a:r>
          </a:p>
          <a:p>
            <a:pPr algn="ctr"/>
            <a:r>
              <a:rPr lang="tr-TR" sz="1600" b="1" dirty="0">
                <a:latin typeface="Century Gothic" panose="020B0502020202020204" pitchFamily="34" charset="0"/>
                <a:cs typeface="Times New Roman" panose="02020603050405020304" pitchFamily="18" charset="0"/>
              </a:rPr>
              <a:t>DÜZEYİ</a:t>
            </a:r>
          </a:p>
        </p:txBody>
      </p:sp>
      <p:sp>
        <p:nvSpPr>
          <p:cNvPr id="38" name="Metin kutusu 37"/>
          <p:cNvSpPr txBox="1"/>
          <p:nvPr/>
        </p:nvSpPr>
        <p:spPr>
          <a:xfrm>
            <a:off x="3764702" y="1427392"/>
            <a:ext cx="4016829" cy="369332"/>
          </a:xfrm>
          <a:prstGeom prst="rect">
            <a:avLst/>
          </a:prstGeom>
          <a:noFill/>
        </p:spPr>
        <p:txBody>
          <a:bodyPr wrap="square" rtlCol="0">
            <a:spAutoFit/>
          </a:bodyPr>
          <a:lstStyle/>
          <a:p>
            <a:pPr algn="ctr"/>
            <a:r>
              <a:rPr lang="tr-TR" b="1" dirty="0">
                <a:latin typeface="Century Gothic" panose="020B0502020202020204" pitchFamily="34" charset="0"/>
                <a:cs typeface="Times New Roman" panose="02020603050405020304" pitchFamily="18" charset="0"/>
              </a:rPr>
              <a:t>GÜÇLÜ YÖNLER</a:t>
            </a:r>
          </a:p>
        </p:txBody>
      </p:sp>
      <p:sp>
        <p:nvSpPr>
          <p:cNvPr id="39" name="Metin kutusu 38"/>
          <p:cNvSpPr txBox="1"/>
          <p:nvPr/>
        </p:nvSpPr>
        <p:spPr>
          <a:xfrm>
            <a:off x="8360917" y="1426661"/>
            <a:ext cx="3406820" cy="369332"/>
          </a:xfrm>
          <a:prstGeom prst="rect">
            <a:avLst/>
          </a:prstGeom>
          <a:noFill/>
        </p:spPr>
        <p:txBody>
          <a:bodyPr wrap="square" rtlCol="0">
            <a:spAutoFit/>
          </a:bodyPr>
          <a:lstStyle/>
          <a:p>
            <a:pPr algn="ctr"/>
            <a:r>
              <a:rPr lang="tr-TR" b="1">
                <a:latin typeface="Century Gothic" panose="020B0502020202020204" pitchFamily="34" charset="0"/>
                <a:cs typeface="Times New Roman" panose="02020603050405020304" pitchFamily="18" charset="0"/>
              </a:rPr>
              <a:t>ZAYIF YÖNLER </a:t>
            </a:r>
            <a:endParaRPr lang="tr-TR" b="1" dirty="0">
              <a:latin typeface="Century Gothic" panose="020B0502020202020204" pitchFamily="34" charset="0"/>
              <a:cs typeface="Times New Roman" panose="02020603050405020304" pitchFamily="18" charset="0"/>
            </a:endParaRPr>
          </a:p>
        </p:txBody>
      </p:sp>
      <p:pic>
        <p:nvPicPr>
          <p:cNvPr id="40" name="Resim 39"/>
          <p:cNvPicPr>
            <a:picLocks noChangeAspect="1"/>
          </p:cNvPicPr>
          <p:nvPr/>
        </p:nvPicPr>
        <p:blipFill>
          <a:blip r:embed="rId3" cstate="print">
            <a:duotone>
              <a:prstClr val="black"/>
              <a:schemeClr val="bg1">
                <a:lumMod val="95000"/>
                <a:tint val="45000"/>
                <a:satMod val="400000"/>
              </a:schemeClr>
            </a:duotone>
            <a:extLst>
              <a:ext uri="{BEBA8EAE-BF5A-486C-A8C5-ECC9F3942E4B}">
                <a14:imgProps xmlns:a14="http://schemas.microsoft.com/office/drawing/2010/main" xmlns="">
                  <a14:imgLayer r:embed="rId4">
                    <a14:imgEffect>
                      <a14:colorTemperature colorTemp="1500"/>
                    </a14:imgEffect>
                    <a14:imgEffect>
                      <a14:saturation sat="0"/>
                    </a14:imgEffect>
                  </a14:imgLayer>
                </a14:imgProps>
              </a:ext>
            </a:extLst>
          </a:blip>
          <a:stretch>
            <a:fillRect/>
          </a:stretch>
        </p:blipFill>
        <p:spPr>
          <a:xfrm>
            <a:off x="1409847" y="1966862"/>
            <a:ext cx="1874696" cy="659475"/>
          </a:xfrm>
          <a:prstGeom prst="rect">
            <a:avLst/>
          </a:prstGeom>
          <a:noFill/>
        </p:spPr>
      </p:pic>
      <p:pic>
        <p:nvPicPr>
          <p:cNvPr id="41" name="Resim 40"/>
          <p:cNvPicPr>
            <a:picLocks noChangeAspect="1"/>
          </p:cNvPicPr>
          <p:nvPr/>
        </p:nvPicPr>
        <p:blipFill>
          <a:blip r:embed="rId3" cstate="print">
            <a:duotone>
              <a:prstClr val="black"/>
              <a:schemeClr val="bg1">
                <a:lumMod val="95000"/>
                <a:tint val="45000"/>
                <a:satMod val="400000"/>
              </a:schemeClr>
            </a:duotone>
            <a:extLst>
              <a:ext uri="{BEBA8EAE-BF5A-486C-A8C5-ECC9F3942E4B}">
                <a14:imgProps xmlns:a14="http://schemas.microsoft.com/office/drawing/2010/main" xmlns="">
                  <a14:imgLayer r:embed="rId4">
                    <a14:imgEffect>
                      <a14:colorTemperature colorTemp="1500"/>
                    </a14:imgEffect>
                    <a14:imgEffect>
                      <a14:saturation sat="0"/>
                    </a14:imgEffect>
                  </a14:imgLayer>
                </a14:imgProps>
              </a:ext>
            </a:extLst>
          </a:blip>
          <a:stretch>
            <a:fillRect/>
          </a:stretch>
        </p:blipFill>
        <p:spPr>
          <a:xfrm>
            <a:off x="1409847" y="3335935"/>
            <a:ext cx="1874696" cy="691125"/>
          </a:xfrm>
          <a:prstGeom prst="rect">
            <a:avLst/>
          </a:prstGeom>
          <a:noFill/>
        </p:spPr>
      </p:pic>
      <p:pic>
        <p:nvPicPr>
          <p:cNvPr id="43" name="Resim 42"/>
          <p:cNvPicPr>
            <a:picLocks noChangeAspect="1"/>
          </p:cNvPicPr>
          <p:nvPr/>
        </p:nvPicPr>
        <p:blipFill>
          <a:blip r:embed="rId3" cstate="print">
            <a:duotone>
              <a:prstClr val="black"/>
              <a:schemeClr val="bg1">
                <a:lumMod val="95000"/>
                <a:tint val="45000"/>
                <a:satMod val="400000"/>
              </a:schemeClr>
            </a:duotone>
            <a:extLst>
              <a:ext uri="{BEBA8EAE-BF5A-486C-A8C5-ECC9F3942E4B}">
                <a14:imgProps xmlns:a14="http://schemas.microsoft.com/office/drawing/2010/main" xmlns="">
                  <a14:imgLayer r:embed="rId4">
                    <a14:imgEffect>
                      <a14:colorTemperature colorTemp="1500"/>
                    </a14:imgEffect>
                    <a14:imgEffect>
                      <a14:saturation sat="0"/>
                    </a14:imgEffect>
                  </a14:imgLayer>
                </a14:imgProps>
              </a:ext>
            </a:extLst>
          </a:blip>
          <a:stretch>
            <a:fillRect/>
          </a:stretch>
        </p:blipFill>
        <p:spPr>
          <a:xfrm>
            <a:off x="1398467" y="4663372"/>
            <a:ext cx="1874696" cy="695747"/>
          </a:xfrm>
          <a:prstGeom prst="rect">
            <a:avLst/>
          </a:prstGeom>
          <a:noFill/>
        </p:spPr>
      </p:pic>
      <p:sp>
        <p:nvSpPr>
          <p:cNvPr id="42" name="Metin kutusu 41"/>
          <p:cNvSpPr txBox="1"/>
          <p:nvPr/>
        </p:nvSpPr>
        <p:spPr>
          <a:xfrm>
            <a:off x="1458555" y="2602909"/>
            <a:ext cx="1874696" cy="369332"/>
          </a:xfrm>
          <a:prstGeom prst="rect">
            <a:avLst/>
          </a:prstGeom>
          <a:noFill/>
        </p:spPr>
        <p:txBody>
          <a:bodyPr wrap="square" rtlCol="0">
            <a:spAutoFit/>
          </a:bodyPr>
          <a:lstStyle/>
          <a:p>
            <a:r>
              <a:rPr lang="tr-TR" b="1" dirty="0" smtClean="0">
                <a:solidFill>
                  <a:srgbClr val="008080"/>
                </a:solidFill>
                <a:latin typeface="Century Gothic" panose="020B0502020202020204" pitchFamily="34" charset="0"/>
                <a:cs typeface="Times New Roman" panose="02020603050405020304" pitchFamily="18" charset="0"/>
              </a:rPr>
              <a:t>Kabul Edilebilir</a:t>
            </a:r>
            <a:endParaRPr lang="tr-TR" b="1" dirty="0">
              <a:solidFill>
                <a:srgbClr val="008080"/>
              </a:solidFill>
              <a:latin typeface="Century Gothic" panose="020B0502020202020204" pitchFamily="34" charset="0"/>
              <a:cs typeface="Times New Roman" panose="02020603050405020304" pitchFamily="18" charset="0"/>
            </a:endParaRPr>
          </a:p>
        </p:txBody>
      </p:sp>
      <p:sp>
        <p:nvSpPr>
          <p:cNvPr id="48" name="Metin kutusu 47"/>
          <p:cNvSpPr txBox="1"/>
          <p:nvPr/>
        </p:nvSpPr>
        <p:spPr>
          <a:xfrm>
            <a:off x="1215336" y="3964037"/>
            <a:ext cx="2444591" cy="369332"/>
          </a:xfrm>
          <a:prstGeom prst="rect">
            <a:avLst/>
          </a:prstGeom>
          <a:noFill/>
        </p:spPr>
        <p:txBody>
          <a:bodyPr wrap="square" rtlCol="0">
            <a:spAutoFit/>
          </a:bodyPr>
          <a:lstStyle/>
          <a:p>
            <a:r>
              <a:rPr lang="tr-TR" b="1" dirty="0" smtClean="0">
                <a:solidFill>
                  <a:srgbClr val="008080"/>
                </a:solidFill>
                <a:latin typeface="Century Gothic" panose="020B0502020202020204" pitchFamily="34" charset="0"/>
                <a:cs typeface="Times New Roman" panose="02020603050405020304" pitchFamily="18" charset="0"/>
              </a:rPr>
              <a:t>Geliştirilmesi Gerek</a:t>
            </a:r>
            <a:endParaRPr lang="tr-TR" b="1" dirty="0">
              <a:solidFill>
                <a:srgbClr val="008080"/>
              </a:solidFill>
              <a:latin typeface="Century Gothic" panose="020B0502020202020204" pitchFamily="34" charset="0"/>
              <a:cs typeface="Times New Roman" panose="02020603050405020304" pitchFamily="18" charset="0"/>
            </a:endParaRPr>
          </a:p>
        </p:txBody>
      </p:sp>
      <p:sp>
        <p:nvSpPr>
          <p:cNvPr id="49" name="Metin kutusu 48"/>
          <p:cNvSpPr txBox="1"/>
          <p:nvPr/>
        </p:nvSpPr>
        <p:spPr>
          <a:xfrm>
            <a:off x="1349038" y="5448956"/>
            <a:ext cx="1874696" cy="369332"/>
          </a:xfrm>
          <a:prstGeom prst="rect">
            <a:avLst/>
          </a:prstGeom>
          <a:noFill/>
        </p:spPr>
        <p:txBody>
          <a:bodyPr wrap="square" rtlCol="0">
            <a:spAutoFit/>
          </a:bodyPr>
          <a:lstStyle/>
          <a:p>
            <a:pPr algn="ctr"/>
            <a:r>
              <a:rPr lang="tr-TR" b="1" dirty="0" smtClean="0">
                <a:solidFill>
                  <a:srgbClr val="008080"/>
                </a:solidFill>
                <a:latin typeface="Century Gothic" panose="020B0502020202020204" pitchFamily="34" charset="0"/>
                <a:cs typeface="Times New Roman" panose="02020603050405020304" pitchFamily="18" charset="0"/>
              </a:rPr>
              <a:t>Kabul Edilebilir</a:t>
            </a:r>
            <a:endParaRPr lang="tr-TR" b="1" dirty="0">
              <a:solidFill>
                <a:srgbClr val="008080"/>
              </a:solidFill>
              <a:latin typeface="Century Gothic" panose="020B0502020202020204" pitchFamily="34" charset="0"/>
              <a:cs typeface="Times New Roman" panose="02020603050405020304" pitchFamily="18" charset="0"/>
            </a:endParaRPr>
          </a:p>
        </p:txBody>
      </p:sp>
      <p:pic>
        <p:nvPicPr>
          <p:cNvPr id="50" name="Picture 3" descr="C:\Users\Oguz DEMIRBOGAN06\Desktop\muhakkik seminer\TKB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439121" y="114250"/>
            <a:ext cx="623137" cy="610887"/>
          </a:xfrm>
          <a:prstGeom prst="rect">
            <a:avLst/>
          </a:prstGeom>
          <a:noFill/>
          <a:extLst>
            <a:ext uri="{909E8E84-426E-40DD-AFC4-6F175D3DCCD1}">
              <a14:hiddenFill xmlns:a14="http://schemas.microsoft.com/office/drawing/2010/main" xmlns="">
                <a:solidFill>
                  <a:srgbClr val="FFFFFF"/>
                </a:solidFill>
              </a14:hiddenFill>
            </a:ext>
          </a:extLst>
        </p:spPr>
      </p:pic>
      <p:sp>
        <p:nvSpPr>
          <p:cNvPr id="51" name="Dikdörtgen 50"/>
          <p:cNvSpPr/>
          <p:nvPr/>
        </p:nvSpPr>
        <p:spPr>
          <a:xfrm>
            <a:off x="9324440" y="323605"/>
            <a:ext cx="2114681" cy="276999"/>
          </a:xfrm>
          <a:prstGeom prst="rect">
            <a:avLst/>
          </a:prstGeom>
        </p:spPr>
        <p:txBody>
          <a:bodyPr wrap="non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pic>
        <p:nvPicPr>
          <p:cNvPr id="52"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284718"/>
            <a:ext cx="1986386" cy="12598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2066947"/>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yagram 27"/>
          <p:cNvGraphicFramePr/>
          <p:nvPr>
            <p:extLst>
              <p:ext uri="{D42A27DB-BD31-4B8C-83A1-F6EECF244321}">
                <p14:modId xmlns:p14="http://schemas.microsoft.com/office/powerpoint/2010/main" xmlns="" val="2123028310"/>
              </p:ext>
            </p:extLst>
          </p:nvPr>
        </p:nvGraphicFramePr>
        <p:xfrm>
          <a:off x="3536847" y="4519649"/>
          <a:ext cx="8494458" cy="1188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Resim 23"/>
          <p:cNvPicPr>
            <a:picLocks noChangeAspect="1"/>
          </p:cNvPicPr>
          <p:nvPr/>
        </p:nvPicPr>
        <p:blipFill>
          <a:blip r:embed="rId8" cstate="print"/>
          <a:stretch>
            <a:fillRect/>
          </a:stretch>
        </p:blipFill>
        <p:spPr>
          <a:xfrm>
            <a:off x="63634" y="815349"/>
            <a:ext cx="3437604" cy="5718248"/>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59</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 name="Picture 3" descr="C:\Users\Oguz DEMIRBOGAN06\Desktop\muhakkik seminer\TKBLOGO.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026905" y="75091"/>
            <a:ext cx="751438" cy="736665"/>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912224" y="357738"/>
            <a:ext cx="2114681" cy="276999"/>
          </a:xfrm>
          <a:prstGeom prst="rect">
            <a:avLst/>
          </a:prstGeom>
        </p:spPr>
        <p:txBody>
          <a:bodyPr wrap="non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13" name="Rectangle 19">
            <a:extLst>
              <a:ext uri="{FF2B5EF4-FFF2-40B4-BE49-F238E27FC236}">
                <a16:creationId xmlns:a16="http://schemas.microsoft.com/office/drawing/2014/main" xmlns="" id="{7CB61DEF-5B3B-EE3E-31A7-697D49DC8FD2}"/>
              </a:ext>
            </a:extLst>
          </p:cNvPr>
          <p:cNvSpPr/>
          <p:nvPr/>
        </p:nvSpPr>
        <p:spPr>
          <a:xfrm>
            <a:off x="3683371" y="825312"/>
            <a:ext cx="8347934" cy="3441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r-TR" sz="2000" b="1" dirty="0">
                <a:solidFill>
                  <a:schemeClr val="accent1"/>
                </a:solidFill>
              </a:rPr>
              <a:t>ULAŞILAN KANAATE YÖNELİK AÇIKLAMA VE ÖNERİLER </a:t>
            </a:r>
            <a:endParaRPr lang="en-US" sz="2000" b="1" dirty="0">
              <a:solidFill>
                <a:schemeClr val="accent1"/>
              </a:solidFill>
            </a:endParaRPr>
          </a:p>
        </p:txBody>
      </p:sp>
      <p:sp>
        <p:nvSpPr>
          <p:cNvPr id="15" name="Veri Yer Tutucusu 1"/>
          <p:cNvSpPr txBox="1">
            <a:spLocks/>
          </p:cNvSpPr>
          <p:nvPr/>
        </p:nvSpPr>
        <p:spPr>
          <a:xfrm>
            <a:off x="1215336" y="6471616"/>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35D566-AFE5-4E7C-B087-31E947C91AE7}" type="datetime1">
              <a:rPr lang="tr-TR" smtClean="0">
                <a:latin typeface="+mj-lt"/>
              </a:rPr>
              <a:pPr/>
              <a:t>4.9.2025</a:t>
            </a:fld>
            <a:endParaRPr lang="fr-FR" dirty="0">
              <a:latin typeface="+mj-lt"/>
            </a:endParaRPr>
          </a:p>
        </p:txBody>
      </p:sp>
      <p:sp>
        <p:nvSpPr>
          <p:cNvPr id="16" name="Altbilgi Yer Tutucusu 2"/>
          <p:cNvSpPr txBox="1">
            <a:spLocks/>
          </p:cNvSpPr>
          <p:nvPr/>
        </p:nvSpPr>
        <p:spPr>
          <a:xfrm>
            <a:off x="3536847" y="6492875"/>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latin typeface="+mj-lt"/>
              </a:rPr>
              <a:t>Teftiş Kurulu Başkanlığı</a:t>
            </a:r>
            <a:endParaRPr lang="fr-FR" dirty="0">
              <a:latin typeface="+mj-lt"/>
            </a:endParaRPr>
          </a:p>
        </p:txBody>
      </p:sp>
      <p:sp>
        <p:nvSpPr>
          <p:cNvPr id="18" name="Slayt Numarası Yer Tutucusu 3"/>
          <p:cNvSpPr txBox="1">
            <a:spLocks/>
          </p:cNvSpPr>
          <p:nvPr/>
        </p:nvSpPr>
        <p:spPr>
          <a:xfrm>
            <a:off x="7929644" y="6467529"/>
            <a:ext cx="3137117" cy="37858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7CEAE-32B0-4A04-8F8C-8ACC81803E6B}" type="slidenum">
              <a:rPr lang="fr-FR" smtClean="0"/>
              <a:pPr/>
              <a:t>59</a:t>
            </a:fld>
            <a:endParaRPr lang="fr-FR"/>
          </a:p>
        </p:txBody>
      </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2" name="Metin kutusu 21"/>
          <p:cNvSpPr txBox="1"/>
          <p:nvPr/>
        </p:nvSpPr>
        <p:spPr>
          <a:xfrm>
            <a:off x="2765449" y="219145"/>
            <a:ext cx="6661101" cy="461665"/>
          </a:xfrm>
          <a:prstGeom prst="rect">
            <a:avLst/>
          </a:prstGeom>
          <a:noFill/>
        </p:spPr>
        <p:txBody>
          <a:bodyPr wrap="square" rtlCol="0">
            <a:spAutoFit/>
          </a:bodyPr>
          <a:lstStyle/>
          <a:p>
            <a:pPr algn="ctr"/>
            <a:r>
              <a:rPr lang="tr-TR" sz="2400" b="1" dirty="0">
                <a:solidFill>
                  <a:srgbClr val="C00000"/>
                </a:solidFill>
                <a:latin typeface="Century Gothic" panose="020B0502020202020204" pitchFamily="34" charset="0"/>
              </a:rPr>
              <a:t>EK-3 İzleme ve Öneri </a:t>
            </a:r>
            <a:r>
              <a:rPr lang="tr-TR" sz="2400" b="1" dirty="0" smtClean="0">
                <a:solidFill>
                  <a:srgbClr val="C00000"/>
                </a:solidFill>
                <a:latin typeface="Century Gothic" panose="020B0502020202020204" pitchFamily="34" charset="0"/>
              </a:rPr>
              <a:t>Raporu-1</a:t>
            </a:r>
            <a:endParaRPr lang="tr-TR" sz="2400" dirty="0"/>
          </a:p>
        </p:txBody>
      </p:sp>
      <p:pic>
        <p:nvPicPr>
          <p:cNvPr id="36"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19">
            <a:extLst>
              <a:ext uri="{FF2B5EF4-FFF2-40B4-BE49-F238E27FC236}">
                <a16:creationId xmlns:a16="http://schemas.microsoft.com/office/drawing/2014/main" xmlns="" id="{7CB61DEF-5B3B-EE3E-31A7-697D49DC8FD2}"/>
              </a:ext>
            </a:extLst>
          </p:cNvPr>
          <p:cNvSpPr/>
          <p:nvPr/>
        </p:nvSpPr>
        <p:spPr>
          <a:xfrm>
            <a:off x="3683371" y="1203875"/>
            <a:ext cx="8347934" cy="342017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lnSpc>
                <a:spcPct val="125000"/>
              </a:lnSpc>
            </a:pPr>
            <a:r>
              <a:rPr lang="en-US" sz="2000" dirty="0">
                <a:solidFill>
                  <a:schemeClr val="tx1"/>
                </a:solidFill>
                <a:latin typeface="Century Gothic" panose="020B0502020202020204" pitchFamily="34" charset="0"/>
              </a:rPr>
              <a:t>Tüm </a:t>
            </a:r>
            <a:r>
              <a:rPr lang="en-US" sz="2000" dirty="0" err="1">
                <a:solidFill>
                  <a:schemeClr val="tx1"/>
                </a:solidFill>
                <a:latin typeface="Century Gothic" panose="020B0502020202020204" pitchFamily="34" charset="0"/>
              </a:rPr>
              <a:t>izleme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alanlarında</a:t>
            </a:r>
            <a:r>
              <a:rPr lang="en-US" sz="2000" dirty="0">
                <a:solidFill>
                  <a:schemeClr val="tx1"/>
                </a:solidFill>
                <a:latin typeface="Century Gothic" panose="020B0502020202020204" pitchFamily="34" charset="0"/>
              </a:rPr>
              <a:t> </a:t>
            </a:r>
            <a:r>
              <a:rPr lang="en-US" sz="2000" b="1" dirty="0">
                <a:solidFill>
                  <a:srgbClr val="00B050"/>
                </a:solidFill>
                <a:latin typeface="Century Gothic" panose="020B0502020202020204" pitchFamily="34" charset="0"/>
              </a:rPr>
              <a:t>‘</a:t>
            </a:r>
            <a:r>
              <a:rPr lang="en-US" sz="2000" b="1" dirty="0" err="1">
                <a:solidFill>
                  <a:srgbClr val="00B050"/>
                </a:solidFill>
                <a:latin typeface="Century Gothic" panose="020B0502020202020204" pitchFamily="34" charset="0"/>
              </a:rPr>
              <a:t>Yeterli</a:t>
            </a:r>
            <a:r>
              <a:rPr lang="en-US" sz="2000" b="1" dirty="0">
                <a:solidFill>
                  <a:srgbClr val="00B050"/>
                </a:solidFill>
                <a:latin typeface="Century Gothic" panose="020B0502020202020204" pitchFamily="34" charset="0"/>
              </a:rPr>
              <a:t>’ </a:t>
            </a:r>
            <a:r>
              <a:rPr lang="en-US" sz="2000" dirty="0" err="1">
                <a:solidFill>
                  <a:schemeClr val="tx1"/>
                </a:solidFill>
                <a:latin typeface="Century Gothic" panose="020B0502020202020204" pitchFamily="34" charset="0"/>
              </a:rPr>
              <a:t>olan</a:t>
            </a:r>
            <a:r>
              <a:rPr lang="en-US" sz="2000" dirty="0">
                <a:solidFill>
                  <a:schemeClr val="tx1"/>
                </a:solidFill>
                <a:latin typeface="Century Gothic" panose="020B0502020202020204" pitchFamily="34" charset="0"/>
              </a:rPr>
              <a:t> öğretmene OTMG </a:t>
            </a:r>
            <a:r>
              <a:rPr lang="en-US" sz="2000" dirty="0" err="1">
                <a:solidFill>
                  <a:schemeClr val="tx1"/>
                </a:solidFill>
                <a:latin typeface="Century Gothic" panose="020B0502020202020204" pitchFamily="34" charset="0"/>
              </a:rPr>
              <a:t>planında</a:t>
            </a:r>
            <a:r>
              <a:rPr lang="en-US" sz="2000" dirty="0">
                <a:solidFill>
                  <a:schemeClr val="tx1"/>
                </a:solidFill>
                <a:latin typeface="Century Gothic" panose="020B0502020202020204" pitchFamily="34" charset="0"/>
              </a:rPr>
              <a:t> </a:t>
            </a:r>
            <a:r>
              <a:rPr lang="en-US" sz="2000" b="1" dirty="0" err="1">
                <a:solidFill>
                  <a:srgbClr val="00B050"/>
                </a:solidFill>
                <a:latin typeface="Century Gothic" panose="020B0502020202020204" pitchFamily="34" charset="0"/>
              </a:rPr>
              <a:t>rehberlik</a:t>
            </a:r>
            <a:r>
              <a:rPr lang="en-US" sz="2000" b="1" dirty="0">
                <a:solidFill>
                  <a:srgbClr val="00B050"/>
                </a:solidFill>
                <a:latin typeface="Century Gothic" panose="020B0502020202020204" pitchFamily="34" charset="0"/>
              </a:rPr>
              <a:t> </a:t>
            </a:r>
            <a:r>
              <a:rPr lang="en-US" sz="2000" b="1" dirty="0" err="1">
                <a:solidFill>
                  <a:srgbClr val="00B050"/>
                </a:solidFill>
                <a:latin typeface="Century Gothic" panose="020B0502020202020204" pitchFamily="34" charset="0"/>
              </a:rPr>
              <a:t>görevi</a:t>
            </a:r>
            <a:r>
              <a:rPr lang="en-US" sz="2000" b="1" dirty="0">
                <a:solidFill>
                  <a:srgbClr val="00B050"/>
                </a:solidFill>
                <a:latin typeface="Century Gothic" panose="020B0502020202020204" pitchFamily="34" charset="0"/>
              </a:rPr>
              <a:t> </a:t>
            </a:r>
            <a:r>
              <a:rPr lang="en-US" sz="2000" b="1" dirty="0" err="1">
                <a:solidFill>
                  <a:srgbClr val="00B050"/>
                </a:solidFill>
                <a:latin typeface="Century Gothic" panose="020B0502020202020204" pitchFamily="34" charset="0"/>
              </a:rPr>
              <a:t>verilmesi</a:t>
            </a:r>
            <a:r>
              <a:rPr lang="en-US" sz="2000" b="1" dirty="0">
                <a:solidFill>
                  <a:srgbClr val="00B050"/>
                </a:solidFill>
                <a:latin typeface="Century Gothic" panose="020B0502020202020204" pitchFamily="34" charset="0"/>
              </a:rPr>
              <a:t> </a:t>
            </a:r>
            <a:r>
              <a:rPr lang="en-US" sz="2000" dirty="0" err="1">
                <a:solidFill>
                  <a:schemeClr val="tx1"/>
                </a:solidFill>
                <a:latin typeface="Century Gothic" panose="020B0502020202020204" pitchFamily="34" charset="0"/>
              </a:rPr>
              <a:t>teklif</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edilecek</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ise</a:t>
            </a:r>
            <a:r>
              <a:rPr lang="en-US" sz="2000" dirty="0">
                <a:solidFill>
                  <a:schemeClr val="tx1"/>
                </a:solidFill>
                <a:latin typeface="Century Gothic" panose="020B0502020202020204" pitchFamily="34" charset="0"/>
              </a:rPr>
              <a:t> raporun </a:t>
            </a:r>
            <a:r>
              <a:rPr lang="en-US" sz="2000" b="1" dirty="0">
                <a:solidFill>
                  <a:schemeClr val="tx1"/>
                </a:solidFill>
                <a:latin typeface="Century Gothic" panose="020B0502020202020204" pitchFamily="34" charset="0"/>
              </a:rPr>
              <a:t>‘</a:t>
            </a:r>
            <a:r>
              <a:rPr lang="en-US" sz="2000" b="1" dirty="0" err="1">
                <a:solidFill>
                  <a:schemeClr val="tx1"/>
                </a:solidFill>
                <a:latin typeface="Century Gothic" panose="020B0502020202020204" pitchFamily="34" charset="0"/>
              </a:rPr>
              <a:t>Değerlendirme</a:t>
            </a:r>
            <a:r>
              <a:rPr lang="en-US" sz="2000" b="1"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bölümünde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yer</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alan</a:t>
            </a:r>
            <a:r>
              <a:rPr lang="en-US" sz="2000" dirty="0">
                <a:solidFill>
                  <a:schemeClr val="tx1"/>
                </a:solidFill>
                <a:latin typeface="Century Gothic" panose="020B0502020202020204" pitchFamily="34" charset="0"/>
              </a:rPr>
              <a:t> </a:t>
            </a:r>
            <a:r>
              <a:rPr lang="en-US" sz="2000" b="1" dirty="0" err="1">
                <a:solidFill>
                  <a:srgbClr val="00B0F0"/>
                </a:solidFill>
                <a:latin typeface="Century Gothic" panose="020B0502020202020204" pitchFamily="34" charset="0"/>
              </a:rPr>
              <a:t>ilgili</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kutucuk</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işaretlenir</a:t>
            </a:r>
            <a:r>
              <a:rPr lang="en-US" sz="2000" b="1" dirty="0">
                <a:solidFill>
                  <a:srgbClr val="00B0F0"/>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b="1" dirty="0">
                <a:solidFill>
                  <a:schemeClr val="tx1"/>
                </a:solidFill>
                <a:latin typeface="Century Gothic" panose="020B0502020202020204" pitchFamily="34" charset="0"/>
              </a:rPr>
              <a:t>‘</a:t>
            </a:r>
            <a:r>
              <a:rPr lang="en-US" sz="2000" b="1" dirty="0" err="1">
                <a:solidFill>
                  <a:schemeClr val="tx1"/>
                </a:solidFill>
                <a:latin typeface="Century Gothic" panose="020B0502020202020204" pitchFamily="34" charset="0"/>
              </a:rPr>
              <a:t>Ulaşılan</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Kanaate</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Yönelik</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Açıklama</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ve</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Öneriler</a:t>
            </a:r>
            <a:r>
              <a:rPr lang="en-US" sz="2000" b="1"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bölümüne</a:t>
            </a:r>
            <a:r>
              <a:rPr lang="en-US" sz="2000" dirty="0">
                <a:solidFill>
                  <a:schemeClr val="tx1"/>
                </a:solidFill>
                <a:latin typeface="Century Gothic" panose="020B0502020202020204" pitchFamily="34" charset="0"/>
              </a:rPr>
              <a:t>, öğretmene </a:t>
            </a:r>
            <a:r>
              <a:rPr lang="en-US" sz="2000" b="1" dirty="0" err="1">
                <a:solidFill>
                  <a:srgbClr val="00B0F0"/>
                </a:solidFill>
                <a:latin typeface="Century Gothic" panose="020B0502020202020204" pitchFamily="34" charset="0"/>
              </a:rPr>
              <a:t>hangi</a:t>
            </a:r>
            <a:r>
              <a:rPr lang="en-US" sz="2000" b="1" dirty="0">
                <a:solidFill>
                  <a:srgbClr val="00B0F0"/>
                </a:solidFill>
                <a:latin typeface="Century Gothic" panose="020B0502020202020204" pitchFamily="34" charset="0"/>
              </a:rPr>
              <a:t> </a:t>
            </a:r>
            <a:r>
              <a:rPr lang="en-US" sz="2000" b="1" dirty="0" err="1" smtClean="0">
                <a:solidFill>
                  <a:srgbClr val="00B0F0"/>
                </a:solidFill>
                <a:latin typeface="Century Gothic" panose="020B0502020202020204" pitchFamily="34" charset="0"/>
              </a:rPr>
              <a:t>alanlarda</a:t>
            </a:r>
            <a:r>
              <a:rPr lang="en-US" sz="2000" b="1" dirty="0" smtClean="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rehberlik</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görevi</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verilmesinin</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önerildiği</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yazılır</a:t>
            </a:r>
            <a:r>
              <a:rPr lang="en-US" sz="2000" dirty="0">
                <a:solidFill>
                  <a:schemeClr val="tx1"/>
                </a:solidFill>
                <a:latin typeface="Century Gothic" panose="020B0502020202020204" pitchFamily="34" charset="0"/>
              </a:rPr>
              <a:t>. </a:t>
            </a:r>
            <a:endParaRPr lang="tr-TR" sz="2000" dirty="0" smtClean="0">
              <a:solidFill>
                <a:schemeClr val="tx1"/>
              </a:solidFill>
              <a:latin typeface="Century Gothic" panose="020B0502020202020204" pitchFamily="34" charset="0"/>
            </a:endParaRPr>
          </a:p>
          <a:p>
            <a:pPr lvl="0" algn="just">
              <a:lnSpc>
                <a:spcPct val="125000"/>
              </a:lnSpc>
            </a:pPr>
            <a:r>
              <a:rPr lang="en-US" sz="2000" b="1" dirty="0" err="1" smtClean="0">
                <a:solidFill>
                  <a:schemeClr val="accent2"/>
                </a:solidFill>
                <a:latin typeface="Century Gothic" panose="020B0502020202020204" pitchFamily="34" charset="0"/>
              </a:rPr>
              <a:t>Rehberlik</a:t>
            </a:r>
            <a:r>
              <a:rPr lang="en-US" sz="2000" b="1" dirty="0" smtClean="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görevi</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verilmesi</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teklif</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edilecek</a:t>
            </a:r>
            <a:r>
              <a:rPr lang="en-US" sz="2000" b="1" dirty="0">
                <a:solidFill>
                  <a:schemeClr val="accent2"/>
                </a:solidFill>
                <a:latin typeface="Century Gothic" panose="020B0502020202020204" pitchFamily="34" charset="0"/>
              </a:rPr>
              <a:t> </a:t>
            </a:r>
            <a:r>
              <a:rPr lang="en-US" sz="2000" b="1" dirty="0" err="1" smtClean="0">
                <a:solidFill>
                  <a:schemeClr val="accent2"/>
                </a:solidFill>
                <a:latin typeface="Century Gothic" panose="020B0502020202020204" pitchFamily="34" charset="0"/>
              </a:rPr>
              <a:t>alanlar</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öğretmenin</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emsallerine</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göre</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öne</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çıkan</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özellikleri</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dikkate</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alınarak</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belirlenmelidir</a:t>
            </a:r>
            <a:r>
              <a:rPr lang="en-US" sz="2000" b="1" dirty="0">
                <a:solidFill>
                  <a:schemeClr val="accent2"/>
                </a:solidFill>
                <a:latin typeface="Century Gothic" panose="020B0502020202020204" pitchFamily="34" charset="0"/>
              </a:rPr>
              <a:t>.</a:t>
            </a:r>
          </a:p>
        </p:txBody>
      </p:sp>
      <p:sp>
        <p:nvSpPr>
          <p:cNvPr id="38" name="Rectangle 19">
            <a:extLst>
              <a:ext uri="{FF2B5EF4-FFF2-40B4-BE49-F238E27FC236}">
                <a16:creationId xmlns:a16="http://schemas.microsoft.com/office/drawing/2014/main" xmlns="" id="{7CB61DEF-5B3B-EE3E-31A7-697D49DC8FD2}"/>
              </a:ext>
            </a:extLst>
          </p:cNvPr>
          <p:cNvSpPr/>
          <p:nvPr/>
        </p:nvSpPr>
        <p:spPr>
          <a:xfrm>
            <a:off x="3683371" y="5537079"/>
            <a:ext cx="8347934" cy="99938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r>
              <a:rPr lang="tr-TR" sz="2000" b="1" dirty="0" smtClean="0">
                <a:solidFill>
                  <a:srgbClr val="00B050"/>
                </a:solidFill>
                <a:latin typeface="Century Gothic" panose="020B0502020202020204" pitchFamily="34" charset="0"/>
              </a:rPr>
              <a:t>Örneğin; </a:t>
            </a:r>
            <a:r>
              <a:rPr lang="tr-TR" sz="2000" dirty="0" smtClean="0">
                <a:solidFill>
                  <a:schemeClr val="tx1"/>
                </a:solidFill>
                <a:latin typeface="Century Gothic" panose="020B0502020202020204" pitchFamily="34" charset="0"/>
              </a:rPr>
              <a:t>Öğretmene</a:t>
            </a:r>
            <a:r>
              <a:rPr lang="tr-TR" sz="2000" dirty="0">
                <a:solidFill>
                  <a:schemeClr val="tx1"/>
                </a:solidFill>
                <a:latin typeface="Century Gothic" panose="020B0502020202020204" pitchFamily="34" charset="0"/>
              </a:rPr>
              <a:t>; planlama, öğrenciyi tanıma ile ... alanlarında okul temelli mesleki gelişim planında </a:t>
            </a:r>
            <a:r>
              <a:rPr lang="tr-TR" sz="2000" b="1" dirty="0">
                <a:solidFill>
                  <a:schemeClr val="tx1"/>
                </a:solidFill>
                <a:latin typeface="Century Gothic" panose="020B0502020202020204" pitchFamily="34" charset="0"/>
              </a:rPr>
              <a:t>rehberlik görevi verilmesinin</a:t>
            </a:r>
            <a:r>
              <a:rPr lang="tr-TR" sz="2000" dirty="0">
                <a:solidFill>
                  <a:schemeClr val="tx1"/>
                </a:solidFill>
                <a:latin typeface="Century Gothic" panose="020B0502020202020204" pitchFamily="34" charset="0"/>
              </a:rPr>
              <a:t> </a:t>
            </a:r>
            <a:r>
              <a:rPr lang="tr-TR" sz="2000" b="1" dirty="0">
                <a:solidFill>
                  <a:schemeClr val="tx1"/>
                </a:solidFill>
                <a:latin typeface="Century Gothic" panose="020B0502020202020204" pitchFamily="34" charset="0"/>
              </a:rPr>
              <a:t>uygun olduğu </a:t>
            </a:r>
            <a:r>
              <a:rPr lang="tr-TR" sz="2000" dirty="0">
                <a:solidFill>
                  <a:schemeClr val="tx1"/>
                </a:solidFill>
                <a:latin typeface="Century Gothic" panose="020B0502020202020204" pitchFamily="34" charset="0"/>
              </a:rPr>
              <a:t>değerlendirilmektedir.</a:t>
            </a:r>
          </a:p>
        </p:txBody>
      </p:sp>
      <p:sp>
        <p:nvSpPr>
          <p:cNvPr id="26" name="Dikdörtgen 25"/>
          <p:cNvSpPr/>
          <p:nvPr/>
        </p:nvSpPr>
        <p:spPr>
          <a:xfrm>
            <a:off x="63634" y="5122843"/>
            <a:ext cx="3437604" cy="8931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26"/>
          <p:cNvSpPr/>
          <p:nvPr/>
        </p:nvSpPr>
        <p:spPr>
          <a:xfrm>
            <a:off x="63634" y="6037243"/>
            <a:ext cx="3437604" cy="4963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Rectangle 16">
            <a:extLst>
              <a:ext uri="{FF2B5EF4-FFF2-40B4-BE49-F238E27FC236}">
                <a16:creationId xmlns:a16="http://schemas.microsoft.com/office/drawing/2014/main" xmlns="" id="{65F3D3F5-CDBA-2DC1-84D2-25250BED6FB1}"/>
              </a:ext>
            </a:extLst>
          </p:cNvPr>
          <p:cNvSpPr/>
          <p:nvPr/>
        </p:nvSpPr>
        <p:spPr>
          <a:xfrm>
            <a:off x="3697227" y="4900354"/>
            <a:ext cx="380040" cy="422153"/>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dirty="0" smtClean="0">
                <a:solidFill>
                  <a:srgbClr val="00B050"/>
                </a:solidFill>
                <a:latin typeface="Century Gothic" panose="020B0502020202020204" pitchFamily="34" charset="0"/>
                <a:sym typeface="Wingdings" panose="05000000000000000000" pitchFamily="2" charset="2"/>
              </a:rPr>
              <a:t></a:t>
            </a:r>
            <a:endParaRPr lang="fr-FR" sz="9600" dirty="0">
              <a:solidFill>
                <a:srgbClr val="00B050"/>
              </a:solidFill>
              <a:latin typeface="Century Gothic" panose="020B0502020202020204" pitchFamily="34" charset="0"/>
            </a:endParaRPr>
          </a:p>
        </p:txBody>
      </p:sp>
      <p:cxnSp>
        <p:nvCxnSpPr>
          <p:cNvPr id="32" name="Düz Ok Bağlayıcısı 31"/>
          <p:cNvCxnSpPr/>
          <p:nvPr/>
        </p:nvCxnSpPr>
        <p:spPr>
          <a:xfrm flipH="1">
            <a:off x="1782436" y="5113266"/>
            <a:ext cx="1925425" cy="370648"/>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33" name="Düz Ok Bağlayıcısı 32"/>
          <p:cNvCxnSpPr/>
          <p:nvPr/>
        </p:nvCxnSpPr>
        <p:spPr>
          <a:xfrm flipH="1">
            <a:off x="1782436" y="5826642"/>
            <a:ext cx="2366122" cy="472620"/>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989177245"/>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60375" y="1671750"/>
            <a:ext cx="11398250" cy="4601992"/>
          </a:xfrm>
          <a:ln>
            <a:solidFill>
              <a:schemeClr val="accent1"/>
            </a:solidFill>
          </a:ln>
        </p:spPr>
        <p:txBody>
          <a:bodyPr>
            <a:noAutofit/>
          </a:bodyPr>
          <a:lstStyle/>
          <a:p>
            <a:pPr marL="0" indent="0" algn="just">
              <a:lnSpc>
                <a:spcPct val="150000"/>
              </a:lnSpc>
              <a:spcBef>
                <a:spcPct val="20000"/>
              </a:spcBef>
              <a:buClr>
                <a:srgbClr val="0BD0D9"/>
              </a:buClr>
              <a:buSzPct val="95000"/>
              <a:buNone/>
            </a:pPr>
            <a:r>
              <a:rPr lang="tr-TR" sz="2400" b="1" dirty="0">
                <a:solidFill>
                  <a:schemeClr val="accent1"/>
                </a:solidFill>
                <a:latin typeface="Century Gothic" panose="020B0502020202020204" pitchFamily="34" charset="0"/>
              </a:rPr>
              <a:t>MEB Ortaöğretim Kurumları </a:t>
            </a:r>
            <a:r>
              <a:rPr lang="tr-TR" sz="2400" b="1" dirty="0" smtClean="0">
                <a:solidFill>
                  <a:schemeClr val="accent1"/>
                </a:solidFill>
                <a:latin typeface="Century Gothic" panose="020B0502020202020204" pitchFamily="34" charset="0"/>
              </a:rPr>
              <a:t>Yönetmeliği (RG-22/2/2025-3282)</a:t>
            </a:r>
          </a:p>
          <a:p>
            <a:pPr marL="0" indent="0" algn="just">
              <a:lnSpc>
                <a:spcPct val="150000"/>
              </a:lnSpc>
              <a:spcBef>
                <a:spcPct val="20000"/>
              </a:spcBef>
              <a:buClr>
                <a:srgbClr val="0BD0D9"/>
              </a:buClr>
              <a:buSzPct val="95000"/>
              <a:buNone/>
            </a:pPr>
            <a:r>
              <a:rPr lang="tr-TR" sz="2400" b="1" dirty="0">
                <a:latin typeface="Century Gothic" panose="020B0502020202020204" pitchFamily="34" charset="0"/>
              </a:rPr>
              <a:t>Müdür, görev, yetki ve sorumlulukları</a:t>
            </a:r>
          </a:p>
          <a:p>
            <a:pPr marL="0" indent="0" algn="just">
              <a:lnSpc>
                <a:spcPct val="150000"/>
              </a:lnSpc>
              <a:spcBef>
                <a:spcPct val="20000"/>
              </a:spcBef>
              <a:buClr>
                <a:srgbClr val="0BD0D9"/>
              </a:buClr>
              <a:buSzPct val="95000"/>
              <a:buNone/>
            </a:pPr>
            <a:r>
              <a:rPr lang="tr-TR" sz="2400" b="1" dirty="0" smtClean="0">
                <a:latin typeface="Century Gothic" panose="020B0502020202020204" pitchFamily="34" charset="0"/>
              </a:rPr>
              <a:t>Madde 78/4-d</a:t>
            </a:r>
            <a:endParaRPr lang="tr-TR" sz="2400" b="1" dirty="0">
              <a:latin typeface="Century Gothic" panose="020B0502020202020204" pitchFamily="34" charset="0"/>
            </a:endParaRPr>
          </a:p>
          <a:p>
            <a:pPr marL="0" indent="0" algn="just">
              <a:lnSpc>
                <a:spcPct val="150000"/>
              </a:lnSpc>
              <a:spcBef>
                <a:spcPct val="20000"/>
              </a:spcBef>
              <a:buClr>
                <a:srgbClr val="0BD0D9"/>
              </a:buClr>
              <a:buSzPct val="95000"/>
              <a:buNone/>
            </a:pPr>
            <a:r>
              <a:rPr lang="tr-TR" sz="2400" b="1" dirty="0" smtClean="0">
                <a:latin typeface="Century Gothic" panose="020B0502020202020204" pitchFamily="34" charset="0"/>
              </a:rPr>
              <a:t>Öğretmenlerin </a:t>
            </a:r>
            <a:r>
              <a:rPr lang="tr-TR" sz="2400" b="1" dirty="0">
                <a:latin typeface="Century Gothic" panose="020B0502020202020204" pitchFamily="34" charset="0"/>
              </a:rPr>
              <a:t>performanslarını artırmak amacıyla sınıf içi etkinlikleri ve öğretim faaliyetlerini, </a:t>
            </a:r>
            <a:r>
              <a:rPr lang="tr-TR" sz="2400" b="1" dirty="0">
                <a:solidFill>
                  <a:srgbClr val="00B0F0"/>
                </a:solidFill>
                <a:latin typeface="Century Gothic" panose="020B0502020202020204" pitchFamily="34" charset="0"/>
              </a:rPr>
              <a:t>her öğretim yılında en az bir defa izler, değerlendirir ve mesleki gelişimlerine yönelik rehberlikte bulunur</a:t>
            </a:r>
            <a:r>
              <a:rPr lang="tr-TR" sz="2400" b="1" dirty="0">
                <a:latin typeface="Century Gothic" panose="020B0502020202020204" pitchFamily="34" charset="0"/>
              </a:rPr>
              <a:t>. Yapılacak izleme, değerlendirme ve rehberliğe yönelik usul ve esaslar Bakanlıkça belirlenir.</a:t>
            </a:r>
          </a:p>
        </p:txBody>
      </p:sp>
      <p:sp>
        <p:nvSpPr>
          <p:cNvPr id="5" name="Veri Yer Tutucusu 4"/>
          <p:cNvSpPr>
            <a:spLocks noGrp="1"/>
          </p:cNvSpPr>
          <p:nvPr>
            <p:ph type="dt" sz="half" idx="10"/>
          </p:nvPr>
        </p:nvSpPr>
        <p:spPr/>
        <p:txBody>
          <a:bodyPr/>
          <a:lstStyle/>
          <a:p>
            <a:fld id="{356FC6AF-CED8-40D2-AD8E-BE9F8162C35D}" type="datetime1">
              <a:rPr lang="tr-TR" smtClean="0"/>
              <a:pPr/>
              <a:t>4.9.2025</a:t>
            </a:fld>
            <a:endParaRPr lang="tr-TR" dirty="0"/>
          </a:p>
        </p:txBody>
      </p:sp>
      <p:sp>
        <p:nvSpPr>
          <p:cNvPr id="6" name="Altbilgi Yer Tutucusu 5"/>
          <p:cNvSpPr>
            <a:spLocks noGrp="1"/>
          </p:cNvSpPr>
          <p:nvPr>
            <p:ph type="ftr" sz="quarter" idx="11"/>
          </p:nvPr>
        </p:nvSpPr>
        <p:spPr/>
        <p:txBody>
          <a:bodyPr/>
          <a:lstStyle/>
          <a:p>
            <a:r>
              <a:rPr lang="tr-TR" dirty="0" smtClean="0"/>
              <a:t>Teftiş Kurulu Başkanlığı</a:t>
            </a:r>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6</a:t>
            </a:fld>
            <a:endParaRPr lang="tr-TR" dirty="0"/>
          </a:p>
        </p:txBody>
      </p:sp>
      <p:sp>
        <p:nvSpPr>
          <p:cNvPr id="9" name="AutoShape 2" descr="C:\Users\Turgut BUYUKTEPE\Desktop\bilgisayar g%C3%B6rseli.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3168422" y="1037580"/>
            <a:ext cx="4984978" cy="523220"/>
          </a:xfrm>
          <a:prstGeom prst="rect">
            <a:avLst/>
          </a:prstGeom>
        </p:spPr>
        <p:txBody>
          <a:bodyPr wrap="square">
            <a:spAutoFit/>
          </a:bodyPr>
          <a:lstStyle/>
          <a:p>
            <a:pPr algn="ctr"/>
            <a:r>
              <a:rPr lang="tr-TR" sz="2800" b="1" dirty="0">
                <a:solidFill>
                  <a:srgbClr val="C00000"/>
                </a:solidFill>
                <a:latin typeface="Century Gothic" panose="020B0502020202020204" pitchFamily="34" charset="0"/>
              </a:rPr>
              <a:t>Mevzuat </a:t>
            </a:r>
            <a:r>
              <a:rPr lang="tr-TR" sz="2800" b="1" dirty="0" smtClean="0">
                <a:solidFill>
                  <a:srgbClr val="C00000"/>
                </a:solidFill>
                <a:latin typeface="Century Gothic" panose="020B0502020202020204" pitchFamily="34" charset="0"/>
              </a:rPr>
              <a:t>Değişiklikleri-2</a:t>
            </a:r>
            <a:endParaRPr lang="fr-FR" sz="28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xmlns="" val="28788890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yagram 27"/>
          <p:cNvGraphicFramePr/>
          <p:nvPr>
            <p:extLst>
              <p:ext uri="{D42A27DB-BD31-4B8C-83A1-F6EECF244321}">
                <p14:modId xmlns:p14="http://schemas.microsoft.com/office/powerpoint/2010/main" xmlns="" val="894091493"/>
              </p:ext>
            </p:extLst>
          </p:nvPr>
        </p:nvGraphicFramePr>
        <p:xfrm>
          <a:off x="3536847" y="3741120"/>
          <a:ext cx="8494458" cy="1188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Resim 23"/>
          <p:cNvPicPr>
            <a:picLocks noChangeAspect="1"/>
          </p:cNvPicPr>
          <p:nvPr/>
        </p:nvPicPr>
        <p:blipFill>
          <a:blip r:embed="rId8" cstate="print"/>
          <a:stretch>
            <a:fillRect/>
          </a:stretch>
        </p:blipFill>
        <p:spPr>
          <a:xfrm>
            <a:off x="63634" y="815349"/>
            <a:ext cx="3437604" cy="5718248"/>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60</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 name="Picture 3" descr="C:\Users\Oguz DEMIRBOGAN06\Desktop\muhakkik seminer\TKBLOGO.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026905" y="75091"/>
            <a:ext cx="751438" cy="736665"/>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912224" y="357738"/>
            <a:ext cx="2114681" cy="276999"/>
          </a:xfrm>
          <a:prstGeom prst="rect">
            <a:avLst/>
          </a:prstGeom>
        </p:spPr>
        <p:txBody>
          <a:bodyPr wrap="non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13" name="Rectangle 19">
            <a:extLst>
              <a:ext uri="{FF2B5EF4-FFF2-40B4-BE49-F238E27FC236}">
                <a16:creationId xmlns:a16="http://schemas.microsoft.com/office/drawing/2014/main" xmlns="" id="{7CB61DEF-5B3B-EE3E-31A7-697D49DC8FD2}"/>
              </a:ext>
            </a:extLst>
          </p:cNvPr>
          <p:cNvSpPr/>
          <p:nvPr/>
        </p:nvSpPr>
        <p:spPr>
          <a:xfrm>
            <a:off x="3683371" y="825312"/>
            <a:ext cx="8347934" cy="3441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r-TR" sz="2000" b="1" dirty="0">
                <a:solidFill>
                  <a:schemeClr val="accent1"/>
                </a:solidFill>
              </a:rPr>
              <a:t>ULAŞILAN KANAATE YÖNELİK AÇIKLAMA VE ÖNERİLER </a:t>
            </a:r>
            <a:endParaRPr lang="en-US" sz="2000" b="1" dirty="0">
              <a:solidFill>
                <a:schemeClr val="accent1"/>
              </a:solidFill>
            </a:endParaRPr>
          </a:p>
        </p:txBody>
      </p:sp>
      <p:sp>
        <p:nvSpPr>
          <p:cNvPr id="15" name="Veri Yer Tutucusu 1"/>
          <p:cNvSpPr txBox="1">
            <a:spLocks/>
          </p:cNvSpPr>
          <p:nvPr/>
        </p:nvSpPr>
        <p:spPr>
          <a:xfrm>
            <a:off x="1215336" y="6471616"/>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35D566-AFE5-4E7C-B087-31E947C91AE7}" type="datetime1">
              <a:rPr lang="tr-TR" smtClean="0">
                <a:latin typeface="+mj-lt"/>
              </a:rPr>
              <a:pPr/>
              <a:t>4.9.2025</a:t>
            </a:fld>
            <a:endParaRPr lang="fr-FR" dirty="0">
              <a:latin typeface="+mj-lt"/>
            </a:endParaRPr>
          </a:p>
        </p:txBody>
      </p:sp>
      <p:sp>
        <p:nvSpPr>
          <p:cNvPr id="16" name="Altbilgi Yer Tutucusu 2"/>
          <p:cNvSpPr txBox="1">
            <a:spLocks/>
          </p:cNvSpPr>
          <p:nvPr/>
        </p:nvSpPr>
        <p:spPr>
          <a:xfrm>
            <a:off x="3536847" y="6492875"/>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latin typeface="+mj-lt"/>
              </a:rPr>
              <a:t>Teftiş Kurulu Başkanlığı</a:t>
            </a:r>
            <a:endParaRPr lang="fr-FR" dirty="0">
              <a:latin typeface="+mj-lt"/>
            </a:endParaRPr>
          </a:p>
        </p:txBody>
      </p:sp>
      <p:sp>
        <p:nvSpPr>
          <p:cNvPr id="18" name="Slayt Numarası Yer Tutucusu 3"/>
          <p:cNvSpPr txBox="1">
            <a:spLocks/>
          </p:cNvSpPr>
          <p:nvPr/>
        </p:nvSpPr>
        <p:spPr>
          <a:xfrm>
            <a:off x="7929644" y="6467529"/>
            <a:ext cx="3137117" cy="37858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7CEAE-32B0-4A04-8F8C-8ACC81803E6B}" type="slidenum">
              <a:rPr lang="fr-FR" smtClean="0"/>
              <a:pPr/>
              <a:t>60</a:t>
            </a:fld>
            <a:endParaRPr lang="fr-FR"/>
          </a:p>
        </p:txBody>
      </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2" name="Metin kutusu 21"/>
          <p:cNvSpPr txBox="1"/>
          <p:nvPr/>
        </p:nvSpPr>
        <p:spPr>
          <a:xfrm>
            <a:off x="2765449" y="265404"/>
            <a:ext cx="6661101" cy="461665"/>
          </a:xfrm>
          <a:prstGeom prst="rect">
            <a:avLst/>
          </a:prstGeom>
          <a:noFill/>
        </p:spPr>
        <p:txBody>
          <a:bodyPr wrap="square" rtlCol="0">
            <a:spAutoFit/>
          </a:bodyPr>
          <a:lstStyle/>
          <a:p>
            <a:pPr algn="ctr"/>
            <a:r>
              <a:rPr lang="tr-TR" sz="2400" b="1" dirty="0">
                <a:solidFill>
                  <a:srgbClr val="C00000"/>
                </a:solidFill>
                <a:latin typeface="Century Gothic" panose="020B0502020202020204" pitchFamily="34" charset="0"/>
              </a:rPr>
              <a:t>EK-3 İzleme ve Öneri </a:t>
            </a:r>
            <a:r>
              <a:rPr lang="tr-TR" sz="2400" b="1" dirty="0" smtClean="0">
                <a:solidFill>
                  <a:srgbClr val="C00000"/>
                </a:solidFill>
                <a:latin typeface="Century Gothic" panose="020B0502020202020204" pitchFamily="34" charset="0"/>
              </a:rPr>
              <a:t>Raporu-2</a:t>
            </a:r>
            <a:endParaRPr lang="tr-TR" sz="2400" dirty="0"/>
          </a:p>
        </p:txBody>
      </p:sp>
      <p:pic>
        <p:nvPicPr>
          <p:cNvPr id="36"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19">
            <a:extLst>
              <a:ext uri="{FF2B5EF4-FFF2-40B4-BE49-F238E27FC236}">
                <a16:creationId xmlns:a16="http://schemas.microsoft.com/office/drawing/2014/main" xmlns="" id="{7CB61DEF-5B3B-EE3E-31A7-697D49DC8FD2}"/>
              </a:ext>
            </a:extLst>
          </p:cNvPr>
          <p:cNvSpPr/>
          <p:nvPr/>
        </p:nvSpPr>
        <p:spPr>
          <a:xfrm>
            <a:off x="3683371" y="1278306"/>
            <a:ext cx="8347934" cy="24185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lnSpc>
                <a:spcPct val="125000"/>
              </a:lnSpc>
            </a:pPr>
            <a:r>
              <a:rPr lang="en-US" sz="2000" dirty="0">
                <a:solidFill>
                  <a:schemeClr val="tx1"/>
                </a:solidFill>
                <a:latin typeface="Century Gothic" panose="020B0502020202020204" pitchFamily="34" charset="0"/>
              </a:rPr>
              <a:t>Öğretmenin </a:t>
            </a:r>
            <a:r>
              <a:rPr lang="en-US" sz="2000" b="1" dirty="0">
                <a:solidFill>
                  <a:srgbClr val="00B0F0"/>
                </a:solidFill>
                <a:latin typeface="Century Gothic" panose="020B0502020202020204" pitchFamily="34" charset="0"/>
              </a:rPr>
              <a:t>‘Kabul </a:t>
            </a:r>
            <a:r>
              <a:rPr lang="en-US" sz="2000" b="1" dirty="0" err="1">
                <a:solidFill>
                  <a:srgbClr val="00B0F0"/>
                </a:solidFill>
                <a:latin typeface="Century Gothic" panose="020B0502020202020204" pitchFamily="34" charset="0"/>
              </a:rPr>
              <a:t>Edilebilir</a:t>
            </a:r>
            <a:r>
              <a:rPr lang="en-US" sz="2000" b="1" dirty="0">
                <a:solidFill>
                  <a:srgbClr val="00B0F0"/>
                </a:solidFill>
                <a:latin typeface="Century Gothic" panose="020B0502020202020204" pitchFamily="34" charset="0"/>
              </a:rPr>
              <a:t>’ </a:t>
            </a:r>
            <a:r>
              <a:rPr lang="en-US" sz="2000" dirty="0" err="1">
                <a:solidFill>
                  <a:schemeClr val="tx1"/>
                </a:solidFill>
                <a:latin typeface="Century Gothic" panose="020B0502020202020204" pitchFamily="34" charset="0"/>
              </a:rPr>
              <a:t>düzeyde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değerlendirildiği</a:t>
            </a:r>
            <a:r>
              <a:rPr lang="en-US" sz="2000" dirty="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alanlarda</a:t>
            </a:r>
            <a:r>
              <a:rPr lang="en-US" sz="2000" dirty="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öğretmen</a:t>
            </a:r>
            <a:r>
              <a:rPr lang="tr-TR" sz="2000" dirty="0" smtClean="0">
                <a:solidFill>
                  <a:schemeClr val="tx1"/>
                </a:solidFill>
                <a:latin typeface="Century Gothic" panose="020B0502020202020204" pitchFamily="34" charset="0"/>
              </a:rPr>
              <a:t>e yönelik </a:t>
            </a:r>
            <a:r>
              <a:rPr lang="en-US" sz="2000" b="1" dirty="0" smtClean="0">
                <a:solidFill>
                  <a:srgbClr val="00B0F0"/>
                </a:solidFill>
                <a:latin typeface="Century Gothic" panose="020B0502020202020204" pitchFamily="34" charset="0"/>
              </a:rPr>
              <a:t>OTMG </a:t>
            </a:r>
            <a:r>
              <a:rPr lang="en-US" sz="2000" b="1" dirty="0" err="1">
                <a:solidFill>
                  <a:srgbClr val="00B0F0"/>
                </a:solidFill>
                <a:latin typeface="Century Gothic" panose="020B0502020202020204" pitchFamily="34" charset="0"/>
              </a:rPr>
              <a:t>planı</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hazırlanması</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için</a:t>
            </a:r>
            <a:r>
              <a:rPr lang="en-US" sz="2000" b="1" dirty="0">
                <a:solidFill>
                  <a:srgbClr val="00B0F0"/>
                </a:solidFill>
                <a:latin typeface="Century Gothic" panose="020B0502020202020204" pitchFamily="34" charset="0"/>
              </a:rPr>
              <a:t> </a:t>
            </a:r>
            <a:r>
              <a:rPr lang="en-US" sz="2000" dirty="0">
                <a:solidFill>
                  <a:schemeClr val="tx1"/>
                </a:solidFill>
                <a:latin typeface="Century Gothic" panose="020B0502020202020204" pitchFamily="34" charset="0"/>
              </a:rPr>
              <a:t>raporun </a:t>
            </a:r>
            <a:r>
              <a:rPr lang="en-US" sz="2000" b="1" dirty="0">
                <a:solidFill>
                  <a:schemeClr val="tx1"/>
                </a:solidFill>
                <a:latin typeface="Century Gothic" panose="020B0502020202020204" pitchFamily="34" charset="0"/>
              </a:rPr>
              <a:t>‘</a:t>
            </a:r>
            <a:r>
              <a:rPr lang="en-US" sz="2000" b="1" dirty="0" err="1">
                <a:solidFill>
                  <a:schemeClr val="tx1"/>
                </a:solidFill>
                <a:latin typeface="Century Gothic" panose="020B0502020202020204" pitchFamily="34" charset="0"/>
              </a:rPr>
              <a:t>Değerlendirme</a:t>
            </a:r>
            <a:r>
              <a:rPr lang="en-US" sz="2000" b="1"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bölümünde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yer</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alan</a:t>
            </a:r>
            <a:r>
              <a:rPr lang="en-US" sz="2000" dirty="0">
                <a:solidFill>
                  <a:schemeClr val="tx1"/>
                </a:solidFill>
                <a:latin typeface="Century Gothic" panose="020B0502020202020204" pitchFamily="34" charset="0"/>
              </a:rPr>
              <a:t> </a:t>
            </a:r>
            <a:r>
              <a:rPr lang="en-US" sz="2000" b="1" dirty="0" err="1">
                <a:solidFill>
                  <a:srgbClr val="FF0000"/>
                </a:solidFill>
                <a:latin typeface="Century Gothic" panose="020B0502020202020204" pitchFamily="34" charset="0"/>
              </a:rPr>
              <a:t>ilgili</a:t>
            </a:r>
            <a:r>
              <a:rPr lang="en-US" sz="2000" b="1" dirty="0">
                <a:solidFill>
                  <a:srgbClr val="FF0000"/>
                </a:solidFill>
                <a:latin typeface="Century Gothic" panose="020B0502020202020204" pitchFamily="34" charset="0"/>
              </a:rPr>
              <a:t> </a:t>
            </a:r>
            <a:r>
              <a:rPr lang="en-US" sz="2000" b="1" dirty="0" err="1">
                <a:solidFill>
                  <a:srgbClr val="FF0000"/>
                </a:solidFill>
                <a:latin typeface="Century Gothic" panose="020B0502020202020204" pitchFamily="34" charset="0"/>
              </a:rPr>
              <a:t>kutucuk</a:t>
            </a:r>
            <a:r>
              <a:rPr lang="en-US" sz="2000" b="1" dirty="0">
                <a:solidFill>
                  <a:srgbClr val="FF0000"/>
                </a:solidFill>
                <a:latin typeface="Century Gothic" panose="020B0502020202020204" pitchFamily="34" charset="0"/>
              </a:rPr>
              <a:t> </a:t>
            </a:r>
            <a:r>
              <a:rPr lang="en-US" sz="2000" b="1" dirty="0" err="1">
                <a:solidFill>
                  <a:srgbClr val="FF0000"/>
                </a:solidFill>
                <a:latin typeface="Century Gothic" panose="020B0502020202020204" pitchFamily="34" charset="0"/>
              </a:rPr>
              <a:t>işaretlenir</a:t>
            </a:r>
            <a:r>
              <a:rPr lang="en-US" sz="2000" b="1" dirty="0">
                <a:solidFill>
                  <a:srgbClr val="FF0000"/>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b="1" dirty="0">
                <a:solidFill>
                  <a:schemeClr val="tx1"/>
                </a:solidFill>
                <a:latin typeface="Century Gothic" panose="020B0502020202020204" pitchFamily="34" charset="0"/>
              </a:rPr>
              <a:t>‘</a:t>
            </a:r>
            <a:r>
              <a:rPr lang="en-US" sz="2000" b="1" dirty="0" err="1">
                <a:solidFill>
                  <a:schemeClr val="tx1"/>
                </a:solidFill>
                <a:latin typeface="Century Gothic" panose="020B0502020202020204" pitchFamily="34" charset="0"/>
              </a:rPr>
              <a:t>Ulaşılan</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Kanaate</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Yönelik</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Açıklama</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ve</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Öneriler</a:t>
            </a:r>
            <a:r>
              <a:rPr lang="en-US" sz="2000" b="1"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bölümüne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öğretmen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için</a:t>
            </a:r>
            <a:r>
              <a:rPr lang="en-US" sz="2000" dirty="0">
                <a:solidFill>
                  <a:schemeClr val="tx1"/>
                </a:solidFill>
                <a:latin typeface="Century Gothic" panose="020B0502020202020204" pitchFamily="34" charset="0"/>
              </a:rPr>
              <a:t> </a:t>
            </a:r>
            <a:r>
              <a:rPr lang="en-US" sz="2000" b="1" dirty="0" err="1">
                <a:solidFill>
                  <a:srgbClr val="FF0000"/>
                </a:solidFill>
                <a:latin typeface="Century Gothic" panose="020B0502020202020204" pitchFamily="34" charset="0"/>
              </a:rPr>
              <a:t>hangi</a:t>
            </a:r>
            <a:r>
              <a:rPr lang="en-US" sz="2000" b="1" dirty="0">
                <a:solidFill>
                  <a:srgbClr val="FF0000"/>
                </a:solidFill>
                <a:latin typeface="Century Gothic" panose="020B0502020202020204" pitchFamily="34" charset="0"/>
              </a:rPr>
              <a:t> </a:t>
            </a:r>
            <a:r>
              <a:rPr lang="en-US" sz="2000" b="1" dirty="0" err="1" smtClean="0">
                <a:solidFill>
                  <a:srgbClr val="FF0000"/>
                </a:solidFill>
                <a:latin typeface="Century Gothic" panose="020B0502020202020204" pitchFamily="34" charset="0"/>
              </a:rPr>
              <a:t>alanlarda</a:t>
            </a:r>
            <a:r>
              <a:rPr lang="en-US" sz="2000" b="1" dirty="0" smtClean="0">
                <a:solidFill>
                  <a:srgbClr val="FF0000"/>
                </a:solidFill>
                <a:latin typeface="Century Gothic" panose="020B0502020202020204" pitchFamily="34" charset="0"/>
              </a:rPr>
              <a:t> </a:t>
            </a:r>
            <a:r>
              <a:rPr lang="en-US" sz="2000" b="1" dirty="0">
                <a:solidFill>
                  <a:srgbClr val="FF0000"/>
                </a:solidFill>
                <a:latin typeface="Century Gothic" panose="020B0502020202020204" pitchFamily="34" charset="0"/>
              </a:rPr>
              <a:t>OTMG </a:t>
            </a:r>
            <a:r>
              <a:rPr lang="en-US" sz="2000" b="1" dirty="0" err="1">
                <a:solidFill>
                  <a:srgbClr val="FF0000"/>
                </a:solidFill>
                <a:latin typeface="Century Gothic" panose="020B0502020202020204" pitchFamily="34" charset="0"/>
              </a:rPr>
              <a:t>planı</a:t>
            </a:r>
            <a:r>
              <a:rPr lang="en-US" sz="2000" b="1" dirty="0">
                <a:solidFill>
                  <a:srgbClr val="FF0000"/>
                </a:solidFill>
                <a:latin typeface="Century Gothic" panose="020B0502020202020204" pitchFamily="34" charset="0"/>
              </a:rPr>
              <a:t> </a:t>
            </a:r>
            <a:r>
              <a:rPr lang="en-US" sz="2000" b="1" dirty="0" err="1">
                <a:solidFill>
                  <a:srgbClr val="FF0000"/>
                </a:solidFill>
                <a:latin typeface="Century Gothic" panose="020B0502020202020204" pitchFamily="34" charset="0"/>
              </a:rPr>
              <a:t>hazırlanması</a:t>
            </a:r>
            <a:r>
              <a:rPr lang="en-US" sz="2000" b="1" dirty="0">
                <a:solidFill>
                  <a:srgbClr val="FF0000"/>
                </a:solidFill>
                <a:latin typeface="Century Gothic" panose="020B0502020202020204" pitchFamily="34" charset="0"/>
              </a:rPr>
              <a:t> </a:t>
            </a:r>
            <a:r>
              <a:rPr lang="en-US" sz="2000" b="1" dirty="0" err="1">
                <a:solidFill>
                  <a:srgbClr val="FF0000"/>
                </a:solidFill>
                <a:latin typeface="Century Gothic" panose="020B0502020202020204" pitchFamily="34" charset="0"/>
              </a:rPr>
              <a:t>gerektiği</a:t>
            </a:r>
            <a:r>
              <a:rPr lang="en-US" sz="2000" b="1" dirty="0">
                <a:solidFill>
                  <a:srgbClr val="FF0000"/>
                </a:solidFill>
                <a:latin typeface="Century Gothic" panose="020B0502020202020204" pitchFamily="34" charset="0"/>
              </a:rPr>
              <a:t> </a:t>
            </a:r>
            <a:r>
              <a:rPr lang="en-US" sz="2000" b="1" dirty="0" err="1">
                <a:solidFill>
                  <a:srgbClr val="FF0000"/>
                </a:solidFill>
                <a:latin typeface="Century Gothic" panose="020B0502020202020204" pitchFamily="34" charset="0"/>
              </a:rPr>
              <a:t>yazılır</a:t>
            </a:r>
            <a:r>
              <a:rPr lang="en-US" sz="2000" dirty="0">
                <a:solidFill>
                  <a:schemeClr val="tx1"/>
                </a:solidFill>
                <a:latin typeface="Century Gothic" panose="020B0502020202020204" pitchFamily="34" charset="0"/>
              </a:rPr>
              <a:t>. </a:t>
            </a:r>
          </a:p>
        </p:txBody>
      </p:sp>
      <p:sp>
        <p:nvSpPr>
          <p:cNvPr id="38" name="Rectangle 19">
            <a:extLst>
              <a:ext uri="{FF2B5EF4-FFF2-40B4-BE49-F238E27FC236}">
                <a16:creationId xmlns:a16="http://schemas.microsoft.com/office/drawing/2014/main" xmlns="" id="{7CB61DEF-5B3B-EE3E-31A7-697D49DC8FD2}"/>
              </a:ext>
            </a:extLst>
          </p:cNvPr>
          <p:cNvSpPr/>
          <p:nvPr/>
        </p:nvSpPr>
        <p:spPr>
          <a:xfrm>
            <a:off x="3683371" y="4973458"/>
            <a:ext cx="8347934" cy="150984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r>
              <a:rPr lang="tr-TR" sz="2000" b="1" dirty="0" smtClean="0">
                <a:solidFill>
                  <a:srgbClr val="00B050"/>
                </a:solidFill>
                <a:latin typeface="Century Gothic" panose="020B0502020202020204" pitchFamily="34" charset="0"/>
              </a:rPr>
              <a:t>Örneğin; </a:t>
            </a:r>
            <a:r>
              <a:rPr lang="tr-TR" sz="2000" dirty="0">
                <a:solidFill>
                  <a:schemeClr val="tx1"/>
                </a:solidFill>
                <a:latin typeface="Century Gothic" panose="020B0502020202020204" pitchFamily="34" charset="0"/>
              </a:rPr>
              <a:t>Öğretmenin </a:t>
            </a:r>
            <a:r>
              <a:rPr lang="tr-TR" sz="2000" b="1" dirty="0">
                <a:solidFill>
                  <a:schemeClr val="tx1"/>
                </a:solidFill>
                <a:latin typeface="Century Gothic" panose="020B0502020202020204" pitchFamily="34" charset="0"/>
              </a:rPr>
              <a:t>"Kabul edilebilir" </a:t>
            </a:r>
            <a:r>
              <a:rPr lang="tr-TR" sz="2000" dirty="0">
                <a:solidFill>
                  <a:schemeClr val="tx1"/>
                </a:solidFill>
                <a:latin typeface="Century Gothic" panose="020B0502020202020204" pitchFamily="34" charset="0"/>
              </a:rPr>
              <a:t>düzeyde değerlendirildiği planlama, konu alanı ve alan eğitimi bilgisi, öğrenciyi tanıma, ......  alanlarında </a:t>
            </a:r>
            <a:r>
              <a:rPr lang="tr-TR" sz="2000" b="1" dirty="0">
                <a:solidFill>
                  <a:schemeClr val="tx1"/>
                </a:solidFill>
                <a:latin typeface="Century Gothic" panose="020B0502020202020204" pitchFamily="34" charset="0"/>
              </a:rPr>
              <a:t>okul temelli mesleki gelişim programına alınmasının </a:t>
            </a:r>
            <a:r>
              <a:rPr lang="tr-TR" sz="2000" dirty="0">
                <a:solidFill>
                  <a:schemeClr val="tx1"/>
                </a:solidFill>
                <a:latin typeface="Century Gothic" panose="020B0502020202020204" pitchFamily="34" charset="0"/>
              </a:rPr>
              <a:t>uygun olduğu değerlendirilmektedir.</a:t>
            </a:r>
          </a:p>
        </p:txBody>
      </p:sp>
      <p:sp>
        <p:nvSpPr>
          <p:cNvPr id="26" name="Dikdörtgen 25"/>
          <p:cNvSpPr/>
          <p:nvPr/>
        </p:nvSpPr>
        <p:spPr>
          <a:xfrm>
            <a:off x="63634" y="5122843"/>
            <a:ext cx="3437604" cy="8931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26"/>
          <p:cNvSpPr/>
          <p:nvPr/>
        </p:nvSpPr>
        <p:spPr>
          <a:xfrm>
            <a:off x="63634" y="6037243"/>
            <a:ext cx="3437604" cy="4963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Rectangle 16">
            <a:extLst>
              <a:ext uri="{FF2B5EF4-FFF2-40B4-BE49-F238E27FC236}">
                <a16:creationId xmlns:a16="http://schemas.microsoft.com/office/drawing/2014/main" xmlns="" id="{65F3D3F5-CDBA-2DC1-84D2-25250BED6FB1}"/>
              </a:ext>
            </a:extLst>
          </p:cNvPr>
          <p:cNvSpPr/>
          <p:nvPr/>
        </p:nvSpPr>
        <p:spPr>
          <a:xfrm>
            <a:off x="3683371" y="4165044"/>
            <a:ext cx="380040" cy="422153"/>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dirty="0" smtClean="0">
                <a:solidFill>
                  <a:srgbClr val="00B050"/>
                </a:solidFill>
                <a:latin typeface="Century Gothic" panose="020B0502020202020204" pitchFamily="34" charset="0"/>
                <a:sym typeface="Wingdings" panose="05000000000000000000" pitchFamily="2" charset="2"/>
              </a:rPr>
              <a:t></a:t>
            </a:r>
            <a:endParaRPr lang="fr-FR" sz="9600" dirty="0">
              <a:solidFill>
                <a:srgbClr val="00B050"/>
              </a:solidFill>
              <a:latin typeface="Century Gothic" panose="020B0502020202020204" pitchFamily="34" charset="0"/>
            </a:endParaRPr>
          </a:p>
        </p:txBody>
      </p:sp>
      <p:cxnSp>
        <p:nvCxnSpPr>
          <p:cNvPr id="32" name="Düz Ok Bağlayıcısı 31"/>
          <p:cNvCxnSpPr/>
          <p:nvPr/>
        </p:nvCxnSpPr>
        <p:spPr>
          <a:xfrm flipH="1">
            <a:off x="1679944" y="4587197"/>
            <a:ext cx="2003427" cy="1133119"/>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33" name="Düz Ok Bağlayıcısı 32"/>
          <p:cNvCxnSpPr/>
          <p:nvPr/>
        </p:nvCxnSpPr>
        <p:spPr>
          <a:xfrm flipH="1">
            <a:off x="1782436" y="5507665"/>
            <a:ext cx="2176100" cy="791597"/>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4169701377"/>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yagram 27"/>
          <p:cNvGraphicFramePr/>
          <p:nvPr>
            <p:extLst>
              <p:ext uri="{D42A27DB-BD31-4B8C-83A1-F6EECF244321}">
                <p14:modId xmlns:p14="http://schemas.microsoft.com/office/powerpoint/2010/main" xmlns="" val="822193839"/>
              </p:ext>
            </p:extLst>
          </p:nvPr>
        </p:nvGraphicFramePr>
        <p:xfrm>
          <a:off x="3536847" y="3472271"/>
          <a:ext cx="8494458" cy="109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Resim 23"/>
          <p:cNvPicPr>
            <a:picLocks noChangeAspect="1"/>
          </p:cNvPicPr>
          <p:nvPr/>
        </p:nvPicPr>
        <p:blipFill>
          <a:blip r:embed="rId8" cstate="print"/>
          <a:stretch>
            <a:fillRect/>
          </a:stretch>
        </p:blipFill>
        <p:spPr>
          <a:xfrm>
            <a:off x="63634" y="815349"/>
            <a:ext cx="3437604" cy="5718248"/>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61</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 name="Picture 3" descr="C:\Users\Oguz DEMIRBOGAN06\Desktop\muhakkik seminer\TKBLOGO.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026905" y="75091"/>
            <a:ext cx="751438" cy="736665"/>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912224" y="357738"/>
            <a:ext cx="2114681" cy="276999"/>
          </a:xfrm>
          <a:prstGeom prst="rect">
            <a:avLst/>
          </a:prstGeom>
        </p:spPr>
        <p:txBody>
          <a:bodyPr wrap="non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13" name="Rectangle 19">
            <a:extLst>
              <a:ext uri="{FF2B5EF4-FFF2-40B4-BE49-F238E27FC236}">
                <a16:creationId xmlns:a16="http://schemas.microsoft.com/office/drawing/2014/main" xmlns="" id="{7CB61DEF-5B3B-EE3E-31A7-697D49DC8FD2}"/>
              </a:ext>
            </a:extLst>
          </p:cNvPr>
          <p:cNvSpPr/>
          <p:nvPr/>
        </p:nvSpPr>
        <p:spPr>
          <a:xfrm>
            <a:off x="3683371" y="825312"/>
            <a:ext cx="8347934" cy="3441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r-TR" sz="2000" b="1" dirty="0">
                <a:solidFill>
                  <a:schemeClr val="accent1"/>
                </a:solidFill>
              </a:rPr>
              <a:t>ULAŞILAN KANAATE YÖNELİK AÇIKLAMA VE ÖNERİLER </a:t>
            </a:r>
            <a:endParaRPr lang="en-US" sz="2000" b="1" dirty="0">
              <a:solidFill>
                <a:schemeClr val="accent1"/>
              </a:solidFill>
            </a:endParaRPr>
          </a:p>
        </p:txBody>
      </p:sp>
      <p:sp>
        <p:nvSpPr>
          <p:cNvPr id="15" name="Veri Yer Tutucusu 1"/>
          <p:cNvSpPr txBox="1">
            <a:spLocks/>
          </p:cNvSpPr>
          <p:nvPr/>
        </p:nvSpPr>
        <p:spPr>
          <a:xfrm>
            <a:off x="1215336" y="6471616"/>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35D566-AFE5-4E7C-B087-31E947C91AE7}" type="datetime1">
              <a:rPr lang="tr-TR" smtClean="0">
                <a:latin typeface="+mj-lt"/>
              </a:rPr>
              <a:pPr/>
              <a:t>4.9.2025</a:t>
            </a:fld>
            <a:endParaRPr lang="fr-FR" dirty="0">
              <a:latin typeface="+mj-lt"/>
            </a:endParaRPr>
          </a:p>
        </p:txBody>
      </p:sp>
      <p:sp>
        <p:nvSpPr>
          <p:cNvPr id="16" name="Altbilgi Yer Tutucusu 2"/>
          <p:cNvSpPr txBox="1">
            <a:spLocks/>
          </p:cNvSpPr>
          <p:nvPr/>
        </p:nvSpPr>
        <p:spPr>
          <a:xfrm>
            <a:off x="3536847" y="6492875"/>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latin typeface="+mj-lt"/>
              </a:rPr>
              <a:t>Teftiş Kurulu Başkanlığı</a:t>
            </a:r>
            <a:endParaRPr lang="fr-FR" dirty="0">
              <a:latin typeface="+mj-lt"/>
            </a:endParaRPr>
          </a:p>
        </p:txBody>
      </p:sp>
      <p:sp>
        <p:nvSpPr>
          <p:cNvPr id="18" name="Slayt Numarası Yer Tutucusu 3"/>
          <p:cNvSpPr txBox="1">
            <a:spLocks/>
          </p:cNvSpPr>
          <p:nvPr/>
        </p:nvSpPr>
        <p:spPr>
          <a:xfrm>
            <a:off x="7929644" y="6467529"/>
            <a:ext cx="3137117" cy="37858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7CEAE-32B0-4A04-8F8C-8ACC81803E6B}" type="slidenum">
              <a:rPr lang="fr-FR" smtClean="0"/>
              <a:pPr/>
              <a:t>61</a:t>
            </a:fld>
            <a:endParaRPr lang="fr-FR"/>
          </a:p>
        </p:txBody>
      </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2" name="Metin kutusu 21"/>
          <p:cNvSpPr txBox="1"/>
          <p:nvPr/>
        </p:nvSpPr>
        <p:spPr>
          <a:xfrm>
            <a:off x="2765449" y="265404"/>
            <a:ext cx="6661101" cy="461665"/>
          </a:xfrm>
          <a:prstGeom prst="rect">
            <a:avLst/>
          </a:prstGeom>
          <a:noFill/>
        </p:spPr>
        <p:txBody>
          <a:bodyPr wrap="square" rtlCol="0">
            <a:spAutoFit/>
          </a:bodyPr>
          <a:lstStyle/>
          <a:p>
            <a:pPr algn="ctr"/>
            <a:r>
              <a:rPr lang="tr-TR" sz="2400" b="1" dirty="0">
                <a:solidFill>
                  <a:srgbClr val="C00000"/>
                </a:solidFill>
                <a:latin typeface="Century Gothic" panose="020B0502020202020204" pitchFamily="34" charset="0"/>
              </a:rPr>
              <a:t>EK-3 İzleme ve Öneri </a:t>
            </a:r>
            <a:r>
              <a:rPr lang="tr-TR" sz="2400" b="1" dirty="0" smtClean="0">
                <a:solidFill>
                  <a:srgbClr val="C00000"/>
                </a:solidFill>
                <a:latin typeface="Century Gothic" panose="020B0502020202020204" pitchFamily="34" charset="0"/>
              </a:rPr>
              <a:t>Raporu-3</a:t>
            </a:r>
            <a:endParaRPr lang="tr-TR" sz="2400" dirty="0"/>
          </a:p>
        </p:txBody>
      </p:sp>
      <p:pic>
        <p:nvPicPr>
          <p:cNvPr id="36"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19">
            <a:extLst>
              <a:ext uri="{FF2B5EF4-FFF2-40B4-BE49-F238E27FC236}">
                <a16:creationId xmlns:a16="http://schemas.microsoft.com/office/drawing/2014/main" xmlns="" id="{7CB61DEF-5B3B-EE3E-31A7-697D49DC8FD2}"/>
              </a:ext>
            </a:extLst>
          </p:cNvPr>
          <p:cNvSpPr/>
          <p:nvPr/>
        </p:nvSpPr>
        <p:spPr>
          <a:xfrm>
            <a:off x="3683371" y="1214506"/>
            <a:ext cx="8347934" cy="242182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lnSpc>
                <a:spcPct val="125000"/>
              </a:lnSpc>
            </a:pPr>
            <a:r>
              <a:rPr lang="en-US" dirty="0">
                <a:solidFill>
                  <a:schemeClr val="tx1"/>
                </a:solidFill>
                <a:latin typeface="Century Gothic" panose="020B0502020202020204" pitchFamily="34" charset="0"/>
              </a:rPr>
              <a:t>Öğretmenin </a:t>
            </a:r>
            <a:r>
              <a:rPr lang="en-US" b="1" dirty="0">
                <a:solidFill>
                  <a:srgbClr val="FF0000"/>
                </a:solidFill>
                <a:latin typeface="Century Gothic" panose="020B0502020202020204" pitchFamily="34" charset="0"/>
              </a:rPr>
              <a:t>‘Geliştirilmesi Gerek’</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düzeyinde</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değerlendirildiği</a:t>
            </a:r>
            <a:r>
              <a:rPr lang="en-US" dirty="0">
                <a:solidFill>
                  <a:schemeClr val="tx1"/>
                </a:solidFill>
                <a:latin typeface="Century Gothic" panose="020B0502020202020204" pitchFamily="34" charset="0"/>
              </a:rPr>
              <a:t> </a:t>
            </a:r>
            <a:r>
              <a:rPr lang="en-US" dirty="0" err="1" smtClean="0">
                <a:solidFill>
                  <a:schemeClr val="tx1"/>
                </a:solidFill>
                <a:latin typeface="Century Gothic" panose="020B0502020202020204" pitchFamily="34" charset="0"/>
              </a:rPr>
              <a:t>alanlarda</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öğretmen</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için</a:t>
            </a:r>
            <a:r>
              <a:rPr lang="en-US" dirty="0">
                <a:solidFill>
                  <a:schemeClr val="tx1"/>
                </a:solidFill>
                <a:latin typeface="Century Gothic" panose="020B0502020202020204" pitchFamily="34" charset="0"/>
              </a:rPr>
              <a:t> </a:t>
            </a:r>
            <a:r>
              <a:rPr lang="en-US" b="1" dirty="0">
                <a:solidFill>
                  <a:srgbClr val="FF0000"/>
                </a:solidFill>
                <a:latin typeface="Century Gothic" panose="020B0502020202020204" pitchFamily="34" charset="0"/>
              </a:rPr>
              <a:t>OTMG </a:t>
            </a:r>
            <a:r>
              <a:rPr lang="en-US" b="1" dirty="0" err="1">
                <a:solidFill>
                  <a:srgbClr val="FF0000"/>
                </a:solidFill>
                <a:latin typeface="Century Gothic" panose="020B0502020202020204" pitchFamily="34" charset="0"/>
              </a:rPr>
              <a:t>planı</a:t>
            </a:r>
            <a:r>
              <a:rPr lang="en-US" b="1" dirty="0">
                <a:solidFill>
                  <a:srgbClr val="FF0000"/>
                </a:solidFill>
                <a:latin typeface="Century Gothic" panose="020B0502020202020204" pitchFamily="34" charset="0"/>
              </a:rPr>
              <a:t> </a:t>
            </a:r>
            <a:r>
              <a:rPr lang="en-US" b="1" dirty="0" err="1">
                <a:solidFill>
                  <a:srgbClr val="FF0000"/>
                </a:solidFill>
                <a:latin typeface="Century Gothic" panose="020B0502020202020204" pitchFamily="34" charset="0"/>
              </a:rPr>
              <a:t>hazırlanması</a:t>
            </a:r>
            <a:r>
              <a:rPr lang="en-US" b="1" dirty="0">
                <a:solidFill>
                  <a:srgbClr val="FF0000"/>
                </a:solidFill>
                <a:latin typeface="Century Gothic" panose="020B0502020202020204" pitchFamily="34" charset="0"/>
              </a:rPr>
              <a:t> </a:t>
            </a:r>
            <a:r>
              <a:rPr lang="en-US" dirty="0" err="1">
                <a:solidFill>
                  <a:schemeClr val="tx1"/>
                </a:solidFill>
                <a:latin typeface="Century Gothic" panose="020B0502020202020204" pitchFamily="34" charset="0"/>
              </a:rPr>
              <a:t>ve</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öğretmenin</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söz</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konusu</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alanlarda</a:t>
            </a:r>
            <a:r>
              <a:rPr lang="en-US" dirty="0">
                <a:solidFill>
                  <a:schemeClr val="tx1"/>
                </a:solidFill>
                <a:latin typeface="Century Gothic" panose="020B0502020202020204" pitchFamily="34" charset="0"/>
              </a:rPr>
              <a:t> </a:t>
            </a:r>
            <a:r>
              <a:rPr lang="en-US" b="1" dirty="0" err="1">
                <a:solidFill>
                  <a:srgbClr val="FF0000"/>
                </a:solidFill>
                <a:latin typeface="Century Gothic" panose="020B0502020202020204" pitchFamily="34" charset="0"/>
              </a:rPr>
              <a:t>hizmet</a:t>
            </a:r>
            <a:r>
              <a:rPr lang="en-US" b="1" dirty="0">
                <a:solidFill>
                  <a:srgbClr val="FF0000"/>
                </a:solidFill>
                <a:latin typeface="Century Gothic" panose="020B0502020202020204" pitchFamily="34" charset="0"/>
              </a:rPr>
              <a:t> </a:t>
            </a:r>
            <a:r>
              <a:rPr lang="en-US" b="1" dirty="0" err="1">
                <a:solidFill>
                  <a:srgbClr val="FF0000"/>
                </a:solidFill>
                <a:latin typeface="Century Gothic" panose="020B0502020202020204" pitchFamily="34" charset="0"/>
              </a:rPr>
              <a:t>içi</a:t>
            </a:r>
            <a:r>
              <a:rPr lang="en-US" b="1" dirty="0">
                <a:solidFill>
                  <a:srgbClr val="FF0000"/>
                </a:solidFill>
                <a:latin typeface="Century Gothic" panose="020B0502020202020204" pitchFamily="34" charset="0"/>
              </a:rPr>
              <a:t> </a:t>
            </a:r>
            <a:r>
              <a:rPr lang="en-US" b="1" dirty="0" err="1">
                <a:solidFill>
                  <a:srgbClr val="FF0000"/>
                </a:solidFill>
                <a:latin typeface="Century Gothic" panose="020B0502020202020204" pitchFamily="34" charset="0"/>
              </a:rPr>
              <a:t>eğitim</a:t>
            </a:r>
            <a:r>
              <a:rPr lang="en-US" b="1" dirty="0">
                <a:solidFill>
                  <a:srgbClr val="FF0000"/>
                </a:solidFill>
                <a:latin typeface="Century Gothic" panose="020B0502020202020204" pitchFamily="34" charset="0"/>
              </a:rPr>
              <a:t> </a:t>
            </a:r>
            <a:r>
              <a:rPr lang="en-US" b="1" dirty="0" err="1">
                <a:solidFill>
                  <a:srgbClr val="FF0000"/>
                </a:solidFill>
                <a:latin typeface="Century Gothic" panose="020B0502020202020204" pitchFamily="34" charset="0"/>
              </a:rPr>
              <a:t>programına</a:t>
            </a:r>
            <a:r>
              <a:rPr lang="en-US" b="1" dirty="0">
                <a:solidFill>
                  <a:srgbClr val="FF0000"/>
                </a:solidFill>
                <a:latin typeface="Century Gothic" panose="020B0502020202020204" pitchFamily="34" charset="0"/>
              </a:rPr>
              <a:t> </a:t>
            </a:r>
            <a:r>
              <a:rPr lang="en-US" b="1" dirty="0" err="1">
                <a:solidFill>
                  <a:srgbClr val="FF0000"/>
                </a:solidFill>
                <a:latin typeface="Century Gothic" panose="020B0502020202020204" pitchFamily="34" charset="0"/>
              </a:rPr>
              <a:t>alınması</a:t>
            </a:r>
            <a:r>
              <a:rPr lang="en-US" b="1" dirty="0">
                <a:solidFill>
                  <a:srgbClr val="FF0000"/>
                </a:solidFill>
                <a:latin typeface="Century Gothic" panose="020B0502020202020204" pitchFamily="34" charset="0"/>
              </a:rPr>
              <a:t> </a:t>
            </a:r>
            <a:r>
              <a:rPr lang="en-US" dirty="0" err="1">
                <a:solidFill>
                  <a:schemeClr val="tx1"/>
                </a:solidFill>
                <a:latin typeface="Century Gothic" panose="020B0502020202020204" pitchFamily="34" charset="0"/>
              </a:rPr>
              <a:t>için</a:t>
            </a:r>
            <a:r>
              <a:rPr lang="en-US" dirty="0">
                <a:solidFill>
                  <a:schemeClr val="tx1"/>
                </a:solidFill>
                <a:latin typeface="Century Gothic" panose="020B0502020202020204" pitchFamily="34" charset="0"/>
              </a:rPr>
              <a:t> raporun </a:t>
            </a:r>
            <a:r>
              <a:rPr lang="en-US" b="1" dirty="0">
                <a:solidFill>
                  <a:schemeClr val="tx1"/>
                </a:solidFill>
                <a:latin typeface="Century Gothic" panose="020B0502020202020204" pitchFamily="34" charset="0"/>
              </a:rPr>
              <a:t>‘</a:t>
            </a:r>
            <a:r>
              <a:rPr lang="en-US" b="1" dirty="0" err="1">
                <a:solidFill>
                  <a:schemeClr val="tx1"/>
                </a:solidFill>
                <a:latin typeface="Century Gothic" panose="020B0502020202020204" pitchFamily="34" charset="0"/>
              </a:rPr>
              <a:t>Değerlendirme</a:t>
            </a:r>
            <a:r>
              <a:rPr lang="en-US" b="1"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bölümünde</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yer</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alan</a:t>
            </a:r>
            <a:r>
              <a:rPr lang="en-US" dirty="0">
                <a:solidFill>
                  <a:schemeClr val="tx1"/>
                </a:solidFill>
                <a:latin typeface="Century Gothic" panose="020B0502020202020204" pitchFamily="34" charset="0"/>
              </a:rPr>
              <a:t> </a:t>
            </a:r>
            <a:r>
              <a:rPr lang="en-US" b="1" dirty="0" err="1">
                <a:solidFill>
                  <a:srgbClr val="00B0F0"/>
                </a:solidFill>
                <a:latin typeface="Century Gothic" panose="020B0502020202020204" pitchFamily="34" charset="0"/>
              </a:rPr>
              <a:t>ilgili</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kutucuklar</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işaretlenir</a:t>
            </a:r>
            <a:r>
              <a:rPr lang="en-US" b="1" dirty="0">
                <a:solidFill>
                  <a:srgbClr val="00B0F0"/>
                </a:solidFill>
                <a:latin typeface="Century Gothic" panose="020B0502020202020204" pitchFamily="34" charset="0"/>
              </a:rPr>
              <a:t>,</a:t>
            </a:r>
            <a:r>
              <a:rPr lang="en-US" dirty="0">
                <a:solidFill>
                  <a:schemeClr val="tx1"/>
                </a:solidFill>
                <a:latin typeface="Century Gothic" panose="020B0502020202020204" pitchFamily="34" charset="0"/>
              </a:rPr>
              <a:t> </a:t>
            </a:r>
            <a:r>
              <a:rPr lang="en-US" b="1" dirty="0">
                <a:solidFill>
                  <a:schemeClr val="tx1"/>
                </a:solidFill>
                <a:latin typeface="Century Gothic" panose="020B0502020202020204" pitchFamily="34" charset="0"/>
              </a:rPr>
              <a:t>‘</a:t>
            </a:r>
            <a:r>
              <a:rPr lang="en-US" b="1" dirty="0" err="1">
                <a:solidFill>
                  <a:schemeClr val="tx1"/>
                </a:solidFill>
                <a:latin typeface="Century Gothic" panose="020B0502020202020204" pitchFamily="34" charset="0"/>
              </a:rPr>
              <a:t>Ulaşılan</a:t>
            </a:r>
            <a:r>
              <a:rPr lang="en-US" b="1" dirty="0">
                <a:solidFill>
                  <a:schemeClr val="tx1"/>
                </a:solidFill>
                <a:latin typeface="Century Gothic" panose="020B0502020202020204" pitchFamily="34" charset="0"/>
              </a:rPr>
              <a:t> </a:t>
            </a:r>
            <a:r>
              <a:rPr lang="en-US" b="1" dirty="0" err="1">
                <a:solidFill>
                  <a:schemeClr val="tx1"/>
                </a:solidFill>
                <a:latin typeface="Century Gothic" panose="020B0502020202020204" pitchFamily="34" charset="0"/>
              </a:rPr>
              <a:t>Kanaate</a:t>
            </a:r>
            <a:r>
              <a:rPr lang="en-US" b="1" dirty="0">
                <a:solidFill>
                  <a:schemeClr val="tx1"/>
                </a:solidFill>
                <a:latin typeface="Century Gothic" panose="020B0502020202020204" pitchFamily="34" charset="0"/>
              </a:rPr>
              <a:t> </a:t>
            </a:r>
            <a:r>
              <a:rPr lang="en-US" b="1" dirty="0" err="1">
                <a:solidFill>
                  <a:schemeClr val="tx1"/>
                </a:solidFill>
                <a:latin typeface="Century Gothic" panose="020B0502020202020204" pitchFamily="34" charset="0"/>
              </a:rPr>
              <a:t>Yönelik</a:t>
            </a:r>
            <a:r>
              <a:rPr lang="en-US" b="1" dirty="0">
                <a:solidFill>
                  <a:schemeClr val="tx1"/>
                </a:solidFill>
                <a:latin typeface="Century Gothic" panose="020B0502020202020204" pitchFamily="34" charset="0"/>
              </a:rPr>
              <a:t> </a:t>
            </a:r>
            <a:r>
              <a:rPr lang="en-US" b="1" dirty="0" err="1">
                <a:solidFill>
                  <a:schemeClr val="tx1"/>
                </a:solidFill>
                <a:latin typeface="Century Gothic" panose="020B0502020202020204" pitchFamily="34" charset="0"/>
              </a:rPr>
              <a:t>Açıklama</a:t>
            </a:r>
            <a:r>
              <a:rPr lang="en-US" b="1" dirty="0">
                <a:solidFill>
                  <a:schemeClr val="tx1"/>
                </a:solidFill>
                <a:latin typeface="Century Gothic" panose="020B0502020202020204" pitchFamily="34" charset="0"/>
              </a:rPr>
              <a:t> </a:t>
            </a:r>
            <a:r>
              <a:rPr lang="en-US" b="1" dirty="0" err="1">
                <a:solidFill>
                  <a:schemeClr val="tx1"/>
                </a:solidFill>
                <a:latin typeface="Century Gothic" panose="020B0502020202020204" pitchFamily="34" charset="0"/>
              </a:rPr>
              <a:t>ve</a:t>
            </a:r>
            <a:r>
              <a:rPr lang="en-US" b="1" dirty="0">
                <a:solidFill>
                  <a:schemeClr val="tx1"/>
                </a:solidFill>
                <a:latin typeface="Century Gothic" panose="020B0502020202020204" pitchFamily="34" charset="0"/>
              </a:rPr>
              <a:t> </a:t>
            </a:r>
            <a:r>
              <a:rPr lang="en-US" b="1" dirty="0" err="1">
                <a:solidFill>
                  <a:schemeClr val="tx1"/>
                </a:solidFill>
                <a:latin typeface="Century Gothic" panose="020B0502020202020204" pitchFamily="34" charset="0"/>
              </a:rPr>
              <a:t>Öneriler</a:t>
            </a:r>
            <a:r>
              <a:rPr lang="en-US" b="1"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bölümüne</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öğretmen</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için</a:t>
            </a:r>
            <a:r>
              <a:rPr lang="en-US" dirty="0">
                <a:solidFill>
                  <a:schemeClr val="tx1"/>
                </a:solidFill>
                <a:latin typeface="Century Gothic" panose="020B0502020202020204" pitchFamily="34" charset="0"/>
              </a:rPr>
              <a:t> </a:t>
            </a:r>
            <a:r>
              <a:rPr lang="en-US" b="1" dirty="0" err="1" smtClean="0">
                <a:solidFill>
                  <a:srgbClr val="00B0F0"/>
                </a:solidFill>
                <a:latin typeface="Century Gothic" panose="020B0502020202020204" pitchFamily="34" charset="0"/>
              </a:rPr>
              <a:t>hangi</a:t>
            </a:r>
            <a:r>
              <a:rPr lang="tr-TR" b="1" dirty="0" smtClean="0">
                <a:solidFill>
                  <a:srgbClr val="00B0F0"/>
                </a:solidFill>
                <a:latin typeface="Century Gothic" panose="020B0502020202020204" pitchFamily="34" charset="0"/>
              </a:rPr>
              <a:t> </a:t>
            </a:r>
            <a:r>
              <a:rPr lang="en-US" b="1" dirty="0" err="1" smtClean="0">
                <a:solidFill>
                  <a:srgbClr val="00B0F0"/>
                </a:solidFill>
                <a:latin typeface="Century Gothic" panose="020B0502020202020204" pitchFamily="34" charset="0"/>
              </a:rPr>
              <a:t>alanlarda</a:t>
            </a:r>
            <a:r>
              <a:rPr lang="en-US" b="1" dirty="0" smtClean="0">
                <a:solidFill>
                  <a:srgbClr val="00B0F0"/>
                </a:solidFill>
                <a:latin typeface="Century Gothic" panose="020B0502020202020204" pitchFamily="34" charset="0"/>
              </a:rPr>
              <a:t> </a:t>
            </a:r>
            <a:r>
              <a:rPr lang="en-US" b="1" dirty="0">
                <a:solidFill>
                  <a:srgbClr val="00B0F0"/>
                </a:solidFill>
                <a:latin typeface="Century Gothic" panose="020B0502020202020204" pitchFamily="34" charset="0"/>
              </a:rPr>
              <a:t>OTMG </a:t>
            </a:r>
            <a:r>
              <a:rPr lang="en-US" b="1" dirty="0" err="1">
                <a:solidFill>
                  <a:srgbClr val="00B0F0"/>
                </a:solidFill>
                <a:latin typeface="Century Gothic" panose="020B0502020202020204" pitchFamily="34" charset="0"/>
              </a:rPr>
              <a:t>planı</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hazırlanması</a:t>
            </a:r>
            <a:r>
              <a:rPr lang="en-US" b="1" dirty="0">
                <a:solidFill>
                  <a:srgbClr val="00B0F0"/>
                </a:solidFill>
                <a:latin typeface="Century Gothic" panose="020B0502020202020204" pitchFamily="34" charset="0"/>
              </a:rPr>
              <a:t> </a:t>
            </a:r>
            <a:r>
              <a:rPr lang="en-US" dirty="0" err="1">
                <a:solidFill>
                  <a:schemeClr val="tx1"/>
                </a:solidFill>
                <a:latin typeface="Century Gothic" panose="020B0502020202020204" pitchFamily="34" charset="0"/>
              </a:rPr>
              <a:t>ve</a:t>
            </a:r>
            <a:r>
              <a:rPr lang="en-US" b="1" dirty="0">
                <a:solidFill>
                  <a:srgbClr val="00B0F0"/>
                </a:solidFill>
                <a:latin typeface="Century Gothic" panose="020B0502020202020204" pitchFamily="34" charset="0"/>
              </a:rPr>
              <a:t> </a:t>
            </a:r>
            <a:r>
              <a:rPr lang="en-US" b="1" dirty="0" err="1" smtClean="0">
                <a:solidFill>
                  <a:srgbClr val="00B0F0"/>
                </a:solidFill>
                <a:latin typeface="Century Gothic" panose="020B0502020202020204" pitchFamily="34" charset="0"/>
              </a:rPr>
              <a:t>hangi</a:t>
            </a:r>
            <a:r>
              <a:rPr lang="tr-TR" b="1" dirty="0" smtClean="0">
                <a:solidFill>
                  <a:srgbClr val="00B0F0"/>
                </a:solidFill>
                <a:latin typeface="Century Gothic" panose="020B0502020202020204" pitchFamily="34" charset="0"/>
              </a:rPr>
              <a:t> </a:t>
            </a:r>
            <a:r>
              <a:rPr lang="en-US" b="1" dirty="0" smtClean="0">
                <a:solidFill>
                  <a:srgbClr val="00B0F0"/>
                </a:solidFill>
                <a:latin typeface="Century Gothic" panose="020B0502020202020204" pitchFamily="34" charset="0"/>
              </a:rPr>
              <a:t>al</a:t>
            </a:r>
            <a:r>
              <a:rPr lang="tr-TR" b="1" dirty="0" smtClean="0">
                <a:solidFill>
                  <a:srgbClr val="00B0F0"/>
                </a:solidFill>
                <a:latin typeface="Century Gothic" panose="020B0502020202020204" pitchFamily="34" charset="0"/>
              </a:rPr>
              <a:t>a</a:t>
            </a:r>
            <a:r>
              <a:rPr lang="en-US" b="1" dirty="0" err="1" smtClean="0">
                <a:solidFill>
                  <a:srgbClr val="00B0F0"/>
                </a:solidFill>
                <a:latin typeface="Century Gothic" panose="020B0502020202020204" pitchFamily="34" charset="0"/>
              </a:rPr>
              <a:t>nlarda</a:t>
            </a:r>
            <a:r>
              <a:rPr lang="en-US" b="1" dirty="0" smtClean="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hizmet</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içi</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eğitim</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programına</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alınması</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gerektiği</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yazılır</a:t>
            </a:r>
            <a:r>
              <a:rPr lang="en-US" dirty="0" smtClean="0">
                <a:solidFill>
                  <a:schemeClr val="tx1"/>
                </a:solidFill>
                <a:latin typeface="Century Gothic" panose="020B0502020202020204" pitchFamily="34" charset="0"/>
              </a:rPr>
              <a:t>. </a:t>
            </a:r>
            <a:endParaRPr lang="en-US" dirty="0">
              <a:solidFill>
                <a:schemeClr val="tx1"/>
              </a:solidFill>
              <a:latin typeface="Century Gothic" panose="020B0502020202020204" pitchFamily="34" charset="0"/>
            </a:endParaRPr>
          </a:p>
        </p:txBody>
      </p:sp>
      <p:sp>
        <p:nvSpPr>
          <p:cNvPr id="38" name="Rectangle 19">
            <a:extLst>
              <a:ext uri="{FF2B5EF4-FFF2-40B4-BE49-F238E27FC236}">
                <a16:creationId xmlns:a16="http://schemas.microsoft.com/office/drawing/2014/main" xmlns="" id="{7CB61DEF-5B3B-EE3E-31A7-697D49DC8FD2}"/>
              </a:ext>
            </a:extLst>
          </p:cNvPr>
          <p:cNvSpPr/>
          <p:nvPr/>
        </p:nvSpPr>
        <p:spPr>
          <a:xfrm>
            <a:off x="3683371" y="5080621"/>
            <a:ext cx="8347934" cy="143457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r>
              <a:rPr lang="tr-TR" b="1" dirty="0" smtClean="0">
                <a:solidFill>
                  <a:srgbClr val="00B050"/>
                </a:solidFill>
                <a:latin typeface="Century Gothic" panose="020B0502020202020204" pitchFamily="34" charset="0"/>
              </a:rPr>
              <a:t>Örneğin; </a:t>
            </a:r>
            <a:r>
              <a:rPr lang="tr-TR" dirty="0">
                <a:solidFill>
                  <a:schemeClr val="tx1"/>
                </a:solidFill>
                <a:latin typeface="Century Gothic" panose="020B0502020202020204" pitchFamily="34" charset="0"/>
              </a:rPr>
              <a:t>Öğretmenin; </a:t>
            </a:r>
            <a:r>
              <a:rPr lang="tr-TR" b="1" dirty="0">
                <a:solidFill>
                  <a:schemeClr val="tx1"/>
                </a:solidFill>
                <a:latin typeface="Century Gothic" panose="020B0502020202020204" pitchFamily="34" charset="0"/>
              </a:rPr>
              <a:t>"Geliştirilmesi Gerek"</a:t>
            </a:r>
            <a:r>
              <a:rPr lang="tr-TR" dirty="0">
                <a:solidFill>
                  <a:schemeClr val="tx1"/>
                </a:solidFill>
                <a:latin typeface="Century Gothic" panose="020B0502020202020204" pitchFamily="34" charset="0"/>
              </a:rPr>
              <a:t> düzeyde değerlendirildiği planlama, öğrenciyi tanıma, mesleki gelişim …..  </a:t>
            </a:r>
            <a:r>
              <a:rPr lang="tr-TR" b="1" dirty="0">
                <a:solidFill>
                  <a:schemeClr val="tx1"/>
                </a:solidFill>
                <a:latin typeface="Century Gothic" panose="020B0502020202020204" pitchFamily="34" charset="0"/>
              </a:rPr>
              <a:t>alanlarında okul temelli mesleki gelişim planı hazırlanması </a:t>
            </a:r>
            <a:r>
              <a:rPr lang="tr-TR" dirty="0">
                <a:solidFill>
                  <a:schemeClr val="tx1"/>
                </a:solidFill>
                <a:latin typeface="Century Gothic" panose="020B0502020202020204" pitchFamily="34" charset="0"/>
              </a:rPr>
              <a:t>ve öğretmenin söz konusu alanlarda </a:t>
            </a:r>
            <a:r>
              <a:rPr lang="tr-TR" b="1" dirty="0">
                <a:solidFill>
                  <a:schemeClr val="tx1"/>
                </a:solidFill>
                <a:latin typeface="Century Gothic" panose="020B0502020202020204" pitchFamily="34" charset="0"/>
              </a:rPr>
              <a:t>hizmet içi eğitim programına alınmasının </a:t>
            </a:r>
            <a:r>
              <a:rPr lang="tr-TR" dirty="0">
                <a:solidFill>
                  <a:schemeClr val="tx1"/>
                </a:solidFill>
                <a:latin typeface="Century Gothic" panose="020B0502020202020204" pitchFamily="34" charset="0"/>
              </a:rPr>
              <a:t>uygun olduğu değerlendirilmektedir.</a:t>
            </a:r>
          </a:p>
        </p:txBody>
      </p:sp>
      <p:sp>
        <p:nvSpPr>
          <p:cNvPr id="26" name="Dikdörtgen 25"/>
          <p:cNvSpPr/>
          <p:nvPr/>
        </p:nvSpPr>
        <p:spPr>
          <a:xfrm>
            <a:off x="63634" y="5122843"/>
            <a:ext cx="3437604" cy="8931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26"/>
          <p:cNvSpPr/>
          <p:nvPr/>
        </p:nvSpPr>
        <p:spPr>
          <a:xfrm>
            <a:off x="63634" y="6037243"/>
            <a:ext cx="3437604" cy="4963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Rectangle 16">
            <a:extLst>
              <a:ext uri="{FF2B5EF4-FFF2-40B4-BE49-F238E27FC236}">
                <a16:creationId xmlns:a16="http://schemas.microsoft.com/office/drawing/2014/main" xmlns="" id="{65F3D3F5-CDBA-2DC1-84D2-25250BED6FB1}"/>
              </a:ext>
            </a:extLst>
          </p:cNvPr>
          <p:cNvSpPr/>
          <p:nvPr/>
        </p:nvSpPr>
        <p:spPr>
          <a:xfrm>
            <a:off x="3644065" y="3890731"/>
            <a:ext cx="380040" cy="422153"/>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dirty="0" smtClean="0">
                <a:solidFill>
                  <a:srgbClr val="00B050"/>
                </a:solidFill>
                <a:latin typeface="Century Gothic" panose="020B0502020202020204" pitchFamily="34" charset="0"/>
                <a:sym typeface="Wingdings" panose="05000000000000000000" pitchFamily="2" charset="2"/>
              </a:rPr>
              <a:t></a:t>
            </a:r>
            <a:endParaRPr lang="fr-FR" sz="9600" dirty="0">
              <a:solidFill>
                <a:srgbClr val="00B050"/>
              </a:solidFill>
              <a:latin typeface="Century Gothic" panose="020B0502020202020204" pitchFamily="34" charset="0"/>
            </a:endParaRPr>
          </a:p>
        </p:txBody>
      </p:sp>
      <p:cxnSp>
        <p:nvCxnSpPr>
          <p:cNvPr id="32" name="Düz Ok Bağlayıcısı 31"/>
          <p:cNvCxnSpPr/>
          <p:nvPr/>
        </p:nvCxnSpPr>
        <p:spPr>
          <a:xfrm flipH="1">
            <a:off x="1658679" y="4916193"/>
            <a:ext cx="1972257" cy="916021"/>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33" name="Düz Ok Bağlayıcısı 32"/>
          <p:cNvCxnSpPr/>
          <p:nvPr/>
        </p:nvCxnSpPr>
        <p:spPr>
          <a:xfrm flipH="1">
            <a:off x="1782436" y="5369814"/>
            <a:ext cx="1955717" cy="929448"/>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graphicFrame>
        <p:nvGraphicFramePr>
          <p:cNvPr id="29" name="Diyagram 28"/>
          <p:cNvGraphicFramePr/>
          <p:nvPr>
            <p:extLst>
              <p:ext uri="{D42A27DB-BD31-4B8C-83A1-F6EECF244321}">
                <p14:modId xmlns:p14="http://schemas.microsoft.com/office/powerpoint/2010/main" xmlns="" val="1254926584"/>
              </p:ext>
            </p:extLst>
          </p:nvPr>
        </p:nvGraphicFramePr>
        <p:xfrm>
          <a:off x="3536847" y="4153711"/>
          <a:ext cx="8494458" cy="109097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31" name="Rectangle 16">
            <a:extLst>
              <a:ext uri="{FF2B5EF4-FFF2-40B4-BE49-F238E27FC236}">
                <a16:creationId xmlns:a16="http://schemas.microsoft.com/office/drawing/2014/main" xmlns="" id="{65F3D3F5-CDBA-2DC1-84D2-25250BED6FB1}"/>
              </a:ext>
            </a:extLst>
          </p:cNvPr>
          <p:cNvSpPr/>
          <p:nvPr/>
        </p:nvSpPr>
        <p:spPr>
          <a:xfrm>
            <a:off x="3630935" y="4594713"/>
            <a:ext cx="380040" cy="422153"/>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dirty="0" smtClean="0">
                <a:solidFill>
                  <a:srgbClr val="00B050"/>
                </a:solidFill>
                <a:latin typeface="Century Gothic" panose="020B0502020202020204" pitchFamily="34" charset="0"/>
                <a:sym typeface="Wingdings" panose="05000000000000000000" pitchFamily="2" charset="2"/>
              </a:rPr>
              <a:t></a:t>
            </a:r>
            <a:endParaRPr lang="fr-FR" sz="9600" dirty="0">
              <a:solidFill>
                <a:srgbClr val="00B050"/>
              </a:solidFill>
              <a:latin typeface="Century Gothic" panose="020B0502020202020204" pitchFamily="34" charset="0"/>
            </a:endParaRPr>
          </a:p>
        </p:txBody>
      </p:sp>
      <p:cxnSp>
        <p:nvCxnSpPr>
          <p:cNvPr id="34" name="Düz Ok Bağlayıcısı 33"/>
          <p:cNvCxnSpPr/>
          <p:nvPr/>
        </p:nvCxnSpPr>
        <p:spPr>
          <a:xfrm flipH="1">
            <a:off x="1658678" y="4223682"/>
            <a:ext cx="2079476" cy="1481134"/>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261394770"/>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yagram 27"/>
          <p:cNvGraphicFramePr/>
          <p:nvPr>
            <p:extLst>
              <p:ext uri="{D42A27DB-BD31-4B8C-83A1-F6EECF244321}">
                <p14:modId xmlns:p14="http://schemas.microsoft.com/office/powerpoint/2010/main" xmlns="" val="1364172176"/>
              </p:ext>
            </p:extLst>
          </p:nvPr>
        </p:nvGraphicFramePr>
        <p:xfrm>
          <a:off x="3536847" y="3812335"/>
          <a:ext cx="8494458" cy="109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Resim 23"/>
          <p:cNvPicPr>
            <a:picLocks noChangeAspect="1"/>
          </p:cNvPicPr>
          <p:nvPr/>
        </p:nvPicPr>
        <p:blipFill>
          <a:blip r:embed="rId8" cstate="print"/>
          <a:stretch>
            <a:fillRect/>
          </a:stretch>
        </p:blipFill>
        <p:spPr>
          <a:xfrm>
            <a:off x="63634" y="815349"/>
            <a:ext cx="3437604" cy="5718248"/>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62</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 name="Picture 3" descr="C:\Users\Oguz DEMIRBOGAN06\Desktop\muhakkik seminer\TKBLOGO.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026905" y="75091"/>
            <a:ext cx="751438" cy="736665"/>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912224" y="357738"/>
            <a:ext cx="2114681" cy="276999"/>
          </a:xfrm>
          <a:prstGeom prst="rect">
            <a:avLst/>
          </a:prstGeom>
        </p:spPr>
        <p:txBody>
          <a:bodyPr wrap="non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13" name="Rectangle 19">
            <a:extLst>
              <a:ext uri="{FF2B5EF4-FFF2-40B4-BE49-F238E27FC236}">
                <a16:creationId xmlns:a16="http://schemas.microsoft.com/office/drawing/2014/main" xmlns="" id="{7CB61DEF-5B3B-EE3E-31A7-697D49DC8FD2}"/>
              </a:ext>
            </a:extLst>
          </p:cNvPr>
          <p:cNvSpPr/>
          <p:nvPr/>
        </p:nvSpPr>
        <p:spPr>
          <a:xfrm>
            <a:off x="3683371" y="825312"/>
            <a:ext cx="8347934" cy="3441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r-TR" sz="2000" b="1" dirty="0">
                <a:solidFill>
                  <a:schemeClr val="accent1"/>
                </a:solidFill>
              </a:rPr>
              <a:t>ULAŞILAN KANAATE YÖNELİK AÇIKLAMA VE ÖNERİLER </a:t>
            </a:r>
            <a:endParaRPr lang="en-US" sz="2000" b="1" dirty="0">
              <a:solidFill>
                <a:schemeClr val="accent1"/>
              </a:solidFill>
            </a:endParaRPr>
          </a:p>
        </p:txBody>
      </p:sp>
      <p:sp>
        <p:nvSpPr>
          <p:cNvPr id="15" name="Veri Yer Tutucusu 1"/>
          <p:cNvSpPr txBox="1">
            <a:spLocks/>
          </p:cNvSpPr>
          <p:nvPr/>
        </p:nvSpPr>
        <p:spPr>
          <a:xfrm>
            <a:off x="1215336" y="6471616"/>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35D566-AFE5-4E7C-B087-31E947C91AE7}" type="datetime1">
              <a:rPr lang="tr-TR" smtClean="0">
                <a:latin typeface="+mj-lt"/>
              </a:rPr>
              <a:pPr/>
              <a:t>4.9.2025</a:t>
            </a:fld>
            <a:endParaRPr lang="fr-FR" dirty="0">
              <a:latin typeface="+mj-lt"/>
            </a:endParaRPr>
          </a:p>
        </p:txBody>
      </p:sp>
      <p:sp>
        <p:nvSpPr>
          <p:cNvPr id="16" name="Altbilgi Yer Tutucusu 2"/>
          <p:cNvSpPr txBox="1">
            <a:spLocks/>
          </p:cNvSpPr>
          <p:nvPr/>
        </p:nvSpPr>
        <p:spPr>
          <a:xfrm>
            <a:off x="3536847" y="6492875"/>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latin typeface="+mj-lt"/>
              </a:rPr>
              <a:t>Teftiş Kurulu Başkanlığı</a:t>
            </a:r>
            <a:endParaRPr lang="fr-FR" dirty="0">
              <a:latin typeface="+mj-lt"/>
            </a:endParaRPr>
          </a:p>
        </p:txBody>
      </p:sp>
      <p:sp>
        <p:nvSpPr>
          <p:cNvPr id="18" name="Slayt Numarası Yer Tutucusu 3"/>
          <p:cNvSpPr txBox="1">
            <a:spLocks/>
          </p:cNvSpPr>
          <p:nvPr/>
        </p:nvSpPr>
        <p:spPr>
          <a:xfrm>
            <a:off x="7929644" y="6467529"/>
            <a:ext cx="3137117" cy="37858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7CEAE-32B0-4A04-8F8C-8ACC81803E6B}" type="slidenum">
              <a:rPr lang="fr-FR" smtClean="0"/>
              <a:pPr/>
              <a:t>62</a:t>
            </a:fld>
            <a:endParaRPr lang="fr-FR"/>
          </a:p>
        </p:txBody>
      </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2" name="Metin kutusu 21"/>
          <p:cNvSpPr txBox="1"/>
          <p:nvPr/>
        </p:nvSpPr>
        <p:spPr>
          <a:xfrm>
            <a:off x="2765449" y="265404"/>
            <a:ext cx="6661101" cy="461665"/>
          </a:xfrm>
          <a:prstGeom prst="rect">
            <a:avLst/>
          </a:prstGeom>
          <a:noFill/>
        </p:spPr>
        <p:txBody>
          <a:bodyPr wrap="square" rtlCol="0">
            <a:spAutoFit/>
          </a:bodyPr>
          <a:lstStyle/>
          <a:p>
            <a:pPr algn="ctr"/>
            <a:r>
              <a:rPr lang="tr-TR" sz="2400" b="1" dirty="0">
                <a:solidFill>
                  <a:srgbClr val="C00000"/>
                </a:solidFill>
                <a:latin typeface="Century Gothic" panose="020B0502020202020204" pitchFamily="34" charset="0"/>
              </a:rPr>
              <a:t>EK-3 İzleme ve Öneri </a:t>
            </a:r>
            <a:r>
              <a:rPr lang="tr-TR" sz="2400" b="1" dirty="0" smtClean="0">
                <a:solidFill>
                  <a:srgbClr val="C00000"/>
                </a:solidFill>
                <a:latin typeface="Century Gothic" panose="020B0502020202020204" pitchFamily="34" charset="0"/>
              </a:rPr>
              <a:t>Raporu-4</a:t>
            </a:r>
            <a:endParaRPr lang="tr-TR" sz="2400" dirty="0"/>
          </a:p>
        </p:txBody>
      </p:sp>
      <p:pic>
        <p:nvPicPr>
          <p:cNvPr id="36"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19">
            <a:extLst>
              <a:ext uri="{FF2B5EF4-FFF2-40B4-BE49-F238E27FC236}">
                <a16:creationId xmlns:a16="http://schemas.microsoft.com/office/drawing/2014/main" xmlns="" id="{7CB61DEF-5B3B-EE3E-31A7-697D49DC8FD2}"/>
              </a:ext>
            </a:extLst>
          </p:cNvPr>
          <p:cNvSpPr/>
          <p:nvPr/>
        </p:nvSpPr>
        <p:spPr>
          <a:xfrm>
            <a:off x="3683371" y="1214506"/>
            <a:ext cx="8347934" cy="274326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lnSpc>
                <a:spcPct val="125000"/>
              </a:lnSpc>
            </a:pPr>
            <a:r>
              <a:rPr lang="en-US" sz="2000" dirty="0">
                <a:solidFill>
                  <a:schemeClr val="tx1"/>
                </a:solidFill>
                <a:latin typeface="Century Gothic" panose="020B0502020202020204" pitchFamily="34" charset="0"/>
              </a:rPr>
              <a:t>Tüm </a:t>
            </a:r>
            <a:r>
              <a:rPr lang="en-US" sz="2000" dirty="0" err="1">
                <a:solidFill>
                  <a:schemeClr val="tx1"/>
                </a:solidFill>
                <a:latin typeface="Century Gothic" panose="020B0502020202020204" pitchFamily="34" charset="0"/>
              </a:rPr>
              <a:t>izleme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alanlarında</a:t>
            </a:r>
            <a:r>
              <a:rPr lang="en-US" sz="2000" dirty="0">
                <a:solidFill>
                  <a:schemeClr val="tx1"/>
                </a:solidFill>
                <a:latin typeface="Century Gothic" panose="020B0502020202020204" pitchFamily="34" charset="0"/>
              </a:rPr>
              <a:t> </a:t>
            </a:r>
            <a:r>
              <a:rPr lang="en-US" sz="2000" b="1" dirty="0">
                <a:solidFill>
                  <a:srgbClr val="00B050"/>
                </a:solidFill>
                <a:latin typeface="Century Gothic" panose="020B0502020202020204" pitchFamily="34" charset="0"/>
              </a:rPr>
              <a:t>‘</a:t>
            </a:r>
            <a:r>
              <a:rPr lang="en-US" sz="2000" b="1" dirty="0" err="1">
                <a:solidFill>
                  <a:srgbClr val="00B050"/>
                </a:solidFill>
                <a:latin typeface="Century Gothic" panose="020B0502020202020204" pitchFamily="34" charset="0"/>
              </a:rPr>
              <a:t>Yeterli</a:t>
            </a:r>
            <a:r>
              <a:rPr lang="en-US" sz="2000" b="1" dirty="0">
                <a:solidFill>
                  <a:srgbClr val="00B050"/>
                </a:solidFill>
                <a:latin typeface="Century Gothic" panose="020B0502020202020204" pitchFamily="34" charset="0"/>
              </a:rPr>
              <a:t>’ </a:t>
            </a:r>
            <a:r>
              <a:rPr lang="en-US" sz="2000" dirty="0" err="1">
                <a:solidFill>
                  <a:schemeClr val="tx1"/>
                </a:solidFill>
                <a:latin typeface="Century Gothic" panose="020B0502020202020204" pitchFamily="34" charset="0"/>
              </a:rPr>
              <a:t>olduğu</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kanaatine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ulaşılan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öğretmenlerden</a:t>
            </a:r>
            <a:r>
              <a:rPr lang="en-US" sz="2000" dirty="0">
                <a:solidFill>
                  <a:schemeClr val="tx1"/>
                </a:solidFill>
                <a:latin typeface="Century Gothic" panose="020B0502020202020204" pitchFamily="34" charset="0"/>
              </a:rPr>
              <a:t> OTMG </a:t>
            </a:r>
            <a:r>
              <a:rPr lang="en-US" sz="2000" dirty="0" err="1">
                <a:solidFill>
                  <a:schemeClr val="tx1"/>
                </a:solidFill>
                <a:latin typeface="Century Gothic" panose="020B0502020202020204" pitchFamily="34" charset="0"/>
              </a:rPr>
              <a:t>planı</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çerçevesinde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rehberlik</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görevini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tamamlayanlara</a:t>
            </a:r>
            <a:r>
              <a:rPr lang="en-US" sz="2000" dirty="0">
                <a:solidFill>
                  <a:schemeClr val="tx1"/>
                </a:solidFill>
                <a:latin typeface="Century Gothic" panose="020B0502020202020204" pitchFamily="34" charset="0"/>
              </a:rPr>
              <a:t> </a:t>
            </a:r>
            <a:r>
              <a:rPr lang="en-US" sz="2000" b="1" dirty="0" err="1">
                <a:solidFill>
                  <a:srgbClr val="00B050"/>
                </a:solidFill>
                <a:latin typeface="Century Gothic" panose="020B0502020202020204" pitchFamily="34" charset="0"/>
              </a:rPr>
              <a:t>başarı</a:t>
            </a:r>
            <a:r>
              <a:rPr lang="en-US" sz="2000" b="1" dirty="0">
                <a:solidFill>
                  <a:srgbClr val="00B050"/>
                </a:solidFill>
                <a:latin typeface="Century Gothic" panose="020B0502020202020204" pitchFamily="34" charset="0"/>
              </a:rPr>
              <a:t> </a:t>
            </a:r>
            <a:r>
              <a:rPr lang="en-US" sz="2000" b="1" dirty="0" err="1">
                <a:solidFill>
                  <a:srgbClr val="00B050"/>
                </a:solidFill>
                <a:latin typeface="Century Gothic" panose="020B0502020202020204" pitchFamily="34" charset="0"/>
              </a:rPr>
              <a:t>belgesi</a:t>
            </a:r>
            <a:r>
              <a:rPr lang="en-US" sz="2000" b="1" dirty="0">
                <a:solidFill>
                  <a:srgbClr val="00B050"/>
                </a:solidFill>
                <a:latin typeface="Century Gothic" panose="020B0502020202020204" pitchFamily="34" charset="0"/>
              </a:rPr>
              <a:t> </a:t>
            </a:r>
            <a:r>
              <a:rPr lang="en-US" sz="2000" b="1" dirty="0" err="1">
                <a:solidFill>
                  <a:srgbClr val="00B050"/>
                </a:solidFill>
                <a:latin typeface="Century Gothic" panose="020B0502020202020204" pitchFamily="34" charset="0"/>
              </a:rPr>
              <a:t>verilmesi</a:t>
            </a:r>
            <a:r>
              <a:rPr lang="en-US" sz="2000" b="1" dirty="0">
                <a:solidFill>
                  <a:srgbClr val="00B050"/>
                </a:solidFill>
                <a:latin typeface="Century Gothic" panose="020B0502020202020204" pitchFamily="34" charset="0"/>
              </a:rPr>
              <a:t> </a:t>
            </a:r>
            <a:r>
              <a:rPr lang="en-US" sz="2000" b="1" dirty="0" err="1">
                <a:solidFill>
                  <a:srgbClr val="00B050"/>
                </a:solidFill>
                <a:latin typeface="Century Gothic" panose="020B0502020202020204" pitchFamily="34" charset="0"/>
              </a:rPr>
              <a:t>teklif</a:t>
            </a:r>
            <a:r>
              <a:rPr lang="en-US" sz="2000" b="1" dirty="0">
                <a:solidFill>
                  <a:srgbClr val="00B050"/>
                </a:solidFill>
                <a:latin typeface="Century Gothic" panose="020B0502020202020204" pitchFamily="34" charset="0"/>
              </a:rPr>
              <a:t> </a:t>
            </a:r>
            <a:r>
              <a:rPr lang="en-US" sz="2000" b="1" dirty="0" err="1">
                <a:solidFill>
                  <a:srgbClr val="00B050"/>
                </a:solidFill>
                <a:latin typeface="Century Gothic" panose="020B0502020202020204" pitchFamily="34" charset="0"/>
              </a:rPr>
              <a:t>edilecek</a:t>
            </a:r>
            <a:r>
              <a:rPr lang="en-US" sz="2000" b="1" dirty="0">
                <a:solidFill>
                  <a:srgbClr val="00B050"/>
                </a:solidFill>
                <a:latin typeface="Century Gothic" panose="020B0502020202020204" pitchFamily="34" charset="0"/>
              </a:rPr>
              <a:t> </a:t>
            </a:r>
            <a:r>
              <a:rPr lang="en-US" sz="2000" dirty="0" err="1">
                <a:solidFill>
                  <a:schemeClr val="tx1"/>
                </a:solidFill>
                <a:latin typeface="Century Gothic" panose="020B0502020202020204" pitchFamily="34" charset="0"/>
              </a:rPr>
              <a:t>ise</a:t>
            </a:r>
            <a:r>
              <a:rPr lang="en-US" sz="2000" dirty="0">
                <a:solidFill>
                  <a:schemeClr val="tx1"/>
                </a:solidFill>
                <a:latin typeface="Century Gothic" panose="020B0502020202020204" pitchFamily="34" charset="0"/>
              </a:rPr>
              <a:t> raporun </a:t>
            </a:r>
            <a:r>
              <a:rPr lang="en-US" sz="2000" b="1" dirty="0">
                <a:solidFill>
                  <a:schemeClr val="tx1"/>
                </a:solidFill>
                <a:latin typeface="Century Gothic" panose="020B0502020202020204" pitchFamily="34" charset="0"/>
              </a:rPr>
              <a:t>‘</a:t>
            </a:r>
            <a:r>
              <a:rPr lang="en-US" sz="2000" b="1" dirty="0" err="1">
                <a:solidFill>
                  <a:schemeClr val="tx1"/>
                </a:solidFill>
                <a:latin typeface="Century Gothic" panose="020B0502020202020204" pitchFamily="34" charset="0"/>
              </a:rPr>
              <a:t>Değerlendirme</a:t>
            </a:r>
            <a:r>
              <a:rPr lang="en-US" sz="2000" b="1" dirty="0">
                <a:solidFill>
                  <a:schemeClr val="tx1"/>
                </a:solidFill>
                <a:latin typeface="Century Gothic" panose="020B0502020202020204" pitchFamily="34" charset="0"/>
              </a:rPr>
              <a:t>’</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bölümünde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yer</a:t>
            </a:r>
            <a:r>
              <a:rPr lang="en-US" sz="2000" dirty="0">
                <a:solidFill>
                  <a:schemeClr val="tx1"/>
                </a:solidFill>
                <a:latin typeface="Century Gothic" panose="020B0502020202020204" pitchFamily="34" charset="0"/>
              </a:rPr>
              <a:t> </a:t>
            </a:r>
            <a:r>
              <a:rPr lang="en-US" sz="2000" b="1" dirty="0" err="1">
                <a:solidFill>
                  <a:srgbClr val="00B0F0"/>
                </a:solidFill>
                <a:latin typeface="Century Gothic" panose="020B0502020202020204" pitchFamily="34" charset="0"/>
              </a:rPr>
              <a:t>alan</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ilgili</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kutucuk</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işaretlenir</a:t>
            </a:r>
            <a:r>
              <a:rPr lang="en-US" sz="2000" b="1" dirty="0">
                <a:solidFill>
                  <a:srgbClr val="00B0F0"/>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b="1" dirty="0">
                <a:solidFill>
                  <a:schemeClr val="tx1"/>
                </a:solidFill>
                <a:latin typeface="Century Gothic" panose="020B0502020202020204" pitchFamily="34" charset="0"/>
              </a:rPr>
              <a:t>‘</a:t>
            </a:r>
            <a:r>
              <a:rPr lang="en-US" sz="2000" b="1" dirty="0" err="1">
                <a:solidFill>
                  <a:schemeClr val="tx1"/>
                </a:solidFill>
                <a:latin typeface="Century Gothic" panose="020B0502020202020204" pitchFamily="34" charset="0"/>
              </a:rPr>
              <a:t>Ulaşılan</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Kanaate</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Yönelik</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Açıklama</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ve</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Öneriler</a:t>
            </a:r>
            <a:r>
              <a:rPr lang="en-US" sz="2000" b="1"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bölümüne</a:t>
            </a:r>
            <a:r>
              <a:rPr lang="en-US" sz="2000" dirty="0">
                <a:solidFill>
                  <a:schemeClr val="tx1"/>
                </a:solidFill>
                <a:latin typeface="Century Gothic" panose="020B0502020202020204" pitchFamily="34" charset="0"/>
              </a:rPr>
              <a:t>, öğretmene </a:t>
            </a:r>
            <a:r>
              <a:rPr lang="en-US" sz="2000" dirty="0" err="1">
                <a:solidFill>
                  <a:schemeClr val="tx1"/>
                </a:solidFill>
                <a:latin typeface="Century Gothic" panose="020B0502020202020204" pitchFamily="34" charset="0"/>
              </a:rPr>
              <a:t>ilgili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mevzuatı</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doğrultusunda</a:t>
            </a:r>
            <a:r>
              <a:rPr lang="en-US" sz="2000" dirty="0">
                <a:solidFill>
                  <a:schemeClr val="tx1"/>
                </a:solidFill>
                <a:latin typeface="Century Gothic" panose="020B0502020202020204" pitchFamily="34" charset="0"/>
              </a:rPr>
              <a:t> </a:t>
            </a:r>
            <a:r>
              <a:rPr lang="en-US" sz="2000" b="1" dirty="0" err="1">
                <a:solidFill>
                  <a:srgbClr val="00B0F0"/>
                </a:solidFill>
                <a:latin typeface="Century Gothic" panose="020B0502020202020204" pitchFamily="34" charset="0"/>
              </a:rPr>
              <a:t>başarı</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belgesi</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verilmesi</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önerisinde</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bulunulduğu</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yazılır</a:t>
            </a:r>
            <a:r>
              <a:rPr lang="en-US" sz="2000" dirty="0" smtClean="0">
                <a:solidFill>
                  <a:schemeClr val="tx1"/>
                </a:solidFill>
                <a:latin typeface="Century Gothic" panose="020B0502020202020204" pitchFamily="34" charset="0"/>
              </a:rPr>
              <a:t>. </a:t>
            </a:r>
            <a:endParaRPr lang="en-US" sz="2000" dirty="0">
              <a:solidFill>
                <a:schemeClr val="tx1"/>
              </a:solidFill>
              <a:latin typeface="Century Gothic" panose="020B0502020202020204" pitchFamily="34" charset="0"/>
            </a:endParaRPr>
          </a:p>
        </p:txBody>
      </p:sp>
      <p:sp>
        <p:nvSpPr>
          <p:cNvPr id="38" name="Rectangle 19">
            <a:extLst>
              <a:ext uri="{FF2B5EF4-FFF2-40B4-BE49-F238E27FC236}">
                <a16:creationId xmlns:a16="http://schemas.microsoft.com/office/drawing/2014/main" xmlns="" id="{7CB61DEF-5B3B-EE3E-31A7-697D49DC8FD2}"/>
              </a:ext>
            </a:extLst>
          </p:cNvPr>
          <p:cNvSpPr/>
          <p:nvPr/>
        </p:nvSpPr>
        <p:spPr>
          <a:xfrm>
            <a:off x="3683371" y="4768523"/>
            <a:ext cx="8347934" cy="176794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r>
              <a:rPr lang="tr-TR" b="1" dirty="0" smtClean="0">
                <a:solidFill>
                  <a:srgbClr val="00B050"/>
                </a:solidFill>
                <a:latin typeface="Century Gothic" panose="020B0502020202020204" pitchFamily="34" charset="0"/>
              </a:rPr>
              <a:t>Örneğin; </a:t>
            </a:r>
            <a:r>
              <a:rPr lang="tr-TR" dirty="0">
                <a:solidFill>
                  <a:schemeClr val="tx1"/>
                </a:solidFill>
                <a:latin typeface="Century Gothic" panose="020B0502020202020204" pitchFamily="34" charset="0"/>
              </a:rPr>
              <a:t>Tüm izleme alanlarında </a:t>
            </a:r>
            <a:r>
              <a:rPr lang="tr-TR" b="1" dirty="0">
                <a:solidFill>
                  <a:schemeClr val="tx1"/>
                </a:solidFill>
                <a:latin typeface="Century Gothic" panose="020B0502020202020204" pitchFamily="34" charset="0"/>
              </a:rPr>
              <a:t>“Yeterli” </a:t>
            </a:r>
            <a:r>
              <a:rPr lang="tr-TR" dirty="0">
                <a:solidFill>
                  <a:schemeClr val="tx1"/>
                </a:solidFill>
                <a:latin typeface="Century Gothic" panose="020B0502020202020204" pitchFamily="34" charset="0"/>
              </a:rPr>
              <a:t>olduğu kanaatine ulaşılan ve </a:t>
            </a:r>
            <a:r>
              <a:rPr lang="tr-TR" b="1" dirty="0">
                <a:solidFill>
                  <a:schemeClr val="tx1"/>
                </a:solidFill>
                <a:latin typeface="Century Gothic" panose="020B0502020202020204" pitchFamily="34" charset="0"/>
              </a:rPr>
              <a:t>okul temelli mesleki gelişim planı çerçevesinde rehberlik görevini  tamamladığı anlaşılan </a:t>
            </a:r>
            <a:r>
              <a:rPr lang="tr-TR" dirty="0">
                <a:solidFill>
                  <a:schemeClr val="tx1"/>
                </a:solidFill>
                <a:latin typeface="Century Gothic" panose="020B0502020202020204" pitchFamily="34" charset="0"/>
              </a:rPr>
              <a:t>öğretmene, Millî Eğitim Bakanlığı Personeline Başarı, Üstün Başarı Belgesi ve Ödül Verilmesine Dair Yönergenin 5 inci maddesi kapsamında </a:t>
            </a:r>
            <a:r>
              <a:rPr lang="tr-TR" b="1" dirty="0">
                <a:solidFill>
                  <a:schemeClr val="tx1"/>
                </a:solidFill>
                <a:latin typeface="Century Gothic" panose="020B0502020202020204" pitchFamily="34" charset="0"/>
              </a:rPr>
              <a:t>başarı belgesi verilmesinin </a:t>
            </a:r>
            <a:r>
              <a:rPr lang="tr-TR" dirty="0">
                <a:solidFill>
                  <a:schemeClr val="tx1"/>
                </a:solidFill>
                <a:latin typeface="Century Gothic" panose="020B0502020202020204" pitchFamily="34" charset="0"/>
              </a:rPr>
              <a:t>uygun olduğu değerlendirilmektedir.</a:t>
            </a:r>
          </a:p>
        </p:txBody>
      </p:sp>
      <p:sp>
        <p:nvSpPr>
          <p:cNvPr id="26" name="Dikdörtgen 25"/>
          <p:cNvSpPr/>
          <p:nvPr/>
        </p:nvSpPr>
        <p:spPr>
          <a:xfrm>
            <a:off x="63634" y="5122843"/>
            <a:ext cx="3437604" cy="8931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26"/>
          <p:cNvSpPr/>
          <p:nvPr/>
        </p:nvSpPr>
        <p:spPr>
          <a:xfrm>
            <a:off x="63634" y="6037243"/>
            <a:ext cx="3437604" cy="4963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Rectangle 16">
            <a:extLst>
              <a:ext uri="{FF2B5EF4-FFF2-40B4-BE49-F238E27FC236}">
                <a16:creationId xmlns:a16="http://schemas.microsoft.com/office/drawing/2014/main" xmlns="" id="{65F3D3F5-CDBA-2DC1-84D2-25250BED6FB1}"/>
              </a:ext>
            </a:extLst>
          </p:cNvPr>
          <p:cNvSpPr/>
          <p:nvPr/>
        </p:nvSpPr>
        <p:spPr>
          <a:xfrm>
            <a:off x="3629415" y="4201488"/>
            <a:ext cx="380040" cy="422153"/>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dirty="0" smtClean="0">
                <a:solidFill>
                  <a:srgbClr val="00B050"/>
                </a:solidFill>
                <a:latin typeface="Century Gothic" panose="020B0502020202020204" pitchFamily="34" charset="0"/>
                <a:sym typeface="Wingdings" panose="05000000000000000000" pitchFamily="2" charset="2"/>
              </a:rPr>
              <a:t></a:t>
            </a:r>
            <a:endParaRPr lang="fr-FR" sz="9600" dirty="0">
              <a:solidFill>
                <a:srgbClr val="00B050"/>
              </a:solidFill>
              <a:latin typeface="Century Gothic" panose="020B0502020202020204" pitchFamily="34" charset="0"/>
            </a:endParaRPr>
          </a:p>
        </p:txBody>
      </p:sp>
      <p:cxnSp>
        <p:nvCxnSpPr>
          <p:cNvPr id="33" name="Düz Ok Bağlayıcısı 32"/>
          <p:cNvCxnSpPr/>
          <p:nvPr/>
        </p:nvCxnSpPr>
        <p:spPr>
          <a:xfrm flipH="1">
            <a:off x="1690577" y="5111286"/>
            <a:ext cx="2583712" cy="1151408"/>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34" name="Düz Ok Bağlayıcısı 33"/>
          <p:cNvCxnSpPr/>
          <p:nvPr/>
        </p:nvCxnSpPr>
        <p:spPr>
          <a:xfrm flipH="1">
            <a:off x="1690577" y="4548194"/>
            <a:ext cx="1957185" cy="786364"/>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4055161799"/>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yagram 27"/>
          <p:cNvGraphicFramePr/>
          <p:nvPr>
            <p:extLst>
              <p:ext uri="{D42A27DB-BD31-4B8C-83A1-F6EECF244321}">
                <p14:modId xmlns:p14="http://schemas.microsoft.com/office/powerpoint/2010/main" xmlns="" val="3671903768"/>
              </p:ext>
            </p:extLst>
          </p:nvPr>
        </p:nvGraphicFramePr>
        <p:xfrm>
          <a:off x="3536847" y="4038810"/>
          <a:ext cx="8494458" cy="109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Resim 23"/>
          <p:cNvPicPr>
            <a:picLocks noChangeAspect="1"/>
          </p:cNvPicPr>
          <p:nvPr/>
        </p:nvPicPr>
        <p:blipFill>
          <a:blip r:embed="rId8" cstate="print"/>
          <a:stretch>
            <a:fillRect/>
          </a:stretch>
        </p:blipFill>
        <p:spPr>
          <a:xfrm>
            <a:off x="63634" y="815349"/>
            <a:ext cx="3437604" cy="5718248"/>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63</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 name="Picture 3" descr="C:\Users\Oguz DEMIRBOGAN06\Desktop\muhakkik seminer\TKBLOGO.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026905" y="75091"/>
            <a:ext cx="751438" cy="736665"/>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912224" y="357738"/>
            <a:ext cx="2114681" cy="276999"/>
          </a:xfrm>
          <a:prstGeom prst="rect">
            <a:avLst/>
          </a:prstGeom>
        </p:spPr>
        <p:txBody>
          <a:bodyPr wrap="non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13" name="Rectangle 19">
            <a:extLst>
              <a:ext uri="{FF2B5EF4-FFF2-40B4-BE49-F238E27FC236}">
                <a16:creationId xmlns:a16="http://schemas.microsoft.com/office/drawing/2014/main" xmlns="" id="{7CB61DEF-5B3B-EE3E-31A7-697D49DC8FD2}"/>
              </a:ext>
            </a:extLst>
          </p:cNvPr>
          <p:cNvSpPr/>
          <p:nvPr/>
        </p:nvSpPr>
        <p:spPr>
          <a:xfrm>
            <a:off x="3683371" y="825312"/>
            <a:ext cx="8347934" cy="3441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r-TR" sz="2000" b="1" dirty="0">
                <a:solidFill>
                  <a:schemeClr val="accent1"/>
                </a:solidFill>
              </a:rPr>
              <a:t>ULAŞILAN KANAATE YÖNELİK AÇIKLAMA VE ÖNERİLER </a:t>
            </a:r>
            <a:endParaRPr lang="en-US" sz="2000" b="1" dirty="0">
              <a:solidFill>
                <a:schemeClr val="accent1"/>
              </a:solidFill>
            </a:endParaRPr>
          </a:p>
        </p:txBody>
      </p:sp>
      <p:sp>
        <p:nvSpPr>
          <p:cNvPr id="15" name="Veri Yer Tutucusu 1"/>
          <p:cNvSpPr txBox="1">
            <a:spLocks/>
          </p:cNvSpPr>
          <p:nvPr/>
        </p:nvSpPr>
        <p:spPr>
          <a:xfrm>
            <a:off x="1215336" y="6471616"/>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35D566-AFE5-4E7C-B087-31E947C91AE7}" type="datetime1">
              <a:rPr lang="tr-TR" smtClean="0">
                <a:latin typeface="+mj-lt"/>
              </a:rPr>
              <a:pPr/>
              <a:t>4.9.2025</a:t>
            </a:fld>
            <a:endParaRPr lang="fr-FR" dirty="0">
              <a:latin typeface="+mj-lt"/>
            </a:endParaRPr>
          </a:p>
        </p:txBody>
      </p:sp>
      <p:sp>
        <p:nvSpPr>
          <p:cNvPr id="16" name="Altbilgi Yer Tutucusu 2"/>
          <p:cNvSpPr txBox="1">
            <a:spLocks/>
          </p:cNvSpPr>
          <p:nvPr/>
        </p:nvSpPr>
        <p:spPr>
          <a:xfrm>
            <a:off x="3536847" y="6492875"/>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latin typeface="+mj-lt"/>
              </a:rPr>
              <a:t>Teftiş Kurulu Başkanlığı</a:t>
            </a:r>
            <a:endParaRPr lang="fr-FR" dirty="0">
              <a:latin typeface="+mj-lt"/>
            </a:endParaRPr>
          </a:p>
        </p:txBody>
      </p:sp>
      <p:sp>
        <p:nvSpPr>
          <p:cNvPr id="18" name="Slayt Numarası Yer Tutucusu 3"/>
          <p:cNvSpPr txBox="1">
            <a:spLocks/>
          </p:cNvSpPr>
          <p:nvPr/>
        </p:nvSpPr>
        <p:spPr>
          <a:xfrm>
            <a:off x="7929644" y="6467529"/>
            <a:ext cx="3137117" cy="37858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7CEAE-32B0-4A04-8F8C-8ACC81803E6B}" type="slidenum">
              <a:rPr lang="fr-FR" smtClean="0"/>
              <a:pPr/>
              <a:t>63</a:t>
            </a:fld>
            <a:endParaRPr lang="fr-FR"/>
          </a:p>
        </p:txBody>
      </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2" name="Metin kutusu 21"/>
          <p:cNvSpPr txBox="1"/>
          <p:nvPr/>
        </p:nvSpPr>
        <p:spPr>
          <a:xfrm>
            <a:off x="2765449" y="265404"/>
            <a:ext cx="6661101" cy="461665"/>
          </a:xfrm>
          <a:prstGeom prst="rect">
            <a:avLst/>
          </a:prstGeom>
          <a:noFill/>
        </p:spPr>
        <p:txBody>
          <a:bodyPr wrap="square" rtlCol="0">
            <a:spAutoFit/>
          </a:bodyPr>
          <a:lstStyle/>
          <a:p>
            <a:pPr algn="ctr"/>
            <a:r>
              <a:rPr lang="tr-TR" sz="2400" b="1" dirty="0">
                <a:solidFill>
                  <a:srgbClr val="C00000"/>
                </a:solidFill>
                <a:latin typeface="Century Gothic" panose="020B0502020202020204" pitchFamily="34" charset="0"/>
              </a:rPr>
              <a:t>EK-3 İzleme ve Öneri </a:t>
            </a:r>
            <a:r>
              <a:rPr lang="tr-TR" sz="2400" b="1" dirty="0" smtClean="0">
                <a:solidFill>
                  <a:srgbClr val="C00000"/>
                </a:solidFill>
                <a:latin typeface="Century Gothic" panose="020B0502020202020204" pitchFamily="34" charset="0"/>
              </a:rPr>
              <a:t>Raporu-5</a:t>
            </a:r>
            <a:endParaRPr lang="tr-TR" sz="2400" dirty="0"/>
          </a:p>
        </p:txBody>
      </p:sp>
      <p:pic>
        <p:nvPicPr>
          <p:cNvPr id="36"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19">
            <a:extLst>
              <a:ext uri="{FF2B5EF4-FFF2-40B4-BE49-F238E27FC236}">
                <a16:creationId xmlns:a16="http://schemas.microsoft.com/office/drawing/2014/main" xmlns="" id="{7CB61DEF-5B3B-EE3E-31A7-697D49DC8FD2}"/>
              </a:ext>
            </a:extLst>
          </p:cNvPr>
          <p:cNvSpPr/>
          <p:nvPr/>
        </p:nvSpPr>
        <p:spPr>
          <a:xfrm>
            <a:off x="3683371" y="1214506"/>
            <a:ext cx="8347934" cy="277806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lnSpc>
                <a:spcPct val="125000"/>
              </a:lnSpc>
            </a:pPr>
            <a:r>
              <a:rPr lang="en-US" sz="2000" dirty="0">
                <a:solidFill>
                  <a:schemeClr val="tx1"/>
                </a:solidFill>
                <a:latin typeface="Century Gothic" panose="020B0502020202020204" pitchFamily="34" charset="0"/>
              </a:rPr>
              <a:t>Dersleri </a:t>
            </a:r>
            <a:r>
              <a:rPr lang="en-US" sz="2000" dirty="0" err="1">
                <a:solidFill>
                  <a:schemeClr val="tx1"/>
                </a:solidFill>
                <a:latin typeface="Century Gothic" panose="020B0502020202020204" pitchFamily="34" charset="0"/>
              </a:rPr>
              <a:t>izlenen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öğretmenin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mesleki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yeterliliği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konusunda</a:t>
            </a:r>
            <a:r>
              <a:rPr lang="en-US" sz="2000" dirty="0">
                <a:solidFill>
                  <a:schemeClr val="tx1"/>
                </a:solidFill>
                <a:latin typeface="Century Gothic" panose="020B0502020202020204" pitchFamily="34" charset="0"/>
              </a:rPr>
              <a:t> </a:t>
            </a:r>
            <a:r>
              <a:rPr lang="en-US" sz="2000" b="1" dirty="0" err="1">
                <a:solidFill>
                  <a:schemeClr val="accent2"/>
                </a:solidFill>
                <a:latin typeface="Century Gothic" panose="020B0502020202020204" pitchFamily="34" charset="0"/>
              </a:rPr>
              <a:t>onaylı</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ders</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denetimi</a:t>
            </a:r>
            <a:r>
              <a:rPr lang="en-US" sz="2000" b="1" dirty="0">
                <a:solidFill>
                  <a:schemeClr val="accent2"/>
                </a:solidFill>
                <a:latin typeface="Century Gothic" panose="020B0502020202020204" pitchFamily="34" charset="0"/>
              </a:rPr>
              <a:t> </a:t>
            </a:r>
            <a:r>
              <a:rPr lang="en-US" sz="2000" dirty="0" err="1">
                <a:solidFill>
                  <a:schemeClr val="tx1"/>
                </a:solidFill>
                <a:latin typeface="Century Gothic" panose="020B0502020202020204" pitchFamily="34" charset="0"/>
              </a:rPr>
              <a:t>yapılmasını</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gerektirecek</a:t>
            </a:r>
            <a:r>
              <a:rPr lang="en-US" sz="2000" dirty="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durumların</a:t>
            </a:r>
            <a:r>
              <a:rPr lang="en-US" sz="2000" dirty="0" smtClean="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tespiti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halinde</a:t>
            </a:r>
            <a:r>
              <a:rPr lang="en-US" sz="2000" dirty="0">
                <a:solidFill>
                  <a:schemeClr val="tx1"/>
                </a:solidFill>
                <a:latin typeface="Century Gothic" panose="020B0502020202020204" pitchFamily="34" charset="0"/>
              </a:rPr>
              <a:t> </a:t>
            </a:r>
            <a:r>
              <a:rPr lang="en-US" sz="2000" b="1" dirty="0" err="1">
                <a:solidFill>
                  <a:schemeClr val="accent2"/>
                </a:solidFill>
                <a:latin typeface="Century Gothic" panose="020B0502020202020204" pitchFamily="34" charset="0"/>
              </a:rPr>
              <a:t>izlemeyi</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yapan</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müfettiş</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tarafından</a:t>
            </a:r>
            <a:r>
              <a:rPr lang="en-US" sz="2000" b="1" dirty="0">
                <a:solidFill>
                  <a:schemeClr val="accent2"/>
                </a:solidFill>
                <a:latin typeface="Century Gothic" panose="020B0502020202020204" pitchFamily="34" charset="0"/>
              </a:rPr>
              <a:t> </a:t>
            </a:r>
            <a:r>
              <a:rPr lang="en-US" sz="2000" dirty="0" err="1">
                <a:solidFill>
                  <a:schemeClr val="tx1"/>
                </a:solidFill>
                <a:latin typeface="Century Gothic" panose="020B0502020202020204" pitchFamily="34" charset="0"/>
              </a:rPr>
              <a:t>gerekli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iş</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işlemler</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başlatılır</a:t>
            </a:r>
            <a:r>
              <a:rPr lang="en-US" sz="2000" dirty="0">
                <a:solidFill>
                  <a:schemeClr val="tx1"/>
                </a:solidFill>
                <a:latin typeface="Century Gothic" panose="020B0502020202020204" pitchFamily="34" charset="0"/>
              </a:rPr>
              <a:t>. Bu </a:t>
            </a:r>
            <a:r>
              <a:rPr lang="en-US" sz="2000" dirty="0" err="1">
                <a:solidFill>
                  <a:schemeClr val="tx1"/>
                </a:solidFill>
                <a:latin typeface="Century Gothic" panose="020B0502020202020204" pitchFamily="34" charset="0"/>
              </a:rPr>
              <a:t>durumda</a:t>
            </a:r>
            <a:r>
              <a:rPr lang="en-US" sz="2000" dirty="0">
                <a:solidFill>
                  <a:schemeClr val="tx1"/>
                </a:solidFill>
                <a:latin typeface="Century Gothic" panose="020B0502020202020204" pitchFamily="34" charset="0"/>
              </a:rPr>
              <a:t> raporun </a:t>
            </a:r>
            <a:r>
              <a:rPr lang="en-US" sz="2000" b="1" dirty="0">
                <a:solidFill>
                  <a:schemeClr val="tx1"/>
                </a:solidFill>
                <a:latin typeface="Century Gothic" panose="020B0502020202020204" pitchFamily="34" charset="0"/>
              </a:rPr>
              <a:t>‘</a:t>
            </a:r>
            <a:r>
              <a:rPr lang="en-US" sz="2000" b="1" dirty="0" err="1">
                <a:solidFill>
                  <a:schemeClr val="tx1"/>
                </a:solidFill>
                <a:latin typeface="Century Gothic" panose="020B0502020202020204" pitchFamily="34" charset="0"/>
              </a:rPr>
              <a:t>Değerlendirme</a:t>
            </a:r>
            <a:r>
              <a:rPr lang="en-US" sz="2000" b="1"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bölümünde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yer</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alan</a:t>
            </a:r>
            <a:r>
              <a:rPr lang="en-US" sz="2000" dirty="0">
                <a:solidFill>
                  <a:schemeClr val="tx1"/>
                </a:solidFill>
                <a:latin typeface="Century Gothic" panose="020B0502020202020204" pitchFamily="34" charset="0"/>
              </a:rPr>
              <a:t> </a:t>
            </a:r>
            <a:r>
              <a:rPr lang="en-US" sz="2000" b="1" dirty="0" err="1">
                <a:solidFill>
                  <a:srgbClr val="00B0F0"/>
                </a:solidFill>
                <a:latin typeface="Century Gothic" panose="020B0502020202020204" pitchFamily="34" charset="0"/>
              </a:rPr>
              <a:t>ilgili</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kutucuk</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işaretlenir</a:t>
            </a:r>
            <a:r>
              <a:rPr lang="en-US" sz="2000" b="1" dirty="0">
                <a:solidFill>
                  <a:srgbClr val="00B0F0"/>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b="1" dirty="0">
                <a:solidFill>
                  <a:schemeClr val="tx1"/>
                </a:solidFill>
                <a:latin typeface="Century Gothic" panose="020B0502020202020204" pitchFamily="34" charset="0"/>
              </a:rPr>
              <a:t>‘</a:t>
            </a:r>
            <a:r>
              <a:rPr lang="en-US" sz="2000" b="1" dirty="0" err="1">
                <a:solidFill>
                  <a:schemeClr val="tx1"/>
                </a:solidFill>
                <a:latin typeface="Century Gothic" panose="020B0502020202020204" pitchFamily="34" charset="0"/>
              </a:rPr>
              <a:t>Ulaşılan</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Kanaate</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Yönelik</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Açıklama</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ve</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Öneriler</a:t>
            </a:r>
            <a:r>
              <a:rPr lang="en-US" sz="2000" b="1"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bölümüne</a:t>
            </a:r>
            <a:r>
              <a:rPr lang="en-US" sz="2000" dirty="0">
                <a:solidFill>
                  <a:schemeClr val="tx1"/>
                </a:solidFill>
                <a:latin typeface="Century Gothic" panose="020B0502020202020204" pitchFamily="34" charset="0"/>
              </a:rPr>
              <a:t>, </a:t>
            </a:r>
            <a:r>
              <a:rPr lang="en-US" sz="2000" b="1" dirty="0" err="1">
                <a:solidFill>
                  <a:srgbClr val="00B0F0"/>
                </a:solidFill>
                <a:latin typeface="Century Gothic" panose="020B0502020202020204" pitchFamily="34" charset="0"/>
              </a:rPr>
              <a:t>öğretmen</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hakkında</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onaylı</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ders</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denetimine</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geçmek</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üzere</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gerekli</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işlemlerin</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başlatıldığı</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yazılır</a:t>
            </a:r>
            <a:r>
              <a:rPr lang="en-US" sz="2000" dirty="0">
                <a:solidFill>
                  <a:schemeClr val="tx1"/>
                </a:solidFill>
                <a:latin typeface="Century Gothic" panose="020B0502020202020204" pitchFamily="34" charset="0"/>
              </a:rPr>
              <a:t>. </a:t>
            </a:r>
          </a:p>
        </p:txBody>
      </p:sp>
      <p:sp>
        <p:nvSpPr>
          <p:cNvPr id="38" name="Rectangle 19">
            <a:extLst>
              <a:ext uri="{FF2B5EF4-FFF2-40B4-BE49-F238E27FC236}">
                <a16:creationId xmlns:a16="http://schemas.microsoft.com/office/drawing/2014/main" xmlns="" id="{7CB61DEF-5B3B-EE3E-31A7-697D49DC8FD2}"/>
              </a:ext>
            </a:extLst>
          </p:cNvPr>
          <p:cNvSpPr/>
          <p:nvPr/>
        </p:nvSpPr>
        <p:spPr>
          <a:xfrm>
            <a:off x="3683371" y="5213281"/>
            <a:ext cx="8347934" cy="13231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r>
              <a:rPr lang="tr-TR" sz="2000" b="1" dirty="0" smtClean="0">
                <a:solidFill>
                  <a:srgbClr val="00B050"/>
                </a:solidFill>
                <a:latin typeface="Century Gothic" panose="020B0502020202020204" pitchFamily="34" charset="0"/>
              </a:rPr>
              <a:t>Örneğin; </a:t>
            </a:r>
            <a:r>
              <a:rPr lang="tr-TR" sz="2000" dirty="0">
                <a:solidFill>
                  <a:schemeClr val="tx1"/>
                </a:solidFill>
                <a:latin typeface="Century Gothic" panose="020B0502020202020204" pitchFamily="34" charset="0"/>
              </a:rPr>
              <a:t>Tüm izleme alanlarında </a:t>
            </a:r>
            <a:r>
              <a:rPr lang="tr-TR" sz="2000" b="1" dirty="0">
                <a:solidFill>
                  <a:schemeClr val="tx1"/>
                </a:solidFill>
                <a:latin typeface="Century Gothic" panose="020B0502020202020204" pitchFamily="34" charset="0"/>
              </a:rPr>
              <a:t>“Geliştirilmesi Gerek” </a:t>
            </a:r>
            <a:r>
              <a:rPr lang="tr-TR" sz="2000" dirty="0">
                <a:solidFill>
                  <a:schemeClr val="tx1"/>
                </a:solidFill>
                <a:latin typeface="Century Gothic" panose="020B0502020202020204" pitchFamily="34" charset="0"/>
              </a:rPr>
              <a:t>düzeyinde değerlendirilen öğretmenin mesleki yeterliliği konusunda </a:t>
            </a:r>
            <a:r>
              <a:rPr lang="tr-TR" sz="2000" b="1" dirty="0">
                <a:solidFill>
                  <a:schemeClr val="tx1"/>
                </a:solidFill>
                <a:latin typeface="Century Gothic" panose="020B0502020202020204" pitchFamily="34" charset="0"/>
              </a:rPr>
              <a:t>Onaylı ders denetimi yapılması</a:t>
            </a:r>
            <a:r>
              <a:rPr lang="tr-TR" sz="2000" dirty="0">
                <a:solidFill>
                  <a:schemeClr val="tx1"/>
                </a:solidFill>
                <a:latin typeface="Century Gothic" panose="020B0502020202020204" pitchFamily="34" charset="0"/>
              </a:rPr>
              <a:t> için Makamdan onay talebinde bulunulmuştur</a:t>
            </a:r>
            <a:r>
              <a:rPr lang="tr-TR" sz="2000" dirty="0" smtClean="0">
                <a:solidFill>
                  <a:schemeClr val="tx1"/>
                </a:solidFill>
                <a:latin typeface="Century Gothic" panose="020B0502020202020204" pitchFamily="34" charset="0"/>
              </a:rPr>
              <a:t>.</a:t>
            </a:r>
            <a:endParaRPr lang="tr-TR" sz="2000" dirty="0">
              <a:solidFill>
                <a:schemeClr val="tx1"/>
              </a:solidFill>
              <a:latin typeface="Century Gothic" panose="020B0502020202020204" pitchFamily="34" charset="0"/>
            </a:endParaRPr>
          </a:p>
        </p:txBody>
      </p:sp>
      <p:sp>
        <p:nvSpPr>
          <p:cNvPr id="26" name="Dikdörtgen 25"/>
          <p:cNvSpPr/>
          <p:nvPr/>
        </p:nvSpPr>
        <p:spPr>
          <a:xfrm>
            <a:off x="63634" y="5122843"/>
            <a:ext cx="3437604" cy="8931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26"/>
          <p:cNvSpPr/>
          <p:nvPr/>
        </p:nvSpPr>
        <p:spPr>
          <a:xfrm>
            <a:off x="63634" y="6037243"/>
            <a:ext cx="3437604" cy="4963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Rectangle 16">
            <a:extLst>
              <a:ext uri="{FF2B5EF4-FFF2-40B4-BE49-F238E27FC236}">
                <a16:creationId xmlns:a16="http://schemas.microsoft.com/office/drawing/2014/main" xmlns="" id="{65F3D3F5-CDBA-2DC1-84D2-25250BED6FB1}"/>
              </a:ext>
            </a:extLst>
          </p:cNvPr>
          <p:cNvSpPr/>
          <p:nvPr/>
        </p:nvSpPr>
        <p:spPr>
          <a:xfrm>
            <a:off x="3647762" y="4436308"/>
            <a:ext cx="380040" cy="422153"/>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dirty="0" smtClean="0">
                <a:solidFill>
                  <a:srgbClr val="00B050"/>
                </a:solidFill>
                <a:latin typeface="Century Gothic" panose="020B0502020202020204" pitchFamily="34" charset="0"/>
                <a:sym typeface="Wingdings" panose="05000000000000000000" pitchFamily="2" charset="2"/>
              </a:rPr>
              <a:t></a:t>
            </a:r>
            <a:endParaRPr lang="fr-FR" sz="9600" dirty="0">
              <a:solidFill>
                <a:srgbClr val="00B050"/>
              </a:solidFill>
              <a:latin typeface="Century Gothic" panose="020B0502020202020204" pitchFamily="34" charset="0"/>
            </a:endParaRPr>
          </a:p>
        </p:txBody>
      </p:sp>
      <p:cxnSp>
        <p:nvCxnSpPr>
          <p:cNvPr id="33" name="Düz Ok Bağlayıcısı 32"/>
          <p:cNvCxnSpPr/>
          <p:nvPr/>
        </p:nvCxnSpPr>
        <p:spPr>
          <a:xfrm flipH="1">
            <a:off x="1690577" y="5564157"/>
            <a:ext cx="2594344" cy="721263"/>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34" name="Düz Ok Bağlayıcısı 33"/>
          <p:cNvCxnSpPr/>
          <p:nvPr/>
        </p:nvCxnSpPr>
        <p:spPr>
          <a:xfrm flipH="1">
            <a:off x="1690578" y="4774019"/>
            <a:ext cx="1992793" cy="1171113"/>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913722155"/>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stretch>
            <a:fillRect/>
          </a:stretch>
        </p:blipFill>
        <p:spPr>
          <a:xfrm>
            <a:off x="0" y="727068"/>
            <a:ext cx="3612153" cy="5809395"/>
          </a:xfrm>
          <a:prstGeom prst="rect">
            <a:avLst/>
          </a:prstGeom>
        </p:spPr>
      </p:pic>
      <p:graphicFrame>
        <p:nvGraphicFramePr>
          <p:cNvPr id="28" name="Diyagram 27"/>
          <p:cNvGraphicFramePr/>
          <p:nvPr>
            <p:extLst>
              <p:ext uri="{D42A27DB-BD31-4B8C-83A1-F6EECF244321}">
                <p14:modId xmlns:p14="http://schemas.microsoft.com/office/powerpoint/2010/main" xmlns="" val="1370058997"/>
              </p:ext>
            </p:extLst>
          </p:nvPr>
        </p:nvGraphicFramePr>
        <p:xfrm>
          <a:off x="3536847" y="4546368"/>
          <a:ext cx="8494458" cy="10909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64</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 name="Picture 3" descr="C:\Users\Oguz DEMIRBOGAN06\Desktop\muhakkik seminer\TKBLOGO.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026905" y="75091"/>
            <a:ext cx="751438" cy="736665"/>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912224" y="357738"/>
            <a:ext cx="2114681" cy="276999"/>
          </a:xfrm>
          <a:prstGeom prst="rect">
            <a:avLst/>
          </a:prstGeom>
        </p:spPr>
        <p:txBody>
          <a:bodyPr wrap="non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13" name="Rectangle 19">
            <a:extLst>
              <a:ext uri="{FF2B5EF4-FFF2-40B4-BE49-F238E27FC236}">
                <a16:creationId xmlns:a16="http://schemas.microsoft.com/office/drawing/2014/main" xmlns="" id="{7CB61DEF-5B3B-EE3E-31A7-697D49DC8FD2}"/>
              </a:ext>
            </a:extLst>
          </p:cNvPr>
          <p:cNvSpPr/>
          <p:nvPr/>
        </p:nvSpPr>
        <p:spPr>
          <a:xfrm>
            <a:off x="3683371" y="825312"/>
            <a:ext cx="8347934" cy="3441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r-TR" sz="2000" b="1" dirty="0">
                <a:solidFill>
                  <a:schemeClr val="accent1"/>
                </a:solidFill>
              </a:rPr>
              <a:t>ULAŞILAN KANAATE YÖNELİK AÇIKLAMA VE ÖNERİLER </a:t>
            </a:r>
            <a:endParaRPr lang="en-US" sz="2000" b="1" dirty="0">
              <a:solidFill>
                <a:schemeClr val="accent1"/>
              </a:solidFill>
            </a:endParaRPr>
          </a:p>
        </p:txBody>
      </p:sp>
      <p:sp>
        <p:nvSpPr>
          <p:cNvPr id="15" name="Veri Yer Tutucusu 1"/>
          <p:cNvSpPr txBox="1">
            <a:spLocks/>
          </p:cNvSpPr>
          <p:nvPr/>
        </p:nvSpPr>
        <p:spPr>
          <a:xfrm>
            <a:off x="1215336" y="6471616"/>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35D566-AFE5-4E7C-B087-31E947C91AE7}" type="datetime1">
              <a:rPr lang="tr-TR" smtClean="0">
                <a:latin typeface="+mj-lt"/>
              </a:rPr>
              <a:pPr/>
              <a:t>4.9.2025</a:t>
            </a:fld>
            <a:endParaRPr lang="fr-FR" dirty="0">
              <a:latin typeface="+mj-lt"/>
            </a:endParaRPr>
          </a:p>
        </p:txBody>
      </p:sp>
      <p:sp>
        <p:nvSpPr>
          <p:cNvPr id="16" name="Altbilgi Yer Tutucusu 2"/>
          <p:cNvSpPr txBox="1">
            <a:spLocks/>
          </p:cNvSpPr>
          <p:nvPr/>
        </p:nvSpPr>
        <p:spPr>
          <a:xfrm>
            <a:off x="3536847" y="6492875"/>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latin typeface="+mj-lt"/>
              </a:rPr>
              <a:t>Teftiş Kurulu Başkanlığı</a:t>
            </a:r>
            <a:endParaRPr lang="fr-FR" dirty="0">
              <a:latin typeface="+mj-lt"/>
            </a:endParaRPr>
          </a:p>
        </p:txBody>
      </p:sp>
      <p:sp>
        <p:nvSpPr>
          <p:cNvPr id="18" name="Slayt Numarası Yer Tutucusu 3"/>
          <p:cNvSpPr txBox="1">
            <a:spLocks/>
          </p:cNvSpPr>
          <p:nvPr/>
        </p:nvSpPr>
        <p:spPr>
          <a:xfrm>
            <a:off x="7929644" y="6467529"/>
            <a:ext cx="3137117" cy="37858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7CEAE-32B0-4A04-8F8C-8ACC81803E6B}" type="slidenum">
              <a:rPr lang="fr-FR" smtClean="0"/>
              <a:pPr/>
              <a:t>64</a:t>
            </a:fld>
            <a:endParaRPr lang="fr-FR"/>
          </a:p>
        </p:txBody>
      </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2" name="Metin kutusu 21"/>
          <p:cNvSpPr txBox="1"/>
          <p:nvPr/>
        </p:nvSpPr>
        <p:spPr>
          <a:xfrm>
            <a:off x="2765449" y="265404"/>
            <a:ext cx="6661101" cy="461665"/>
          </a:xfrm>
          <a:prstGeom prst="rect">
            <a:avLst/>
          </a:prstGeom>
          <a:noFill/>
        </p:spPr>
        <p:txBody>
          <a:bodyPr wrap="square" rtlCol="0">
            <a:spAutoFit/>
          </a:bodyPr>
          <a:lstStyle/>
          <a:p>
            <a:pPr algn="ctr"/>
            <a:r>
              <a:rPr lang="tr-TR" sz="2400" b="1" dirty="0" smtClean="0">
                <a:solidFill>
                  <a:srgbClr val="C00000"/>
                </a:solidFill>
                <a:latin typeface="Century Gothic" panose="020B0502020202020204" pitchFamily="34" charset="0"/>
              </a:rPr>
              <a:t>EK-2 </a:t>
            </a:r>
            <a:r>
              <a:rPr lang="tr-TR" sz="2400" b="1" dirty="0">
                <a:solidFill>
                  <a:srgbClr val="C00000"/>
                </a:solidFill>
                <a:latin typeface="Century Gothic" panose="020B0502020202020204" pitchFamily="34" charset="0"/>
              </a:rPr>
              <a:t>İzleme ve Öneri </a:t>
            </a:r>
            <a:r>
              <a:rPr lang="tr-TR" sz="2400" b="1" dirty="0" smtClean="0">
                <a:solidFill>
                  <a:srgbClr val="C00000"/>
                </a:solidFill>
                <a:latin typeface="Century Gothic" panose="020B0502020202020204" pitchFamily="34" charset="0"/>
              </a:rPr>
              <a:t>Raporu-1</a:t>
            </a:r>
            <a:endParaRPr lang="tr-TR" sz="2400" dirty="0"/>
          </a:p>
        </p:txBody>
      </p:sp>
      <p:pic>
        <p:nvPicPr>
          <p:cNvPr id="36"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19">
            <a:extLst>
              <a:ext uri="{FF2B5EF4-FFF2-40B4-BE49-F238E27FC236}">
                <a16:creationId xmlns:a16="http://schemas.microsoft.com/office/drawing/2014/main" xmlns="" id="{7CB61DEF-5B3B-EE3E-31A7-697D49DC8FD2}"/>
              </a:ext>
            </a:extLst>
          </p:cNvPr>
          <p:cNvSpPr/>
          <p:nvPr/>
        </p:nvSpPr>
        <p:spPr>
          <a:xfrm>
            <a:off x="3683371" y="1214505"/>
            <a:ext cx="8347934" cy="34671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25000"/>
              </a:lnSpc>
            </a:pPr>
            <a:r>
              <a:rPr lang="en-US" sz="2000" dirty="0">
                <a:solidFill>
                  <a:schemeClr val="tx1"/>
                </a:solidFill>
                <a:latin typeface="Century Gothic" panose="020B0502020202020204" pitchFamily="34" charset="0"/>
              </a:rPr>
              <a:t>Tüm </a:t>
            </a:r>
            <a:r>
              <a:rPr lang="en-US" sz="2000" dirty="0" err="1">
                <a:solidFill>
                  <a:schemeClr val="tx1"/>
                </a:solidFill>
                <a:latin typeface="Century Gothic" panose="020B0502020202020204" pitchFamily="34" charset="0"/>
              </a:rPr>
              <a:t>izleme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alanlarında</a:t>
            </a:r>
            <a:r>
              <a:rPr lang="en-US" sz="2000" dirty="0">
                <a:solidFill>
                  <a:schemeClr val="tx1"/>
                </a:solidFill>
                <a:latin typeface="Century Gothic" panose="020B0502020202020204" pitchFamily="34" charset="0"/>
              </a:rPr>
              <a:t> </a:t>
            </a:r>
            <a:r>
              <a:rPr lang="en-US" sz="2000" b="1" dirty="0">
                <a:solidFill>
                  <a:srgbClr val="00B050"/>
                </a:solidFill>
                <a:latin typeface="Century Gothic" panose="020B0502020202020204" pitchFamily="34" charset="0"/>
              </a:rPr>
              <a:t>‘</a:t>
            </a:r>
            <a:r>
              <a:rPr lang="en-US" sz="2000" b="1" dirty="0" err="1">
                <a:solidFill>
                  <a:srgbClr val="00B050"/>
                </a:solidFill>
                <a:latin typeface="Century Gothic" panose="020B0502020202020204" pitchFamily="34" charset="0"/>
              </a:rPr>
              <a:t>Yeterli</a:t>
            </a:r>
            <a:r>
              <a:rPr lang="en-US" sz="2000" b="1" dirty="0">
                <a:solidFill>
                  <a:srgbClr val="00B050"/>
                </a:solidFill>
                <a:latin typeface="Century Gothic" panose="020B0502020202020204" pitchFamily="34" charset="0"/>
              </a:rPr>
              <a:t>’ </a:t>
            </a:r>
            <a:r>
              <a:rPr lang="en-US" sz="2000" dirty="0" err="1">
                <a:solidFill>
                  <a:schemeClr val="tx1"/>
                </a:solidFill>
                <a:latin typeface="Century Gothic" panose="020B0502020202020204" pitchFamily="34" charset="0"/>
              </a:rPr>
              <a:t>olduğu</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kanaatine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ulaşılan</a:t>
            </a:r>
            <a:r>
              <a:rPr lang="en-US" sz="2000" dirty="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öğretmen</a:t>
            </a:r>
            <a:r>
              <a:rPr lang="tr-TR" sz="2000" dirty="0" smtClean="0">
                <a:solidFill>
                  <a:schemeClr val="tx1"/>
                </a:solidFill>
                <a:latin typeface="Century Gothic" panose="020B0502020202020204" pitchFamily="34" charset="0"/>
              </a:rPr>
              <a:t> için </a:t>
            </a:r>
            <a:r>
              <a:rPr lang="en-US" sz="2000" dirty="0" smtClean="0">
                <a:solidFill>
                  <a:schemeClr val="tx1"/>
                </a:solidFill>
                <a:latin typeface="Century Gothic" panose="020B0502020202020204" pitchFamily="34" charset="0"/>
              </a:rPr>
              <a:t>raporun </a:t>
            </a:r>
            <a:r>
              <a:rPr lang="en-US" sz="2000" b="1" dirty="0">
                <a:solidFill>
                  <a:schemeClr val="tx1"/>
                </a:solidFill>
                <a:latin typeface="Century Gothic" panose="020B0502020202020204" pitchFamily="34" charset="0"/>
              </a:rPr>
              <a:t>‘</a:t>
            </a:r>
            <a:r>
              <a:rPr lang="en-US" sz="2000" b="1" dirty="0" err="1">
                <a:solidFill>
                  <a:schemeClr val="tx1"/>
                </a:solidFill>
                <a:latin typeface="Century Gothic" panose="020B0502020202020204" pitchFamily="34" charset="0"/>
              </a:rPr>
              <a:t>Değerlendirme</a:t>
            </a:r>
            <a:r>
              <a:rPr lang="en-US" sz="2000" b="1"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bölümünde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yer</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alan</a:t>
            </a:r>
            <a:r>
              <a:rPr lang="en-US" sz="2000" dirty="0">
                <a:solidFill>
                  <a:schemeClr val="tx1"/>
                </a:solidFill>
                <a:latin typeface="Century Gothic" panose="020B0502020202020204" pitchFamily="34" charset="0"/>
              </a:rPr>
              <a:t> </a:t>
            </a:r>
            <a:r>
              <a:rPr lang="tr-TR" sz="2000" b="1" dirty="0">
                <a:solidFill>
                  <a:srgbClr val="00B050"/>
                </a:solidFill>
                <a:latin typeface="Century Gothic" panose="020B0502020202020204" pitchFamily="34" charset="0"/>
              </a:rPr>
              <a:t>‘Tüm izleme alanlarında mesleki gelişimi </a:t>
            </a:r>
            <a:r>
              <a:rPr lang="tr-TR" sz="2000" b="1" dirty="0" smtClean="0">
                <a:solidFill>
                  <a:srgbClr val="00B050"/>
                </a:solidFill>
                <a:latin typeface="Century Gothic" panose="020B0502020202020204" pitchFamily="34" charset="0"/>
              </a:rPr>
              <a:t>yeterlidir’</a:t>
            </a:r>
            <a:r>
              <a:rPr lang="tr-TR" sz="2000" dirty="0">
                <a:latin typeface="Century Gothic" panose="020B0502020202020204" pitchFamily="34" charset="0"/>
              </a:rPr>
              <a:t> </a:t>
            </a:r>
            <a:r>
              <a:rPr lang="en-US" sz="2000" dirty="0" err="1" smtClean="0">
                <a:solidFill>
                  <a:schemeClr val="tx1"/>
                </a:solidFill>
                <a:latin typeface="Century Gothic" panose="020B0502020202020204" pitchFamily="34" charset="0"/>
              </a:rPr>
              <a:t>kutucu</a:t>
            </a:r>
            <a:r>
              <a:rPr lang="tr-TR" sz="2000" dirty="0" err="1" smtClean="0">
                <a:solidFill>
                  <a:schemeClr val="tx1"/>
                </a:solidFill>
                <a:latin typeface="Century Gothic" panose="020B0502020202020204" pitchFamily="34" charset="0"/>
              </a:rPr>
              <a:t>ğu</a:t>
            </a:r>
            <a:r>
              <a:rPr lang="tr-TR" sz="2000" dirty="0" smtClean="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işaretlenir</a:t>
            </a:r>
            <a:r>
              <a:rPr lang="en-US" sz="2000" dirty="0" smtClean="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b="1" dirty="0">
                <a:solidFill>
                  <a:schemeClr val="tx1"/>
                </a:solidFill>
                <a:latin typeface="Century Gothic" panose="020B0502020202020204" pitchFamily="34" charset="0"/>
              </a:rPr>
              <a:t>‘</a:t>
            </a:r>
            <a:r>
              <a:rPr lang="en-US" sz="2000" b="1" dirty="0" err="1">
                <a:solidFill>
                  <a:schemeClr val="tx1"/>
                </a:solidFill>
                <a:latin typeface="Century Gothic" panose="020B0502020202020204" pitchFamily="34" charset="0"/>
              </a:rPr>
              <a:t>Ulaşılan</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Kanaate</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Yönelik</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Açıklama</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ve</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Öneriler</a:t>
            </a:r>
            <a:r>
              <a:rPr lang="en-US" sz="2000" b="1" dirty="0">
                <a:solidFill>
                  <a:schemeClr val="tx1"/>
                </a:solidFill>
                <a:latin typeface="Century Gothic" panose="020B0502020202020204" pitchFamily="34" charset="0"/>
              </a:rPr>
              <a:t>’</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bölümüne</a:t>
            </a:r>
            <a:r>
              <a:rPr lang="en-US" sz="2000" dirty="0">
                <a:solidFill>
                  <a:schemeClr val="tx1"/>
                </a:solidFill>
                <a:latin typeface="Century Gothic" panose="020B0502020202020204" pitchFamily="34" charset="0"/>
              </a:rPr>
              <a:t>, </a:t>
            </a:r>
            <a:r>
              <a:rPr lang="en-US" sz="2000" dirty="0" smtClean="0">
                <a:solidFill>
                  <a:schemeClr val="tx1"/>
                </a:solidFill>
                <a:latin typeface="Century Gothic" panose="020B0502020202020204" pitchFamily="34" charset="0"/>
              </a:rPr>
              <a:t>öğretmene</a:t>
            </a:r>
            <a:r>
              <a:rPr lang="tr-TR" sz="2000" dirty="0" smtClean="0">
                <a:solidFill>
                  <a:schemeClr val="tx1"/>
                </a:solidFill>
                <a:latin typeface="Century Gothic" panose="020B0502020202020204" pitchFamily="34" charset="0"/>
              </a:rPr>
              <a:t> rehberlik yapma görevi teklif edilecek ise </a:t>
            </a:r>
            <a:r>
              <a:rPr lang="en-US" sz="2000" b="1" dirty="0" err="1" smtClean="0">
                <a:solidFill>
                  <a:srgbClr val="00B0F0"/>
                </a:solidFill>
                <a:latin typeface="Century Gothic" panose="020B0502020202020204" pitchFamily="34" charset="0"/>
              </a:rPr>
              <a:t>hangi</a:t>
            </a:r>
            <a:r>
              <a:rPr lang="en-US" sz="2000" b="1" dirty="0" smtClean="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alanlarda</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rehberlik</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görevi</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verilmesinin</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önerildiği</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yazılır</a:t>
            </a:r>
            <a:r>
              <a:rPr lang="en-US" sz="2000" dirty="0">
                <a:solidFill>
                  <a:schemeClr val="tx1"/>
                </a:solidFill>
                <a:latin typeface="Century Gothic" panose="020B0502020202020204" pitchFamily="34" charset="0"/>
              </a:rPr>
              <a:t>. </a:t>
            </a:r>
            <a:endParaRPr lang="tr-TR" sz="2000" dirty="0" smtClean="0">
              <a:solidFill>
                <a:schemeClr val="tx1"/>
              </a:solidFill>
              <a:latin typeface="Century Gothic" panose="020B0502020202020204" pitchFamily="34" charset="0"/>
            </a:endParaRPr>
          </a:p>
          <a:p>
            <a:pPr algn="just">
              <a:lnSpc>
                <a:spcPct val="125000"/>
              </a:lnSpc>
            </a:pPr>
            <a:r>
              <a:rPr lang="en-US" sz="2000" b="1" dirty="0" err="1" smtClean="0">
                <a:solidFill>
                  <a:schemeClr val="accent2"/>
                </a:solidFill>
                <a:latin typeface="Century Gothic" panose="020B0502020202020204" pitchFamily="34" charset="0"/>
              </a:rPr>
              <a:t>Rehberlik</a:t>
            </a:r>
            <a:r>
              <a:rPr lang="en-US" sz="2000" b="1" dirty="0" smtClean="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görevi</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verilmesi</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teklif</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edilecek</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alanlar</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öğretmenin</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emsallerine</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göre</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öne</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çıkan</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özellikleri</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dikkate</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alınarak</a:t>
            </a:r>
            <a:r>
              <a:rPr lang="en-US" sz="2000" b="1" dirty="0">
                <a:solidFill>
                  <a:schemeClr val="accent2"/>
                </a:solidFill>
                <a:latin typeface="Century Gothic" panose="020B0502020202020204" pitchFamily="34" charset="0"/>
              </a:rPr>
              <a:t> </a:t>
            </a:r>
            <a:r>
              <a:rPr lang="en-US" sz="2000" b="1" dirty="0" err="1">
                <a:solidFill>
                  <a:schemeClr val="accent2"/>
                </a:solidFill>
                <a:latin typeface="Century Gothic" panose="020B0502020202020204" pitchFamily="34" charset="0"/>
              </a:rPr>
              <a:t>belirlenmelidir</a:t>
            </a:r>
            <a:r>
              <a:rPr lang="en-US" sz="2000" b="1" dirty="0" smtClean="0">
                <a:solidFill>
                  <a:schemeClr val="accent2"/>
                </a:solidFill>
                <a:latin typeface="Century Gothic" panose="020B0502020202020204" pitchFamily="34" charset="0"/>
              </a:rPr>
              <a:t>.</a:t>
            </a:r>
            <a:endParaRPr lang="en-US" sz="2000" b="1" dirty="0">
              <a:solidFill>
                <a:schemeClr val="accent2"/>
              </a:solidFill>
              <a:latin typeface="Century Gothic" panose="020B0502020202020204" pitchFamily="34" charset="0"/>
            </a:endParaRPr>
          </a:p>
        </p:txBody>
      </p:sp>
      <p:sp>
        <p:nvSpPr>
          <p:cNvPr id="38" name="Rectangle 19">
            <a:extLst>
              <a:ext uri="{FF2B5EF4-FFF2-40B4-BE49-F238E27FC236}">
                <a16:creationId xmlns:a16="http://schemas.microsoft.com/office/drawing/2014/main" xmlns="" id="{7CB61DEF-5B3B-EE3E-31A7-697D49DC8FD2}"/>
              </a:ext>
            </a:extLst>
          </p:cNvPr>
          <p:cNvSpPr/>
          <p:nvPr/>
        </p:nvSpPr>
        <p:spPr>
          <a:xfrm>
            <a:off x="3683371" y="5499101"/>
            <a:ext cx="8347934" cy="103736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r>
              <a:rPr lang="tr-TR" sz="2000" b="1" dirty="0" smtClean="0">
                <a:solidFill>
                  <a:srgbClr val="00B050"/>
                </a:solidFill>
                <a:latin typeface="Century Gothic" panose="020B0502020202020204" pitchFamily="34" charset="0"/>
              </a:rPr>
              <a:t>Örneğin; </a:t>
            </a:r>
            <a:r>
              <a:rPr lang="tr-TR" sz="2000" dirty="0">
                <a:solidFill>
                  <a:schemeClr val="tx1"/>
                </a:solidFill>
                <a:latin typeface="Century Gothic" panose="020B0502020202020204" pitchFamily="34" charset="0"/>
              </a:rPr>
              <a:t>Öğretmene; planlama, öğrenciyi tanıma ile ... alanlarında okul temelli mesleki gelişim planında </a:t>
            </a:r>
            <a:r>
              <a:rPr lang="tr-TR" sz="2000" b="1" dirty="0">
                <a:solidFill>
                  <a:schemeClr val="tx1"/>
                </a:solidFill>
                <a:latin typeface="Century Gothic" panose="020B0502020202020204" pitchFamily="34" charset="0"/>
              </a:rPr>
              <a:t>rehberlik görevi verilmesinin uygun olduğu </a:t>
            </a:r>
            <a:r>
              <a:rPr lang="tr-TR" sz="2000" dirty="0">
                <a:solidFill>
                  <a:schemeClr val="tx1"/>
                </a:solidFill>
                <a:latin typeface="Century Gothic" panose="020B0502020202020204" pitchFamily="34" charset="0"/>
              </a:rPr>
              <a:t>değerlendirilmektedir.</a:t>
            </a:r>
          </a:p>
        </p:txBody>
      </p:sp>
      <p:sp>
        <p:nvSpPr>
          <p:cNvPr id="26" name="Dikdörtgen 25"/>
          <p:cNvSpPr/>
          <p:nvPr/>
        </p:nvSpPr>
        <p:spPr>
          <a:xfrm>
            <a:off x="63634" y="4957743"/>
            <a:ext cx="3437604" cy="5413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26"/>
          <p:cNvSpPr/>
          <p:nvPr/>
        </p:nvSpPr>
        <p:spPr>
          <a:xfrm>
            <a:off x="63634" y="5504896"/>
            <a:ext cx="3437604" cy="5403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Rectangle 16">
            <a:extLst>
              <a:ext uri="{FF2B5EF4-FFF2-40B4-BE49-F238E27FC236}">
                <a16:creationId xmlns:a16="http://schemas.microsoft.com/office/drawing/2014/main" xmlns="" id="{65F3D3F5-CDBA-2DC1-84D2-25250BED6FB1}"/>
              </a:ext>
            </a:extLst>
          </p:cNvPr>
          <p:cNvSpPr/>
          <p:nvPr/>
        </p:nvSpPr>
        <p:spPr>
          <a:xfrm>
            <a:off x="3647762" y="4957743"/>
            <a:ext cx="380040" cy="422153"/>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dirty="0" smtClean="0">
                <a:solidFill>
                  <a:srgbClr val="00B050"/>
                </a:solidFill>
                <a:latin typeface="Century Gothic" panose="020B0502020202020204" pitchFamily="34" charset="0"/>
                <a:sym typeface="Wingdings" panose="05000000000000000000" pitchFamily="2" charset="2"/>
              </a:rPr>
              <a:t></a:t>
            </a:r>
            <a:endParaRPr lang="fr-FR" sz="9600" dirty="0">
              <a:solidFill>
                <a:srgbClr val="00B050"/>
              </a:solidFill>
              <a:latin typeface="Century Gothic" panose="020B0502020202020204" pitchFamily="34" charset="0"/>
            </a:endParaRPr>
          </a:p>
        </p:txBody>
      </p:sp>
      <p:cxnSp>
        <p:nvCxnSpPr>
          <p:cNvPr id="33" name="Düz Ok Bağlayıcısı 32"/>
          <p:cNvCxnSpPr/>
          <p:nvPr/>
        </p:nvCxnSpPr>
        <p:spPr>
          <a:xfrm flipH="1">
            <a:off x="1782437" y="5775047"/>
            <a:ext cx="2055345" cy="89079"/>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34" name="Düz Ok Bağlayıcısı 33"/>
          <p:cNvCxnSpPr/>
          <p:nvPr/>
        </p:nvCxnSpPr>
        <p:spPr>
          <a:xfrm flipH="1">
            <a:off x="1806076" y="4931134"/>
            <a:ext cx="2152461" cy="189275"/>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sp>
        <p:nvSpPr>
          <p:cNvPr id="25" name="Dikdörtgen 24"/>
          <p:cNvSpPr/>
          <p:nvPr/>
        </p:nvSpPr>
        <p:spPr>
          <a:xfrm>
            <a:off x="63634" y="6025857"/>
            <a:ext cx="3437604" cy="4670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65284986"/>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stretch>
            <a:fillRect/>
          </a:stretch>
        </p:blipFill>
        <p:spPr>
          <a:xfrm>
            <a:off x="0" y="727068"/>
            <a:ext cx="3612153" cy="5809395"/>
          </a:xfrm>
          <a:prstGeom prst="rect">
            <a:avLst/>
          </a:prstGeom>
        </p:spPr>
      </p:pic>
      <p:graphicFrame>
        <p:nvGraphicFramePr>
          <p:cNvPr id="28" name="Diyagram 27"/>
          <p:cNvGraphicFramePr/>
          <p:nvPr>
            <p:extLst>
              <p:ext uri="{D42A27DB-BD31-4B8C-83A1-F6EECF244321}">
                <p14:modId xmlns:p14="http://schemas.microsoft.com/office/powerpoint/2010/main" xmlns="" val="1167777138"/>
              </p:ext>
            </p:extLst>
          </p:nvPr>
        </p:nvGraphicFramePr>
        <p:xfrm>
          <a:off x="3536847" y="3784368"/>
          <a:ext cx="8494458" cy="10909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65</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 name="Picture 3" descr="C:\Users\Oguz DEMIRBOGAN06\Desktop\muhakkik seminer\TKBLOGO.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026905" y="75091"/>
            <a:ext cx="751438" cy="736665"/>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912224" y="357738"/>
            <a:ext cx="2114681" cy="276999"/>
          </a:xfrm>
          <a:prstGeom prst="rect">
            <a:avLst/>
          </a:prstGeom>
        </p:spPr>
        <p:txBody>
          <a:bodyPr wrap="non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13" name="Rectangle 19">
            <a:extLst>
              <a:ext uri="{FF2B5EF4-FFF2-40B4-BE49-F238E27FC236}">
                <a16:creationId xmlns:a16="http://schemas.microsoft.com/office/drawing/2014/main" xmlns="" id="{7CB61DEF-5B3B-EE3E-31A7-697D49DC8FD2}"/>
              </a:ext>
            </a:extLst>
          </p:cNvPr>
          <p:cNvSpPr/>
          <p:nvPr/>
        </p:nvSpPr>
        <p:spPr>
          <a:xfrm>
            <a:off x="3683371" y="825312"/>
            <a:ext cx="8347934" cy="3441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r-TR" sz="2000" b="1" dirty="0">
                <a:solidFill>
                  <a:schemeClr val="accent1"/>
                </a:solidFill>
              </a:rPr>
              <a:t>ULAŞILAN KANAATE YÖNELİK AÇIKLAMA VE ÖNERİLER </a:t>
            </a:r>
            <a:endParaRPr lang="en-US" sz="2000" b="1" dirty="0">
              <a:solidFill>
                <a:schemeClr val="accent1"/>
              </a:solidFill>
            </a:endParaRPr>
          </a:p>
        </p:txBody>
      </p:sp>
      <p:sp>
        <p:nvSpPr>
          <p:cNvPr id="15" name="Veri Yer Tutucusu 1"/>
          <p:cNvSpPr txBox="1">
            <a:spLocks/>
          </p:cNvSpPr>
          <p:nvPr/>
        </p:nvSpPr>
        <p:spPr>
          <a:xfrm>
            <a:off x="1215336" y="6471616"/>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35D566-AFE5-4E7C-B087-31E947C91AE7}" type="datetime1">
              <a:rPr lang="tr-TR" smtClean="0">
                <a:latin typeface="+mj-lt"/>
              </a:rPr>
              <a:pPr/>
              <a:t>4.9.2025</a:t>
            </a:fld>
            <a:endParaRPr lang="fr-FR" dirty="0">
              <a:latin typeface="+mj-lt"/>
            </a:endParaRPr>
          </a:p>
        </p:txBody>
      </p:sp>
      <p:sp>
        <p:nvSpPr>
          <p:cNvPr id="16" name="Altbilgi Yer Tutucusu 2"/>
          <p:cNvSpPr txBox="1">
            <a:spLocks/>
          </p:cNvSpPr>
          <p:nvPr/>
        </p:nvSpPr>
        <p:spPr>
          <a:xfrm>
            <a:off x="3536847" y="6492875"/>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latin typeface="+mj-lt"/>
              </a:rPr>
              <a:t>Teftiş Kurulu Başkanlığı</a:t>
            </a:r>
            <a:endParaRPr lang="fr-FR" dirty="0">
              <a:latin typeface="+mj-lt"/>
            </a:endParaRPr>
          </a:p>
        </p:txBody>
      </p:sp>
      <p:sp>
        <p:nvSpPr>
          <p:cNvPr id="18" name="Slayt Numarası Yer Tutucusu 3"/>
          <p:cNvSpPr txBox="1">
            <a:spLocks/>
          </p:cNvSpPr>
          <p:nvPr/>
        </p:nvSpPr>
        <p:spPr>
          <a:xfrm>
            <a:off x="7929644" y="6467529"/>
            <a:ext cx="3137117" cy="37858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7CEAE-32B0-4A04-8F8C-8ACC81803E6B}" type="slidenum">
              <a:rPr lang="fr-FR" smtClean="0"/>
              <a:pPr/>
              <a:t>65</a:t>
            </a:fld>
            <a:endParaRPr lang="fr-FR"/>
          </a:p>
        </p:txBody>
      </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2" name="Metin kutusu 21"/>
          <p:cNvSpPr txBox="1"/>
          <p:nvPr/>
        </p:nvSpPr>
        <p:spPr>
          <a:xfrm>
            <a:off x="2765449" y="265404"/>
            <a:ext cx="6661101" cy="461665"/>
          </a:xfrm>
          <a:prstGeom prst="rect">
            <a:avLst/>
          </a:prstGeom>
          <a:noFill/>
        </p:spPr>
        <p:txBody>
          <a:bodyPr wrap="square" rtlCol="0">
            <a:spAutoFit/>
          </a:bodyPr>
          <a:lstStyle/>
          <a:p>
            <a:pPr algn="ctr"/>
            <a:r>
              <a:rPr lang="tr-TR" sz="2400" b="1" dirty="0" smtClean="0">
                <a:solidFill>
                  <a:srgbClr val="C00000"/>
                </a:solidFill>
                <a:latin typeface="Century Gothic" panose="020B0502020202020204" pitchFamily="34" charset="0"/>
              </a:rPr>
              <a:t>EK-2 </a:t>
            </a:r>
            <a:r>
              <a:rPr lang="tr-TR" sz="2400" b="1" dirty="0">
                <a:solidFill>
                  <a:srgbClr val="C00000"/>
                </a:solidFill>
                <a:latin typeface="Century Gothic" panose="020B0502020202020204" pitchFamily="34" charset="0"/>
              </a:rPr>
              <a:t>İzleme ve Öneri </a:t>
            </a:r>
            <a:r>
              <a:rPr lang="tr-TR" sz="2400" b="1" dirty="0" smtClean="0">
                <a:solidFill>
                  <a:srgbClr val="C00000"/>
                </a:solidFill>
                <a:latin typeface="Century Gothic" panose="020B0502020202020204" pitchFamily="34" charset="0"/>
              </a:rPr>
              <a:t>Raporu-2</a:t>
            </a:r>
            <a:endParaRPr lang="tr-TR" sz="2400" dirty="0"/>
          </a:p>
        </p:txBody>
      </p:sp>
      <p:pic>
        <p:nvPicPr>
          <p:cNvPr id="36"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19">
            <a:extLst>
              <a:ext uri="{FF2B5EF4-FFF2-40B4-BE49-F238E27FC236}">
                <a16:creationId xmlns:a16="http://schemas.microsoft.com/office/drawing/2014/main" xmlns="" id="{7CB61DEF-5B3B-EE3E-31A7-697D49DC8FD2}"/>
              </a:ext>
            </a:extLst>
          </p:cNvPr>
          <p:cNvSpPr/>
          <p:nvPr/>
        </p:nvSpPr>
        <p:spPr>
          <a:xfrm>
            <a:off x="3683371" y="1239905"/>
            <a:ext cx="8347934" cy="25712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25000"/>
              </a:lnSpc>
            </a:pPr>
            <a:endParaRPr lang="tr-TR" dirty="0" smtClean="0">
              <a:solidFill>
                <a:schemeClr val="tx1"/>
              </a:solidFill>
              <a:latin typeface="Century Gothic" panose="020B0502020202020204" pitchFamily="34" charset="0"/>
            </a:endParaRPr>
          </a:p>
          <a:p>
            <a:pPr algn="just">
              <a:lnSpc>
                <a:spcPct val="125000"/>
              </a:lnSpc>
            </a:pPr>
            <a:endParaRPr lang="tr-TR" dirty="0">
              <a:solidFill>
                <a:schemeClr val="tx1"/>
              </a:solidFill>
              <a:latin typeface="Century Gothic" panose="020B0502020202020204" pitchFamily="34" charset="0"/>
            </a:endParaRPr>
          </a:p>
          <a:p>
            <a:pPr algn="just">
              <a:lnSpc>
                <a:spcPct val="125000"/>
              </a:lnSpc>
            </a:pPr>
            <a:endParaRPr lang="tr-TR" dirty="0" smtClean="0">
              <a:solidFill>
                <a:schemeClr val="tx1"/>
              </a:solidFill>
              <a:latin typeface="Century Gothic" panose="020B0502020202020204" pitchFamily="34" charset="0"/>
            </a:endParaRPr>
          </a:p>
          <a:p>
            <a:pPr lvl="0" algn="just">
              <a:lnSpc>
                <a:spcPct val="125000"/>
              </a:lnSpc>
            </a:pPr>
            <a:r>
              <a:rPr lang="en-US" dirty="0">
                <a:solidFill>
                  <a:schemeClr val="tx1"/>
                </a:solidFill>
                <a:latin typeface="Century Gothic" panose="020B0502020202020204" pitchFamily="34" charset="0"/>
              </a:rPr>
              <a:t>Tüm </a:t>
            </a:r>
            <a:r>
              <a:rPr lang="en-US" dirty="0" err="1">
                <a:solidFill>
                  <a:schemeClr val="tx1"/>
                </a:solidFill>
                <a:latin typeface="Century Gothic" panose="020B0502020202020204" pitchFamily="34" charset="0"/>
              </a:rPr>
              <a:t>izleme</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alanlarında</a:t>
            </a:r>
            <a:r>
              <a:rPr lang="en-US" dirty="0">
                <a:solidFill>
                  <a:schemeClr val="tx1"/>
                </a:solidFill>
                <a:latin typeface="Century Gothic" panose="020B0502020202020204" pitchFamily="34" charset="0"/>
              </a:rPr>
              <a:t> </a:t>
            </a:r>
            <a:r>
              <a:rPr lang="en-US" b="1" dirty="0">
                <a:solidFill>
                  <a:srgbClr val="00B050"/>
                </a:solidFill>
                <a:latin typeface="Century Gothic" panose="020B0502020202020204" pitchFamily="34" charset="0"/>
              </a:rPr>
              <a:t>‘</a:t>
            </a:r>
            <a:r>
              <a:rPr lang="en-US" b="1" dirty="0" err="1">
                <a:solidFill>
                  <a:srgbClr val="00B050"/>
                </a:solidFill>
                <a:latin typeface="Century Gothic" panose="020B0502020202020204" pitchFamily="34" charset="0"/>
              </a:rPr>
              <a:t>Yeterli</a:t>
            </a:r>
            <a:r>
              <a:rPr lang="en-US" b="1" dirty="0">
                <a:solidFill>
                  <a:srgbClr val="00B050"/>
                </a:solidFill>
                <a:latin typeface="Century Gothic" panose="020B0502020202020204" pitchFamily="34" charset="0"/>
              </a:rPr>
              <a:t>’ </a:t>
            </a:r>
            <a:r>
              <a:rPr lang="en-US" dirty="0" err="1">
                <a:solidFill>
                  <a:schemeClr val="tx1"/>
                </a:solidFill>
                <a:latin typeface="Century Gothic" panose="020B0502020202020204" pitchFamily="34" charset="0"/>
              </a:rPr>
              <a:t>olduğu</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kanaatine</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ulaşılan</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öğretmenlerden</a:t>
            </a:r>
            <a:r>
              <a:rPr lang="en-US" dirty="0">
                <a:solidFill>
                  <a:schemeClr val="tx1"/>
                </a:solidFill>
                <a:latin typeface="Century Gothic" panose="020B0502020202020204" pitchFamily="34" charset="0"/>
              </a:rPr>
              <a:t> OTMG </a:t>
            </a:r>
            <a:r>
              <a:rPr lang="en-US" dirty="0" err="1">
                <a:solidFill>
                  <a:schemeClr val="tx1"/>
                </a:solidFill>
                <a:latin typeface="Century Gothic" panose="020B0502020202020204" pitchFamily="34" charset="0"/>
              </a:rPr>
              <a:t>planı</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çerçevesinde</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rehberlik</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görevini</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tamamlayanlara</a:t>
            </a:r>
            <a:r>
              <a:rPr lang="en-US" dirty="0">
                <a:solidFill>
                  <a:schemeClr val="tx1"/>
                </a:solidFill>
                <a:latin typeface="Century Gothic" panose="020B0502020202020204" pitchFamily="34" charset="0"/>
              </a:rPr>
              <a:t> </a:t>
            </a:r>
            <a:r>
              <a:rPr lang="en-US" b="1" dirty="0" err="1">
                <a:solidFill>
                  <a:srgbClr val="00B050"/>
                </a:solidFill>
                <a:latin typeface="Century Gothic" panose="020B0502020202020204" pitchFamily="34" charset="0"/>
              </a:rPr>
              <a:t>başarı</a:t>
            </a:r>
            <a:r>
              <a:rPr lang="en-US" b="1" dirty="0">
                <a:solidFill>
                  <a:srgbClr val="00B050"/>
                </a:solidFill>
                <a:latin typeface="Century Gothic" panose="020B0502020202020204" pitchFamily="34" charset="0"/>
              </a:rPr>
              <a:t> </a:t>
            </a:r>
            <a:r>
              <a:rPr lang="en-US" b="1" dirty="0" err="1">
                <a:solidFill>
                  <a:srgbClr val="00B050"/>
                </a:solidFill>
                <a:latin typeface="Century Gothic" panose="020B0502020202020204" pitchFamily="34" charset="0"/>
              </a:rPr>
              <a:t>belgesi</a:t>
            </a:r>
            <a:r>
              <a:rPr lang="en-US" b="1" dirty="0">
                <a:solidFill>
                  <a:srgbClr val="00B050"/>
                </a:solidFill>
                <a:latin typeface="Century Gothic" panose="020B0502020202020204" pitchFamily="34" charset="0"/>
              </a:rPr>
              <a:t> </a:t>
            </a:r>
            <a:r>
              <a:rPr lang="en-US" b="1" dirty="0" err="1">
                <a:solidFill>
                  <a:srgbClr val="00B050"/>
                </a:solidFill>
                <a:latin typeface="Century Gothic" panose="020B0502020202020204" pitchFamily="34" charset="0"/>
              </a:rPr>
              <a:t>verilmesi</a:t>
            </a:r>
            <a:r>
              <a:rPr lang="en-US" b="1" dirty="0">
                <a:solidFill>
                  <a:srgbClr val="00B050"/>
                </a:solidFill>
                <a:latin typeface="Century Gothic" panose="020B0502020202020204" pitchFamily="34" charset="0"/>
              </a:rPr>
              <a:t> </a:t>
            </a:r>
            <a:r>
              <a:rPr lang="en-US" b="1" dirty="0" err="1">
                <a:solidFill>
                  <a:srgbClr val="00B050"/>
                </a:solidFill>
                <a:latin typeface="Century Gothic" panose="020B0502020202020204" pitchFamily="34" charset="0"/>
              </a:rPr>
              <a:t>teklif</a:t>
            </a:r>
            <a:r>
              <a:rPr lang="en-US" b="1" dirty="0">
                <a:solidFill>
                  <a:srgbClr val="00B050"/>
                </a:solidFill>
                <a:latin typeface="Century Gothic" panose="020B0502020202020204" pitchFamily="34" charset="0"/>
              </a:rPr>
              <a:t> </a:t>
            </a:r>
            <a:r>
              <a:rPr lang="en-US" b="1" dirty="0" err="1">
                <a:solidFill>
                  <a:srgbClr val="00B050"/>
                </a:solidFill>
                <a:latin typeface="Century Gothic" panose="020B0502020202020204" pitchFamily="34" charset="0"/>
              </a:rPr>
              <a:t>edilecek</a:t>
            </a:r>
            <a:r>
              <a:rPr lang="en-US" b="1" dirty="0">
                <a:solidFill>
                  <a:srgbClr val="00B050"/>
                </a:solidFill>
                <a:latin typeface="Century Gothic" panose="020B0502020202020204" pitchFamily="34" charset="0"/>
              </a:rPr>
              <a:t> </a:t>
            </a:r>
            <a:r>
              <a:rPr lang="en-US" dirty="0" err="1">
                <a:solidFill>
                  <a:schemeClr val="tx1"/>
                </a:solidFill>
                <a:latin typeface="Century Gothic" panose="020B0502020202020204" pitchFamily="34" charset="0"/>
              </a:rPr>
              <a:t>ise</a:t>
            </a:r>
            <a:r>
              <a:rPr lang="en-US" dirty="0">
                <a:solidFill>
                  <a:schemeClr val="tx1"/>
                </a:solidFill>
                <a:latin typeface="Century Gothic" panose="020B0502020202020204" pitchFamily="34" charset="0"/>
              </a:rPr>
              <a:t> </a:t>
            </a:r>
            <a:r>
              <a:rPr lang="en-US" dirty="0" smtClean="0">
                <a:solidFill>
                  <a:schemeClr val="tx1"/>
                </a:solidFill>
                <a:latin typeface="Century Gothic" panose="020B0502020202020204" pitchFamily="34" charset="0"/>
              </a:rPr>
              <a:t>raporun </a:t>
            </a:r>
            <a:r>
              <a:rPr lang="en-US" b="1" dirty="0">
                <a:solidFill>
                  <a:schemeClr val="tx1"/>
                </a:solidFill>
                <a:latin typeface="Century Gothic" panose="020B0502020202020204" pitchFamily="34" charset="0"/>
              </a:rPr>
              <a:t>‘</a:t>
            </a:r>
            <a:r>
              <a:rPr lang="en-US" b="1" dirty="0" err="1">
                <a:solidFill>
                  <a:schemeClr val="tx1"/>
                </a:solidFill>
                <a:latin typeface="Century Gothic" panose="020B0502020202020204" pitchFamily="34" charset="0"/>
              </a:rPr>
              <a:t>Değerlendirme</a:t>
            </a:r>
            <a:r>
              <a:rPr lang="en-US" b="1"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bölümünde</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yer</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alan</a:t>
            </a:r>
            <a:r>
              <a:rPr lang="en-US" dirty="0">
                <a:solidFill>
                  <a:schemeClr val="tx1"/>
                </a:solidFill>
                <a:latin typeface="Century Gothic" panose="020B0502020202020204" pitchFamily="34" charset="0"/>
              </a:rPr>
              <a:t> </a:t>
            </a:r>
            <a:r>
              <a:rPr lang="tr-TR" b="1" dirty="0">
                <a:solidFill>
                  <a:srgbClr val="00B050"/>
                </a:solidFill>
                <a:latin typeface="Century Gothic" panose="020B0502020202020204" pitchFamily="34" charset="0"/>
              </a:rPr>
              <a:t>‘Tüm izleme alanlarında mesleki gelişimi </a:t>
            </a:r>
            <a:r>
              <a:rPr lang="tr-TR" b="1" dirty="0" smtClean="0">
                <a:solidFill>
                  <a:srgbClr val="00B050"/>
                </a:solidFill>
                <a:latin typeface="Century Gothic" panose="020B0502020202020204" pitchFamily="34" charset="0"/>
              </a:rPr>
              <a:t>yeterlidir’</a:t>
            </a:r>
            <a:r>
              <a:rPr lang="tr-TR" dirty="0">
                <a:latin typeface="Century Gothic" panose="020B0502020202020204" pitchFamily="34" charset="0"/>
              </a:rPr>
              <a:t> </a:t>
            </a:r>
            <a:r>
              <a:rPr lang="en-US" dirty="0" err="1" smtClean="0">
                <a:solidFill>
                  <a:schemeClr val="tx1"/>
                </a:solidFill>
                <a:latin typeface="Century Gothic" panose="020B0502020202020204" pitchFamily="34" charset="0"/>
              </a:rPr>
              <a:t>kutucu</a:t>
            </a:r>
            <a:r>
              <a:rPr lang="tr-TR" dirty="0" err="1" smtClean="0">
                <a:solidFill>
                  <a:schemeClr val="tx1"/>
                </a:solidFill>
                <a:latin typeface="Century Gothic" panose="020B0502020202020204" pitchFamily="34" charset="0"/>
              </a:rPr>
              <a:t>ğu</a:t>
            </a:r>
            <a:r>
              <a:rPr lang="tr-TR" dirty="0" smtClean="0">
                <a:solidFill>
                  <a:schemeClr val="tx1"/>
                </a:solidFill>
                <a:latin typeface="Century Gothic" panose="020B0502020202020204" pitchFamily="34" charset="0"/>
              </a:rPr>
              <a:t> </a:t>
            </a:r>
            <a:r>
              <a:rPr lang="en-US" dirty="0" err="1" smtClean="0">
                <a:solidFill>
                  <a:schemeClr val="tx1"/>
                </a:solidFill>
                <a:latin typeface="Century Gothic" panose="020B0502020202020204" pitchFamily="34" charset="0"/>
              </a:rPr>
              <a:t>işaretlenir</a:t>
            </a:r>
            <a:r>
              <a:rPr lang="en-US" dirty="0" smtClean="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ve</a:t>
            </a:r>
            <a:r>
              <a:rPr lang="en-US" dirty="0">
                <a:solidFill>
                  <a:schemeClr val="tx1"/>
                </a:solidFill>
                <a:latin typeface="Century Gothic" panose="020B0502020202020204" pitchFamily="34" charset="0"/>
              </a:rPr>
              <a:t> </a:t>
            </a:r>
            <a:r>
              <a:rPr lang="en-US" b="1" dirty="0">
                <a:solidFill>
                  <a:schemeClr val="tx1"/>
                </a:solidFill>
                <a:latin typeface="Century Gothic" panose="020B0502020202020204" pitchFamily="34" charset="0"/>
              </a:rPr>
              <a:t>‘</a:t>
            </a:r>
            <a:r>
              <a:rPr lang="en-US" b="1" dirty="0" err="1">
                <a:solidFill>
                  <a:schemeClr val="tx1"/>
                </a:solidFill>
                <a:latin typeface="Century Gothic" panose="020B0502020202020204" pitchFamily="34" charset="0"/>
              </a:rPr>
              <a:t>Ulaşılan</a:t>
            </a:r>
            <a:r>
              <a:rPr lang="en-US" b="1" dirty="0">
                <a:solidFill>
                  <a:schemeClr val="tx1"/>
                </a:solidFill>
                <a:latin typeface="Century Gothic" panose="020B0502020202020204" pitchFamily="34" charset="0"/>
              </a:rPr>
              <a:t> </a:t>
            </a:r>
            <a:r>
              <a:rPr lang="en-US" b="1" dirty="0" err="1">
                <a:solidFill>
                  <a:schemeClr val="tx1"/>
                </a:solidFill>
                <a:latin typeface="Century Gothic" panose="020B0502020202020204" pitchFamily="34" charset="0"/>
              </a:rPr>
              <a:t>Kanaate</a:t>
            </a:r>
            <a:r>
              <a:rPr lang="en-US" b="1" dirty="0">
                <a:solidFill>
                  <a:schemeClr val="tx1"/>
                </a:solidFill>
                <a:latin typeface="Century Gothic" panose="020B0502020202020204" pitchFamily="34" charset="0"/>
              </a:rPr>
              <a:t> </a:t>
            </a:r>
            <a:r>
              <a:rPr lang="en-US" b="1" dirty="0" err="1">
                <a:solidFill>
                  <a:schemeClr val="tx1"/>
                </a:solidFill>
                <a:latin typeface="Century Gothic" panose="020B0502020202020204" pitchFamily="34" charset="0"/>
              </a:rPr>
              <a:t>Yönelik</a:t>
            </a:r>
            <a:r>
              <a:rPr lang="en-US" b="1" dirty="0">
                <a:solidFill>
                  <a:schemeClr val="tx1"/>
                </a:solidFill>
                <a:latin typeface="Century Gothic" panose="020B0502020202020204" pitchFamily="34" charset="0"/>
              </a:rPr>
              <a:t> </a:t>
            </a:r>
            <a:r>
              <a:rPr lang="en-US" b="1" dirty="0" err="1">
                <a:solidFill>
                  <a:schemeClr val="tx1"/>
                </a:solidFill>
                <a:latin typeface="Century Gothic" panose="020B0502020202020204" pitchFamily="34" charset="0"/>
              </a:rPr>
              <a:t>Açıklama</a:t>
            </a:r>
            <a:r>
              <a:rPr lang="en-US" b="1" dirty="0">
                <a:solidFill>
                  <a:schemeClr val="tx1"/>
                </a:solidFill>
                <a:latin typeface="Century Gothic" panose="020B0502020202020204" pitchFamily="34" charset="0"/>
              </a:rPr>
              <a:t> </a:t>
            </a:r>
            <a:r>
              <a:rPr lang="en-US" b="1" dirty="0" err="1">
                <a:solidFill>
                  <a:schemeClr val="tx1"/>
                </a:solidFill>
                <a:latin typeface="Century Gothic" panose="020B0502020202020204" pitchFamily="34" charset="0"/>
              </a:rPr>
              <a:t>ve</a:t>
            </a:r>
            <a:r>
              <a:rPr lang="en-US" b="1" dirty="0">
                <a:solidFill>
                  <a:schemeClr val="tx1"/>
                </a:solidFill>
                <a:latin typeface="Century Gothic" panose="020B0502020202020204" pitchFamily="34" charset="0"/>
              </a:rPr>
              <a:t> </a:t>
            </a:r>
            <a:r>
              <a:rPr lang="en-US" b="1" dirty="0" err="1">
                <a:solidFill>
                  <a:schemeClr val="tx1"/>
                </a:solidFill>
                <a:latin typeface="Century Gothic" panose="020B0502020202020204" pitchFamily="34" charset="0"/>
              </a:rPr>
              <a:t>Öneriler</a:t>
            </a:r>
            <a:r>
              <a:rPr lang="en-US" b="1" dirty="0">
                <a:solidFill>
                  <a:schemeClr val="tx1"/>
                </a:solidFill>
                <a:latin typeface="Century Gothic" panose="020B0502020202020204" pitchFamily="34" charset="0"/>
              </a:rPr>
              <a:t>’</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bölümüne</a:t>
            </a:r>
            <a:r>
              <a:rPr lang="en-US" dirty="0">
                <a:solidFill>
                  <a:schemeClr val="tx1"/>
                </a:solidFill>
                <a:latin typeface="Century Gothic" panose="020B0502020202020204" pitchFamily="34" charset="0"/>
              </a:rPr>
              <a:t>, öğretmene </a:t>
            </a:r>
            <a:r>
              <a:rPr lang="en-US" dirty="0" err="1">
                <a:solidFill>
                  <a:schemeClr val="tx1"/>
                </a:solidFill>
                <a:latin typeface="Century Gothic" panose="020B0502020202020204" pitchFamily="34" charset="0"/>
              </a:rPr>
              <a:t>ilgili</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mevzuatı</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doğrultusunda</a:t>
            </a:r>
            <a:r>
              <a:rPr lang="en-US" dirty="0">
                <a:solidFill>
                  <a:schemeClr val="tx1"/>
                </a:solidFill>
                <a:latin typeface="Century Gothic" panose="020B0502020202020204" pitchFamily="34" charset="0"/>
              </a:rPr>
              <a:t> </a:t>
            </a:r>
            <a:r>
              <a:rPr lang="en-US" b="1" dirty="0" err="1">
                <a:solidFill>
                  <a:srgbClr val="00B0F0"/>
                </a:solidFill>
                <a:latin typeface="Century Gothic" panose="020B0502020202020204" pitchFamily="34" charset="0"/>
              </a:rPr>
              <a:t>başarı</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belgesi</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verilmesi</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önerisinde</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bulunulduğu</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yazılır</a:t>
            </a:r>
            <a:r>
              <a:rPr lang="en-US" dirty="0">
                <a:solidFill>
                  <a:schemeClr val="tx1"/>
                </a:solidFill>
                <a:latin typeface="Century Gothic" panose="020B0502020202020204" pitchFamily="34" charset="0"/>
              </a:rPr>
              <a:t>. </a:t>
            </a:r>
          </a:p>
        </p:txBody>
      </p:sp>
      <p:sp>
        <p:nvSpPr>
          <p:cNvPr id="38" name="Rectangle 19">
            <a:extLst>
              <a:ext uri="{FF2B5EF4-FFF2-40B4-BE49-F238E27FC236}">
                <a16:creationId xmlns:a16="http://schemas.microsoft.com/office/drawing/2014/main" xmlns="" id="{7CB61DEF-5B3B-EE3E-31A7-697D49DC8FD2}"/>
              </a:ext>
            </a:extLst>
          </p:cNvPr>
          <p:cNvSpPr/>
          <p:nvPr/>
        </p:nvSpPr>
        <p:spPr>
          <a:xfrm>
            <a:off x="3700199" y="4762500"/>
            <a:ext cx="8347934" cy="17739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r>
              <a:rPr lang="tr-TR" b="1" dirty="0" smtClean="0">
                <a:solidFill>
                  <a:srgbClr val="00B050"/>
                </a:solidFill>
                <a:latin typeface="Century Gothic" panose="020B0502020202020204" pitchFamily="34" charset="0"/>
              </a:rPr>
              <a:t>Örneğin; </a:t>
            </a:r>
            <a:r>
              <a:rPr lang="tr-TR" dirty="0">
                <a:solidFill>
                  <a:schemeClr val="tx1"/>
                </a:solidFill>
                <a:latin typeface="Century Gothic" panose="020B0502020202020204" pitchFamily="34" charset="0"/>
              </a:rPr>
              <a:t>Tüm izleme alanlarında </a:t>
            </a:r>
            <a:r>
              <a:rPr lang="tr-TR" b="1" dirty="0">
                <a:solidFill>
                  <a:schemeClr val="tx1"/>
                </a:solidFill>
                <a:latin typeface="Century Gothic" panose="020B0502020202020204" pitchFamily="34" charset="0"/>
              </a:rPr>
              <a:t>“Yeterli” </a:t>
            </a:r>
            <a:r>
              <a:rPr lang="tr-TR" dirty="0">
                <a:solidFill>
                  <a:schemeClr val="tx1"/>
                </a:solidFill>
                <a:latin typeface="Century Gothic" panose="020B0502020202020204" pitchFamily="34" charset="0"/>
              </a:rPr>
              <a:t>olduğu kanaatine ulaşılan ve </a:t>
            </a:r>
            <a:r>
              <a:rPr lang="tr-TR" b="1" dirty="0">
                <a:solidFill>
                  <a:schemeClr val="tx1"/>
                </a:solidFill>
                <a:latin typeface="Century Gothic" panose="020B0502020202020204" pitchFamily="34" charset="0"/>
              </a:rPr>
              <a:t>okul temelli mesleki gelişim planı çerçevesinde rehberlik görevini  tamamladığı anlaşılan</a:t>
            </a:r>
            <a:r>
              <a:rPr lang="tr-TR" dirty="0">
                <a:solidFill>
                  <a:schemeClr val="tx1"/>
                </a:solidFill>
                <a:latin typeface="Century Gothic" panose="020B0502020202020204" pitchFamily="34" charset="0"/>
              </a:rPr>
              <a:t> öğretmene, Millî Eğitim Bakanlığı Personeline Başarı, Üstün Başarı Belgesi ve Ödül Verilmesine Dair Yönergenin 5 inci maddesi kapsamında </a:t>
            </a:r>
            <a:r>
              <a:rPr lang="tr-TR" b="1" dirty="0">
                <a:solidFill>
                  <a:schemeClr val="tx1"/>
                </a:solidFill>
                <a:latin typeface="Century Gothic" panose="020B0502020202020204" pitchFamily="34" charset="0"/>
              </a:rPr>
              <a:t>başarı belgesi verilmesinin </a:t>
            </a:r>
            <a:r>
              <a:rPr lang="tr-TR" dirty="0">
                <a:solidFill>
                  <a:schemeClr val="tx1"/>
                </a:solidFill>
                <a:latin typeface="Century Gothic" panose="020B0502020202020204" pitchFamily="34" charset="0"/>
              </a:rPr>
              <a:t>uygun olduğu değerlendirilmektedir.</a:t>
            </a:r>
          </a:p>
        </p:txBody>
      </p:sp>
      <p:sp>
        <p:nvSpPr>
          <p:cNvPr id="26" name="Dikdörtgen 25"/>
          <p:cNvSpPr/>
          <p:nvPr/>
        </p:nvSpPr>
        <p:spPr>
          <a:xfrm>
            <a:off x="63634" y="4957743"/>
            <a:ext cx="3437604" cy="5413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26"/>
          <p:cNvSpPr/>
          <p:nvPr/>
        </p:nvSpPr>
        <p:spPr>
          <a:xfrm>
            <a:off x="63634" y="5504896"/>
            <a:ext cx="3437604" cy="5403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Rectangle 16">
            <a:extLst>
              <a:ext uri="{FF2B5EF4-FFF2-40B4-BE49-F238E27FC236}">
                <a16:creationId xmlns:a16="http://schemas.microsoft.com/office/drawing/2014/main" xmlns="" id="{65F3D3F5-CDBA-2DC1-84D2-25250BED6FB1}"/>
              </a:ext>
            </a:extLst>
          </p:cNvPr>
          <p:cNvSpPr/>
          <p:nvPr/>
        </p:nvSpPr>
        <p:spPr>
          <a:xfrm>
            <a:off x="3683371" y="4139176"/>
            <a:ext cx="380040" cy="422153"/>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dirty="0" smtClean="0">
                <a:solidFill>
                  <a:srgbClr val="00B050"/>
                </a:solidFill>
                <a:latin typeface="Century Gothic" panose="020B0502020202020204" pitchFamily="34" charset="0"/>
                <a:sym typeface="Wingdings" panose="05000000000000000000" pitchFamily="2" charset="2"/>
              </a:rPr>
              <a:t></a:t>
            </a:r>
            <a:endParaRPr lang="fr-FR" sz="9600" dirty="0">
              <a:solidFill>
                <a:srgbClr val="00B050"/>
              </a:solidFill>
              <a:latin typeface="Century Gothic" panose="020B0502020202020204" pitchFamily="34" charset="0"/>
            </a:endParaRPr>
          </a:p>
        </p:txBody>
      </p:sp>
      <p:cxnSp>
        <p:nvCxnSpPr>
          <p:cNvPr id="33" name="Düz Ok Bağlayıcısı 32"/>
          <p:cNvCxnSpPr/>
          <p:nvPr/>
        </p:nvCxnSpPr>
        <p:spPr>
          <a:xfrm flipH="1">
            <a:off x="1782437" y="5775047"/>
            <a:ext cx="2055345" cy="89079"/>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34" name="Düz Ok Bağlayıcısı 33"/>
          <p:cNvCxnSpPr>
            <a:stCxn id="30" idx="1"/>
          </p:cNvCxnSpPr>
          <p:nvPr/>
        </p:nvCxnSpPr>
        <p:spPr>
          <a:xfrm flipH="1">
            <a:off x="1782437" y="4350253"/>
            <a:ext cx="1900934" cy="775358"/>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sp>
        <p:nvSpPr>
          <p:cNvPr id="25" name="Dikdörtgen 24"/>
          <p:cNvSpPr/>
          <p:nvPr/>
        </p:nvSpPr>
        <p:spPr>
          <a:xfrm>
            <a:off x="63634" y="6025857"/>
            <a:ext cx="3437604" cy="4670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452483910"/>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stretch>
            <a:fillRect/>
          </a:stretch>
        </p:blipFill>
        <p:spPr>
          <a:xfrm>
            <a:off x="0" y="727068"/>
            <a:ext cx="3612153" cy="5809395"/>
          </a:xfrm>
          <a:prstGeom prst="rect">
            <a:avLst/>
          </a:prstGeom>
        </p:spPr>
      </p:pic>
      <p:graphicFrame>
        <p:nvGraphicFramePr>
          <p:cNvPr id="28" name="Diyagram 27"/>
          <p:cNvGraphicFramePr/>
          <p:nvPr>
            <p:extLst>
              <p:ext uri="{D42A27DB-BD31-4B8C-83A1-F6EECF244321}">
                <p14:modId xmlns:p14="http://schemas.microsoft.com/office/powerpoint/2010/main" xmlns="" val="3000874550"/>
              </p:ext>
            </p:extLst>
          </p:nvPr>
        </p:nvGraphicFramePr>
        <p:xfrm>
          <a:off x="3536847" y="4417204"/>
          <a:ext cx="8494458" cy="8391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66</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 name="Picture 3" descr="C:\Users\Oguz DEMIRBOGAN06\Desktop\muhakkik seminer\TKBLOGO.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026905" y="75091"/>
            <a:ext cx="751438" cy="736665"/>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912224" y="357738"/>
            <a:ext cx="2114681" cy="276999"/>
          </a:xfrm>
          <a:prstGeom prst="rect">
            <a:avLst/>
          </a:prstGeom>
        </p:spPr>
        <p:txBody>
          <a:bodyPr wrap="non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13" name="Rectangle 19">
            <a:extLst>
              <a:ext uri="{FF2B5EF4-FFF2-40B4-BE49-F238E27FC236}">
                <a16:creationId xmlns:a16="http://schemas.microsoft.com/office/drawing/2014/main" xmlns="" id="{7CB61DEF-5B3B-EE3E-31A7-697D49DC8FD2}"/>
              </a:ext>
            </a:extLst>
          </p:cNvPr>
          <p:cNvSpPr/>
          <p:nvPr/>
        </p:nvSpPr>
        <p:spPr>
          <a:xfrm>
            <a:off x="3683371" y="825312"/>
            <a:ext cx="8347934" cy="3441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r-TR" sz="2000" b="1" dirty="0">
                <a:solidFill>
                  <a:schemeClr val="accent1"/>
                </a:solidFill>
              </a:rPr>
              <a:t>ULAŞILAN KANAATE YÖNELİK AÇIKLAMA VE ÖNERİLER </a:t>
            </a:r>
            <a:endParaRPr lang="en-US" sz="2000" b="1" dirty="0">
              <a:solidFill>
                <a:schemeClr val="accent1"/>
              </a:solidFill>
            </a:endParaRPr>
          </a:p>
        </p:txBody>
      </p:sp>
      <p:sp>
        <p:nvSpPr>
          <p:cNvPr id="15" name="Veri Yer Tutucusu 1"/>
          <p:cNvSpPr txBox="1">
            <a:spLocks/>
          </p:cNvSpPr>
          <p:nvPr/>
        </p:nvSpPr>
        <p:spPr>
          <a:xfrm>
            <a:off x="1215336" y="6471616"/>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35D566-AFE5-4E7C-B087-31E947C91AE7}" type="datetime1">
              <a:rPr lang="tr-TR" smtClean="0">
                <a:latin typeface="+mj-lt"/>
              </a:rPr>
              <a:pPr/>
              <a:t>4.9.2025</a:t>
            </a:fld>
            <a:endParaRPr lang="fr-FR" dirty="0">
              <a:latin typeface="+mj-lt"/>
            </a:endParaRPr>
          </a:p>
        </p:txBody>
      </p:sp>
      <p:sp>
        <p:nvSpPr>
          <p:cNvPr id="16" name="Altbilgi Yer Tutucusu 2"/>
          <p:cNvSpPr txBox="1">
            <a:spLocks/>
          </p:cNvSpPr>
          <p:nvPr/>
        </p:nvSpPr>
        <p:spPr>
          <a:xfrm>
            <a:off x="3536847" y="6492875"/>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latin typeface="+mj-lt"/>
              </a:rPr>
              <a:t>Teftiş Kurulu Başkanlığı</a:t>
            </a:r>
            <a:endParaRPr lang="fr-FR" dirty="0">
              <a:latin typeface="+mj-lt"/>
            </a:endParaRPr>
          </a:p>
        </p:txBody>
      </p:sp>
      <p:sp>
        <p:nvSpPr>
          <p:cNvPr id="18" name="Slayt Numarası Yer Tutucusu 3"/>
          <p:cNvSpPr txBox="1">
            <a:spLocks/>
          </p:cNvSpPr>
          <p:nvPr/>
        </p:nvSpPr>
        <p:spPr>
          <a:xfrm>
            <a:off x="7929644" y="6467529"/>
            <a:ext cx="3137117" cy="37858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7CEAE-32B0-4A04-8F8C-8ACC81803E6B}" type="slidenum">
              <a:rPr lang="fr-FR" smtClean="0"/>
              <a:pPr/>
              <a:t>66</a:t>
            </a:fld>
            <a:endParaRPr lang="fr-FR"/>
          </a:p>
        </p:txBody>
      </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2" name="Metin kutusu 21"/>
          <p:cNvSpPr txBox="1"/>
          <p:nvPr/>
        </p:nvSpPr>
        <p:spPr>
          <a:xfrm>
            <a:off x="2765449" y="265404"/>
            <a:ext cx="6661101" cy="461665"/>
          </a:xfrm>
          <a:prstGeom prst="rect">
            <a:avLst/>
          </a:prstGeom>
          <a:noFill/>
        </p:spPr>
        <p:txBody>
          <a:bodyPr wrap="square" rtlCol="0">
            <a:spAutoFit/>
          </a:bodyPr>
          <a:lstStyle/>
          <a:p>
            <a:pPr algn="ctr"/>
            <a:r>
              <a:rPr lang="tr-TR" sz="2400" b="1" dirty="0" smtClean="0">
                <a:solidFill>
                  <a:srgbClr val="C00000"/>
                </a:solidFill>
                <a:latin typeface="Century Gothic" panose="020B0502020202020204" pitchFamily="34" charset="0"/>
              </a:rPr>
              <a:t>EK-2 </a:t>
            </a:r>
            <a:r>
              <a:rPr lang="tr-TR" sz="2400" b="1" dirty="0">
                <a:solidFill>
                  <a:srgbClr val="C00000"/>
                </a:solidFill>
                <a:latin typeface="Century Gothic" panose="020B0502020202020204" pitchFamily="34" charset="0"/>
              </a:rPr>
              <a:t>İzleme ve Öneri </a:t>
            </a:r>
            <a:r>
              <a:rPr lang="tr-TR" sz="2400" b="1" dirty="0" smtClean="0">
                <a:solidFill>
                  <a:srgbClr val="C00000"/>
                </a:solidFill>
                <a:latin typeface="Century Gothic" panose="020B0502020202020204" pitchFamily="34" charset="0"/>
              </a:rPr>
              <a:t>Raporu-3</a:t>
            </a:r>
            <a:endParaRPr lang="tr-TR" sz="2400" dirty="0"/>
          </a:p>
        </p:txBody>
      </p:sp>
      <p:pic>
        <p:nvPicPr>
          <p:cNvPr id="36"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19">
            <a:extLst>
              <a:ext uri="{FF2B5EF4-FFF2-40B4-BE49-F238E27FC236}">
                <a16:creationId xmlns:a16="http://schemas.microsoft.com/office/drawing/2014/main" xmlns="" id="{7CB61DEF-5B3B-EE3E-31A7-697D49DC8FD2}"/>
              </a:ext>
            </a:extLst>
          </p:cNvPr>
          <p:cNvSpPr/>
          <p:nvPr/>
        </p:nvSpPr>
        <p:spPr>
          <a:xfrm>
            <a:off x="3683371" y="1214505"/>
            <a:ext cx="8347934" cy="313574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lnSpc>
                <a:spcPct val="125000"/>
              </a:lnSpc>
            </a:pPr>
            <a:r>
              <a:rPr lang="tr-TR" dirty="0">
                <a:solidFill>
                  <a:schemeClr val="tx1"/>
                </a:solidFill>
                <a:latin typeface="Century Gothic" panose="020B0502020202020204" pitchFamily="34" charset="0"/>
              </a:rPr>
              <a:t>B</a:t>
            </a:r>
            <a:r>
              <a:rPr lang="en-US" dirty="0" err="1" smtClean="0">
                <a:solidFill>
                  <a:schemeClr val="tx1"/>
                </a:solidFill>
                <a:latin typeface="Century Gothic" panose="020B0502020202020204" pitchFamily="34" charset="0"/>
              </a:rPr>
              <a:t>azı</a:t>
            </a:r>
            <a:r>
              <a:rPr lang="en-US" dirty="0" smtClean="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izleme</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alanlarında</a:t>
            </a:r>
            <a:r>
              <a:rPr lang="en-US" dirty="0">
                <a:solidFill>
                  <a:schemeClr val="tx1"/>
                </a:solidFill>
                <a:latin typeface="Century Gothic" panose="020B0502020202020204" pitchFamily="34" charset="0"/>
              </a:rPr>
              <a:t> </a:t>
            </a:r>
            <a:r>
              <a:rPr lang="en-US" b="1" dirty="0">
                <a:solidFill>
                  <a:srgbClr val="00B050"/>
                </a:solidFill>
                <a:latin typeface="Century Gothic" panose="020B0502020202020204" pitchFamily="34" charset="0"/>
              </a:rPr>
              <a:t>“</a:t>
            </a:r>
            <a:r>
              <a:rPr lang="en-US" b="1" dirty="0" err="1">
                <a:solidFill>
                  <a:srgbClr val="00B050"/>
                </a:solidFill>
                <a:latin typeface="Century Gothic" panose="020B0502020202020204" pitchFamily="34" charset="0"/>
              </a:rPr>
              <a:t>Yeterli</a:t>
            </a:r>
            <a:r>
              <a:rPr lang="en-US" b="1" dirty="0">
                <a:solidFill>
                  <a:srgbClr val="00B050"/>
                </a:solidFill>
                <a:latin typeface="Century Gothic" panose="020B0502020202020204" pitchFamily="34" charset="0"/>
              </a:rPr>
              <a:t>” </a:t>
            </a:r>
            <a:r>
              <a:rPr lang="en-US" dirty="0" err="1">
                <a:solidFill>
                  <a:schemeClr val="tx1"/>
                </a:solidFill>
                <a:latin typeface="Century Gothic" panose="020B0502020202020204" pitchFamily="34" charset="0"/>
              </a:rPr>
              <a:t>bazılarında</a:t>
            </a:r>
            <a:r>
              <a:rPr lang="en-US" dirty="0">
                <a:solidFill>
                  <a:schemeClr val="tx1"/>
                </a:solidFill>
                <a:latin typeface="Century Gothic" panose="020B0502020202020204" pitchFamily="34" charset="0"/>
              </a:rPr>
              <a:t> </a:t>
            </a:r>
            <a:r>
              <a:rPr lang="en-US" b="1" dirty="0">
                <a:solidFill>
                  <a:srgbClr val="FF0000"/>
                </a:solidFill>
                <a:latin typeface="Century Gothic" panose="020B0502020202020204" pitchFamily="34" charset="0"/>
              </a:rPr>
              <a:t>“Geliştirilmesi Gerek” </a:t>
            </a:r>
            <a:r>
              <a:rPr lang="en-US" dirty="0" err="1">
                <a:solidFill>
                  <a:schemeClr val="tx1"/>
                </a:solidFill>
                <a:latin typeface="Century Gothic" panose="020B0502020202020204" pitchFamily="34" charset="0"/>
              </a:rPr>
              <a:t>ve</a:t>
            </a:r>
            <a:r>
              <a:rPr lang="en-US" dirty="0">
                <a:solidFill>
                  <a:schemeClr val="tx1"/>
                </a:solidFill>
                <a:latin typeface="Century Gothic" panose="020B0502020202020204" pitchFamily="34" charset="0"/>
              </a:rPr>
              <a:t>/</a:t>
            </a:r>
            <a:r>
              <a:rPr lang="en-US" dirty="0" err="1">
                <a:solidFill>
                  <a:schemeClr val="tx1"/>
                </a:solidFill>
                <a:latin typeface="Century Gothic" panose="020B0502020202020204" pitchFamily="34" charset="0"/>
              </a:rPr>
              <a:t>veya</a:t>
            </a:r>
            <a:r>
              <a:rPr lang="en-US" dirty="0">
                <a:solidFill>
                  <a:schemeClr val="tx1"/>
                </a:solidFill>
                <a:latin typeface="Century Gothic" panose="020B0502020202020204" pitchFamily="34" charset="0"/>
              </a:rPr>
              <a:t> </a:t>
            </a:r>
            <a:r>
              <a:rPr lang="en-US" b="1" dirty="0">
                <a:solidFill>
                  <a:srgbClr val="00B0F0"/>
                </a:solidFill>
                <a:latin typeface="Century Gothic" panose="020B0502020202020204" pitchFamily="34" charset="0"/>
              </a:rPr>
              <a:t>“Kabul </a:t>
            </a:r>
            <a:r>
              <a:rPr lang="en-US" b="1" dirty="0" err="1" smtClean="0">
                <a:solidFill>
                  <a:srgbClr val="00B0F0"/>
                </a:solidFill>
                <a:latin typeface="Century Gothic" panose="020B0502020202020204" pitchFamily="34" charset="0"/>
              </a:rPr>
              <a:t>Edilebilir</a:t>
            </a:r>
            <a:r>
              <a:rPr lang="en-US" b="1" dirty="0" smtClean="0">
                <a:solidFill>
                  <a:srgbClr val="00B0F0"/>
                </a:solidFill>
                <a:latin typeface="Century Gothic" panose="020B0502020202020204" pitchFamily="34" charset="0"/>
              </a:rPr>
              <a:t>”</a:t>
            </a:r>
            <a:r>
              <a:rPr lang="tr-TR" b="1" dirty="0" smtClean="0">
                <a:solidFill>
                  <a:srgbClr val="00B0F0"/>
                </a:solidFill>
                <a:latin typeface="Century Gothic" panose="020B0502020202020204" pitchFamily="34" charset="0"/>
              </a:rPr>
              <a:t> </a:t>
            </a:r>
            <a:r>
              <a:rPr lang="en-US" dirty="0" err="1" smtClean="0">
                <a:solidFill>
                  <a:schemeClr val="tx1"/>
                </a:solidFill>
                <a:latin typeface="Century Gothic" panose="020B0502020202020204" pitchFamily="34" charset="0"/>
              </a:rPr>
              <a:t>düzeyde</a:t>
            </a:r>
            <a:r>
              <a:rPr lang="en-US" dirty="0" smtClean="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olduğu</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kanaatine</a:t>
            </a:r>
            <a:r>
              <a:rPr lang="en-US" dirty="0">
                <a:solidFill>
                  <a:schemeClr val="tx1"/>
                </a:solidFill>
                <a:latin typeface="Century Gothic" panose="020B0502020202020204" pitchFamily="34" charset="0"/>
              </a:rPr>
              <a:t> </a:t>
            </a:r>
            <a:r>
              <a:rPr lang="en-US" dirty="0" err="1" smtClean="0">
                <a:solidFill>
                  <a:schemeClr val="tx1"/>
                </a:solidFill>
                <a:latin typeface="Century Gothic" panose="020B0502020202020204" pitchFamily="34" charset="0"/>
              </a:rPr>
              <a:t>ulaşılan</a:t>
            </a:r>
            <a:r>
              <a:rPr lang="en-US" dirty="0" smtClean="0">
                <a:solidFill>
                  <a:schemeClr val="tx1"/>
                </a:solidFill>
                <a:latin typeface="Century Gothic" panose="020B0502020202020204" pitchFamily="34" charset="0"/>
              </a:rPr>
              <a:t> </a:t>
            </a:r>
            <a:r>
              <a:rPr lang="en-US" dirty="0" err="1" smtClean="0">
                <a:solidFill>
                  <a:schemeClr val="tx1"/>
                </a:solidFill>
                <a:latin typeface="Century Gothic" panose="020B0502020202020204" pitchFamily="34" charset="0"/>
              </a:rPr>
              <a:t>öğretmen</a:t>
            </a:r>
            <a:r>
              <a:rPr lang="tr-TR" dirty="0" smtClean="0">
                <a:solidFill>
                  <a:schemeClr val="tx1"/>
                </a:solidFill>
                <a:latin typeface="Century Gothic" panose="020B0502020202020204" pitchFamily="34" charset="0"/>
              </a:rPr>
              <a:t> için </a:t>
            </a:r>
            <a:r>
              <a:rPr lang="en-US" dirty="0" smtClean="0">
                <a:solidFill>
                  <a:schemeClr val="tx1"/>
                </a:solidFill>
                <a:latin typeface="Century Gothic" panose="020B0502020202020204" pitchFamily="34" charset="0"/>
              </a:rPr>
              <a:t>raporun </a:t>
            </a:r>
            <a:r>
              <a:rPr lang="en-US" b="1" dirty="0">
                <a:solidFill>
                  <a:schemeClr val="tx1"/>
                </a:solidFill>
                <a:latin typeface="Century Gothic" panose="020B0502020202020204" pitchFamily="34" charset="0"/>
              </a:rPr>
              <a:t>‘</a:t>
            </a:r>
            <a:r>
              <a:rPr lang="en-US" b="1" dirty="0" err="1">
                <a:solidFill>
                  <a:schemeClr val="tx1"/>
                </a:solidFill>
                <a:latin typeface="Century Gothic" panose="020B0502020202020204" pitchFamily="34" charset="0"/>
              </a:rPr>
              <a:t>Değerlendirme</a:t>
            </a:r>
            <a:r>
              <a:rPr lang="en-US" b="1"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bölümünde</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yer</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alan</a:t>
            </a:r>
            <a:r>
              <a:rPr lang="en-US" dirty="0">
                <a:solidFill>
                  <a:schemeClr val="tx1"/>
                </a:solidFill>
                <a:latin typeface="Century Gothic" panose="020B0502020202020204" pitchFamily="34" charset="0"/>
              </a:rPr>
              <a:t> </a:t>
            </a:r>
            <a:r>
              <a:rPr lang="tr-TR" b="1" dirty="0" smtClean="0">
                <a:solidFill>
                  <a:srgbClr val="FF0000"/>
                </a:solidFill>
                <a:latin typeface="Century Gothic" panose="020B0502020202020204" pitchFamily="34" charset="0"/>
              </a:rPr>
              <a:t>“</a:t>
            </a:r>
            <a:r>
              <a:rPr lang="tr-TR" b="1" dirty="0">
                <a:solidFill>
                  <a:srgbClr val="FF0000"/>
                </a:solidFill>
                <a:latin typeface="Century Gothic" panose="020B0502020202020204" pitchFamily="34" charset="0"/>
              </a:rPr>
              <a:t>Bazı İzleme Alanlarında Mesleki Gelişim İhtiyacı Vardır.”</a:t>
            </a:r>
            <a:r>
              <a:rPr lang="tr-TR" b="1" dirty="0">
                <a:solidFill>
                  <a:srgbClr val="00B050"/>
                </a:solidFill>
                <a:latin typeface="Century Gothic" panose="020B0502020202020204" pitchFamily="34" charset="0"/>
              </a:rPr>
              <a:t> </a:t>
            </a:r>
            <a:r>
              <a:rPr lang="en-US" dirty="0" err="1" smtClean="0">
                <a:solidFill>
                  <a:schemeClr val="tx1"/>
                </a:solidFill>
                <a:latin typeface="Century Gothic" panose="020B0502020202020204" pitchFamily="34" charset="0"/>
              </a:rPr>
              <a:t>kutucu</a:t>
            </a:r>
            <a:r>
              <a:rPr lang="tr-TR" dirty="0" err="1" smtClean="0">
                <a:solidFill>
                  <a:schemeClr val="tx1"/>
                </a:solidFill>
                <a:latin typeface="Century Gothic" panose="020B0502020202020204" pitchFamily="34" charset="0"/>
              </a:rPr>
              <a:t>ğu</a:t>
            </a:r>
            <a:r>
              <a:rPr lang="tr-TR" dirty="0" smtClean="0">
                <a:solidFill>
                  <a:schemeClr val="tx1"/>
                </a:solidFill>
                <a:latin typeface="Century Gothic" panose="020B0502020202020204" pitchFamily="34" charset="0"/>
              </a:rPr>
              <a:t> </a:t>
            </a:r>
            <a:r>
              <a:rPr lang="en-US" dirty="0" err="1" smtClean="0">
                <a:solidFill>
                  <a:schemeClr val="tx1"/>
                </a:solidFill>
                <a:latin typeface="Century Gothic" panose="020B0502020202020204" pitchFamily="34" charset="0"/>
              </a:rPr>
              <a:t>işaretlenir</a:t>
            </a:r>
            <a:r>
              <a:rPr lang="en-US" dirty="0" smtClean="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ve</a:t>
            </a:r>
            <a:r>
              <a:rPr lang="en-US" dirty="0">
                <a:solidFill>
                  <a:schemeClr val="tx1"/>
                </a:solidFill>
                <a:latin typeface="Century Gothic" panose="020B0502020202020204" pitchFamily="34" charset="0"/>
              </a:rPr>
              <a:t> </a:t>
            </a:r>
            <a:r>
              <a:rPr lang="en-US" b="1" dirty="0">
                <a:solidFill>
                  <a:schemeClr val="tx1"/>
                </a:solidFill>
                <a:latin typeface="Century Gothic" panose="020B0502020202020204" pitchFamily="34" charset="0"/>
              </a:rPr>
              <a:t>‘</a:t>
            </a:r>
            <a:r>
              <a:rPr lang="en-US" b="1" dirty="0" err="1">
                <a:solidFill>
                  <a:schemeClr val="tx1"/>
                </a:solidFill>
                <a:latin typeface="Century Gothic" panose="020B0502020202020204" pitchFamily="34" charset="0"/>
              </a:rPr>
              <a:t>Ulaşılan</a:t>
            </a:r>
            <a:r>
              <a:rPr lang="en-US" b="1" dirty="0">
                <a:solidFill>
                  <a:schemeClr val="tx1"/>
                </a:solidFill>
                <a:latin typeface="Century Gothic" panose="020B0502020202020204" pitchFamily="34" charset="0"/>
              </a:rPr>
              <a:t> </a:t>
            </a:r>
            <a:r>
              <a:rPr lang="en-US" b="1" dirty="0" err="1">
                <a:solidFill>
                  <a:schemeClr val="tx1"/>
                </a:solidFill>
                <a:latin typeface="Century Gothic" panose="020B0502020202020204" pitchFamily="34" charset="0"/>
              </a:rPr>
              <a:t>Kanaate</a:t>
            </a:r>
            <a:r>
              <a:rPr lang="en-US" b="1" dirty="0">
                <a:solidFill>
                  <a:schemeClr val="tx1"/>
                </a:solidFill>
                <a:latin typeface="Century Gothic" panose="020B0502020202020204" pitchFamily="34" charset="0"/>
              </a:rPr>
              <a:t> </a:t>
            </a:r>
            <a:r>
              <a:rPr lang="en-US" b="1" dirty="0" err="1">
                <a:solidFill>
                  <a:schemeClr val="tx1"/>
                </a:solidFill>
                <a:latin typeface="Century Gothic" panose="020B0502020202020204" pitchFamily="34" charset="0"/>
              </a:rPr>
              <a:t>Yönelik</a:t>
            </a:r>
            <a:r>
              <a:rPr lang="en-US" b="1" dirty="0">
                <a:solidFill>
                  <a:schemeClr val="tx1"/>
                </a:solidFill>
                <a:latin typeface="Century Gothic" panose="020B0502020202020204" pitchFamily="34" charset="0"/>
              </a:rPr>
              <a:t> </a:t>
            </a:r>
            <a:r>
              <a:rPr lang="en-US" b="1" dirty="0" err="1">
                <a:solidFill>
                  <a:schemeClr val="tx1"/>
                </a:solidFill>
                <a:latin typeface="Century Gothic" panose="020B0502020202020204" pitchFamily="34" charset="0"/>
              </a:rPr>
              <a:t>Açıklama</a:t>
            </a:r>
            <a:r>
              <a:rPr lang="en-US" b="1" dirty="0">
                <a:solidFill>
                  <a:schemeClr val="tx1"/>
                </a:solidFill>
                <a:latin typeface="Century Gothic" panose="020B0502020202020204" pitchFamily="34" charset="0"/>
              </a:rPr>
              <a:t> </a:t>
            </a:r>
            <a:r>
              <a:rPr lang="en-US" b="1" dirty="0" err="1">
                <a:solidFill>
                  <a:schemeClr val="tx1"/>
                </a:solidFill>
                <a:latin typeface="Century Gothic" panose="020B0502020202020204" pitchFamily="34" charset="0"/>
              </a:rPr>
              <a:t>ve</a:t>
            </a:r>
            <a:r>
              <a:rPr lang="en-US" b="1" dirty="0">
                <a:solidFill>
                  <a:schemeClr val="tx1"/>
                </a:solidFill>
                <a:latin typeface="Century Gothic" panose="020B0502020202020204" pitchFamily="34" charset="0"/>
              </a:rPr>
              <a:t> </a:t>
            </a:r>
            <a:r>
              <a:rPr lang="en-US" b="1" dirty="0" err="1">
                <a:solidFill>
                  <a:schemeClr val="tx1"/>
                </a:solidFill>
                <a:latin typeface="Century Gothic" panose="020B0502020202020204" pitchFamily="34" charset="0"/>
              </a:rPr>
              <a:t>Öneriler</a:t>
            </a:r>
            <a:r>
              <a:rPr lang="en-US" b="1" dirty="0">
                <a:solidFill>
                  <a:schemeClr val="tx1"/>
                </a:solidFill>
                <a:latin typeface="Century Gothic" panose="020B0502020202020204" pitchFamily="34" charset="0"/>
              </a:rPr>
              <a:t>’</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bölümüne</a:t>
            </a:r>
            <a:r>
              <a:rPr lang="en-US" dirty="0">
                <a:solidFill>
                  <a:schemeClr val="tx1"/>
                </a:solidFill>
                <a:latin typeface="Century Gothic" panose="020B0502020202020204" pitchFamily="34" charset="0"/>
              </a:rPr>
              <a:t>, </a:t>
            </a:r>
            <a:r>
              <a:rPr lang="en-US" dirty="0" err="1">
                <a:solidFill>
                  <a:prstClr val="black"/>
                </a:solidFill>
                <a:latin typeface="Century Gothic" panose="020B0502020202020204" pitchFamily="34" charset="0"/>
              </a:rPr>
              <a:t>öğretmen</a:t>
            </a:r>
            <a:r>
              <a:rPr lang="en-US" dirty="0">
                <a:solidFill>
                  <a:prstClr val="black"/>
                </a:solidFill>
                <a:latin typeface="Century Gothic" panose="020B0502020202020204" pitchFamily="34" charset="0"/>
              </a:rPr>
              <a:t> </a:t>
            </a:r>
            <a:r>
              <a:rPr lang="en-US" dirty="0" err="1">
                <a:solidFill>
                  <a:prstClr val="black"/>
                </a:solidFill>
                <a:latin typeface="Century Gothic" panose="020B0502020202020204" pitchFamily="34" charset="0"/>
              </a:rPr>
              <a:t>için</a:t>
            </a:r>
            <a:r>
              <a:rPr lang="en-US" dirty="0">
                <a:solidFill>
                  <a:prstClr val="black"/>
                </a:solidFill>
                <a:latin typeface="Century Gothic" panose="020B0502020202020204" pitchFamily="34" charset="0"/>
              </a:rPr>
              <a:t> </a:t>
            </a:r>
            <a:r>
              <a:rPr lang="en-US" b="1" dirty="0" err="1">
                <a:solidFill>
                  <a:srgbClr val="00B0F0"/>
                </a:solidFill>
                <a:latin typeface="Century Gothic" panose="020B0502020202020204" pitchFamily="34" charset="0"/>
              </a:rPr>
              <a:t>hangi</a:t>
            </a:r>
            <a:r>
              <a:rPr lang="tr-TR"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alanlarda</a:t>
            </a:r>
            <a:r>
              <a:rPr lang="en-US" b="1" dirty="0">
                <a:solidFill>
                  <a:srgbClr val="00B0F0"/>
                </a:solidFill>
                <a:latin typeface="Century Gothic" panose="020B0502020202020204" pitchFamily="34" charset="0"/>
              </a:rPr>
              <a:t> OTMG </a:t>
            </a:r>
            <a:r>
              <a:rPr lang="en-US" b="1" dirty="0" err="1">
                <a:solidFill>
                  <a:srgbClr val="00B0F0"/>
                </a:solidFill>
                <a:latin typeface="Century Gothic" panose="020B0502020202020204" pitchFamily="34" charset="0"/>
              </a:rPr>
              <a:t>planı</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hazırlanması</a:t>
            </a:r>
            <a:r>
              <a:rPr lang="en-US" b="1" dirty="0">
                <a:solidFill>
                  <a:srgbClr val="00B0F0"/>
                </a:solidFill>
                <a:latin typeface="Century Gothic" panose="020B0502020202020204" pitchFamily="34" charset="0"/>
              </a:rPr>
              <a:t> </a:t>
            </a:r>
            <a:r>
              <a:rPr lang="en-US" dirty="0" err="1">
                <a:solidFill>
                  <a:schemeClr val="tx1"/>
                </a:solidFill>
                <a:latin typeface="Century Gothic" panose="020B0502020202020204" pitchFamily="34" charset="0"/>
              </a:rPr>
              <a:t>ve</a:t>
            </a:r>
            <a:r>
              <a:rPr lang="en-US" b="1" dirty="0">
                <a:solidFill>
                  <a:srgbClr val="00B0F0"/>
                </a:solidFill>
                <a:latin typeface="Century Gothic" panose="020B0502020202020204" pitchFamily="34" charset="0"/>
              </a:rPr>
              <a:t> </a:t>
            </a:r>
            <a:r>
              <a:rPr lang="en-US" b="1" dirty="0" err="1" smtClean="0">
                <a:solidFill>
                  <a:srgbClr val="00B0F0"/>
                </a:solidFill>
                <a:latin typeface="Century Gothic" panose="020B0502020202020204" pitchFamily="34" charset="0"/>
              </a:rPr>
              <a:t>hangi</a:t>
            </a:r>
            <a:r>
              <a:rPr lang="tr-TR" b="1" dirty="0" smtClean="0">
                <a:solidFill>
                  <a:srgbClr val="00B0F0"/>
                </a:solidFill>
                <a:latin typeface="Century Gothic" panose="020B0502020202020204" pitchFamily="34" charset="0"/>
              </a:rPr>
              <a:t> </a:t>
            </a:r>
            <a:r>
              <a:rPr lang="en-US" b="1" dirty="0">
                <a:solidFill>
                  <a:srgbClr val="00B0F0"/>
                </a:solidFill>
                <a:latin typeface="Century Gothic" panose="020B0502020202020204" pitchFamily="34" charset="0"/>
              </a:rPr>
              <a:t>al</a:t>
            </a:r>
            <a:r>
              <a:rPr lang="tr-TR" b="1" dirty="0">
                <a:solidFill>
                  <a:srgbClr val="00B0F0"/>
                </a:solidFill>
                <a:latin typeface="Century Gothic" panose="020B0502020202020204" pitchFamily="34" charset="0"/>
              </a:rPr>
              <a:t>a</a:t>
            </a:r>
            <a:r>
              <a:rPr lang="en-US" b="1" dirty="0" err="1">
                <a:solidFill>
                  <a:srgbClr val="00B0F0"/>
                </a:solidFill>
                <a:latin typeface="Century Gothic" panose="020B0502020202020204" pitchFamily="34" charset="0"/>
              </a:rPr>
              <a:t>nlarda</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hizmet</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içi</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eğitim</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programına</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alınması</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gerektiği</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yazılır</a:t>
            </a:r>
            <a:r>
              <a:rPr lang="en-US" dirty="0" smtClean="0">
                <a:solidFill>
                  <a:prstClr val="black"/>
                </a:solidFill>
                <a:latin typeface="Century Gothic" panose="020B0502020202020204" pitchFamily="34" charset="0"/>
              </a:rPr>
              <a:t>.</a:t>
            </a:r>
            <a:r>
              <a:rPr lang="tr-TR" dirty="0" smtClean="0">
                <a:solidFill>
                  <a:prstClr val="black"/>
                </a:solidFill>
                <a:latin typeface="Century Gothic" panose="020B0502020202020204" pitchFamily="34" charset="0"/>
              </a:rPr>
              <a:t> </a:t>
            </a:r>
            <a:r>
              <a:rPr lang="tr-TR" b="1" dirty="0" smtClean="0">
                <a:solidFill>
                  <a:prstClr val="black"/>
                </a:solidFill>
                <a:latin typeface="Century Gothic" panose="020B0502020202020204" pitchFamily="34" charset="0"/>
              </a:rPr>
              <a:t>“</a:t>
            </a:r>
            <a:r>
              <a:rPr lang="tr-TR" b="1" dirty="0">
                <a:solidFill>
                  <a:prstClr val="black"/>
                </a:solidFill>
                <a:latin typeface="Century Gothic" panose="020B0502020202020204" pitchFamily="34" charset="0"/>
              </a:rPr>
              <a:t>Öğretmene Yönelik Yapılacak Planlamalar” </a:t>
            </a:r>
            <a:r>
              <a:rPr lang="tr-TR" dirty="0">
                <a:solidFill>
                  <a:prstClr val="black"/>
                </a:solidFill>
                <a:latin typeface="Century Gothic" panose="020B0502020202020204" pitchFamily="34" charset="0"/>
              </a:rPr>
              <a:t>başlığı altında ise yapılacak </a:t>
            </a:r>
            <a:r>
              <a:rPr lang="tr-TR" dirty="0" smtClean="0">
                <a:solidFill>
                  <a:prstClr val="black"/>
                </a:solidFill>
                <a:latin typeface="Century Gothic" panose="020B0502020202020204" pitchFamily="34" charset="0"/>
              </a:rPr>
              <a:t>OTMG planına yönelik açıklamalara yer </a:t>
            </a:r>
            <a:r>
              <a:rPr lang="tr-TR" dirty="0">
                <a:solidFill>
                  <a:prstClr val="black"/>
                </a:solidFill>
                <a:latin typeface="Century Gothic" panose="020B0502020202020204" pitchFamily="34" charset="0"/>
              </a:rPr>
              <a:t>verilir</a:t>
            </a:r>
            <a:r>
              <a:rPr lang="tr-TR" dirty="0" smtClean="0">
                <a:solidFill>
                  <a:prstClr val="black"/>
                </a:solidFill>
                <a:latin typeface="Century Gothic" panose="020B0502020202020204" pitchFamily="34" charset="0"/>
              </a:rPr>
              <a:t>.</a:t>
            </a:r>
            <a:endParaRPr lang="tr-TR" dirty="0">
              <a:solidFill>
                <a:prstClr val="black"/>
              </a:solidFill>
              <a:latin typeface="Century Gothic" panose="020B0502020202020204" pitchFamily="34" charset="0"/>
            </a:endParaRPr>
          </a:p>
        </p:txBody>
      </p:sp>
      <p:sp>
        <p:nvSpPr>
          <p:cNvPr id="38" name="Rectangle 19">
            <a:extLst>
              <a:ext uri="{FF2B5EF4-FFF2-40B4-BE49-F238E27FC236}">
                <a16:creationId xmlns:a16="http://schemas.microsoft.com/office/drawing/2014/main" xmlns="" id="{7CB61DEF-5B3B-EE3E-31A7-697D49DC8FD2}"/>
              </a:ext>
            </a:extLst>
          </p:cNvPr>
          <p:cNvSpPr/>
          <p:nvPr/>
        </p:nvSpPr>
        <p:spPr>
          <a:xfrm>
            <a:off x="3683371" y="5241956"/>
            <a:ext cx="8347934" cy="129147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r>
              <a:rPr lang="tr-TR" sz="1600" b="1" dirty="0" smtClean="0">
                <a:solidFill>
                  <a:srgbClr val="00B050"/>
                </a:solidFill>
                <a:latin typeface="Century Gothic" panose="020B0502020202020204" pitchFamily="34" charset="0"/>
              </a:rPr>
              <a:t>Örneğin; </a:t>
            </a:r>
            <a:r>
              <a:rPr lang="tr-TR" sz="1600" dirty="0" smtClean="0">
                <a:solidFill>
                  <a:prstClr val="black"/>
                </a:solidFill>
                <a:latin typeface="Century Gothic" panose="020B0502020202020204" pitchFamily="34" charset="0"/>
              </a:rPr>
              <a:t>Öğretmene; </a:t>
            </a:r>
            <a:r>
              <a:rPr lang="tr-TR" sz="1600" b="1" dirty="0">
                <a:solidFill>
                  <a:schemeClr val="tx1"/>
                </a:solidFill>
                <a:latin typeface="Century Gothic" panose="020B0502020202020204" pitchFamily="34" charset="0"/>
              </a:rPr>
              <a:t>"Kabul edilebilir" </a:t>
            </a:r>
            <a:r>
              <a:rPr lang="tr-TR" sz="1600" dirty="0">
                <a:solidFill>
                  <a:schemeClr val="tx1"/>
                </a:solidFill>
                <a:latin typeface="Century Gothic" panose="020B0502020202020204" pitchFamily="34" charset="0"/>
              </a:rPr>
              <a:t>düzeyde değerlendirildiği </a:t>
            </a:r>
            <a:r>
              <a:rPr lang="tr-TR" sz="1600" dirty="0" smtClean="0">
                <a:solidFill>
                  <a:schemeClr val="tx1"/>
                </a:solidFill>
                <a:latin typeface="Century Gothic" panose="020B0502020202020204" pitchFamily="34" charset="0"/>
              </a:rPr>
              <a:t>planlama ve öğrenciyi tanıma alanlarında </a:t>
            </a:r>
            <a:r>
              <a:rPr lang="tr-TR" sz="1600" b="1" dirty="0" smtClean="0">
                <a:solidFill>
                  <a:schemeClr val="tx1"/>
                </a:solidFill>
                <a:latin typeface="Century Gothic" panose="020B0502020202020204" pitchFamily="34" charset="0"/>
              </a:rPr>
              <a:t>OTMG planı </a:t>
            </a:r>
            <a:r>
              <a:rPr lang="tr-TR" sz="1600" dirty="0" smtClean="0">
                <a:solidFill>
                  <a:schemeClr val="tx1"/>
                </a:solidFill>
                <a:latin typeface="Century Gothic" panose="020B0502020202020204" pitchFamily="34" charset="0"/>
              </a:rPr>
              <a:t>hazırlanması; </a:t>
            </a:r>
            <a:r>
              <a:rPr lang="tr-TR" sz="1600" b="1" dirty="0" smtClean="0">
                <a:solidFill>
                  <a:prstClr val="black"/>
                </a:solidFill>
                <a:latin typeface="Century Gothic" panose="020B0502020202020204" pitchFamily="34" charset="0"/>
              </a:rPr>
              <a:t>"</a:t>
            </a:r>
            <a:r>
              <a:rPr lang="tr-TR" sz="1600" b="1" dirty="0">
                <a:solidFill>
                  <a:prstClr val="black"/>
                </a:solidFill>
                <a:latin typeface="Century Gothic" panose="020B0502020202020204" pitchFamily="34" charset="0"/>
              </a:rPr>
              <a:t>Geliştirilmesi Gerek"</a:t>
            </a:r>
            <a:r>
              <a:rPr lang="tr-TR" sz="1600" dirty="0">
                <a:solidFill>
                  <a:prstClr val="black"/>
                </a:solidFill>
                <a:latin typeface="Century Gothic" panose="020B0502020202020204" pitchFamily="34" charset="0"/>
              </a:rPr>
              <a:t> düzeyde değerlendirildiği </a:t>
            </a:r>
            <a:r>
              <a:rPr lang="tr-TR" sz="1600" dirty="0" smtClean="0">
                <a:solidFill>
                  <a:prstClr val="black"/>
                </a:solidFill>
                <a:latin typeface="Century Gothic" panose="020B0502020202020204" pitchFamily="34" charset="0"/>
              </a:rPr>
              <a:t>iletişim ve işbirliği ile mesleki gelişim </a:t>
            </a:r>
            <a:r>
              <a:rPr lang="tr-TR" sz="1600" b="1" dirty="0" smtClean="0">
                <a:solidFill>
                  <a:prstClr val="black"/>
                </a:solidFill>
                <a:latin typeface="Century Gothic" panose="020B0502020202020204" pitchFamily="34" charset="0"/>
              </a:rPr>
              <a:t>alanlarında OTMG </a:t>
            </a:r>
            <a:r>
              <a:rPr lang="tr-TR" sz="1600" b="1" dirty="0">
                <a:solidFill>
                  <a:prstClr val="black"/>
                </a:solidFill>
                <a:latin typeface="Century Gothic" panose="020B0502020202020204" pitchFamily="34" charset="0"/>
              </a:rPr>
              <a:t>planı hazırlanması </a:t>
            </a:r>
            <a:r>
              <a:rPr lang="tr-TR" sz="1600" dirty="0">
                <a:solidFill>
                  <a:prstClr val="black"/>
                </a:solidFill>
                <a:latin typeface="Century Gothic" panose="020B0502020202020204" pitchFamily="34" charset="0"/>
              </a:rPr>
              <a:t>ve öğretmenin söz konusu alanlarda </a:t>
            </a:r>
            <a:r>
              <a:rPr lang="tr-TR" sz="1600" b="1" dirty="0">
                <a:solidFill>
                  <a:prstClr val="black"/>
                </a:solidFill>
                <a:latin typeface="Century Gothic" panose="020B0502020202020204" pitchFamily="34" charset="0"/>
              </a:rPr>
              <a:t>hizmet içi eğitim programına </a:t>
            </a:r>
            <a:r>
              <a:rPr lang="tr-TR" sz="1600" b="1" dirty="0" smtClean="0">
                <a:solidFill>
                  <a:prstClr val="black"/>
                </a:solidFill>
                <a:latin typeface="Century Gothic" panose="020B0502020202020204" pitchFamily="34" charset="0"/>
              </a:rPr>
              <a:t>alınmasının </a:t>
            </a:r>
            <a:r>
              <a:rPr lang="tr-TR" sz="1600" dirty="0">
                <a:solidFill>
                  <a:prstClr val="black"/>
                </a:solidFill>
                <a:latin typeface="Century Gothic" panose="020B0502020202020204" pitchFamily="34" charset="0"/>
              </a:rPr>
              <a:t>uygun olduğu </a:t>
            </a:r>
            <a:r>
              <a:rPr lang="tr-TR" sz="1600" dirty="0" smtClean="0">
                <a:solidFill>
                  <a:prstClr val="black"/>
                </a:solidFill>
                <a:latin typeface="Century Gothic" panose="020B0502020202020204" pitchFamily="34" charset="0"/>
              </a:rPr>
              <a:t>değerlendirilmektedir</a:t>
            </a:r>
            <a:r>
              <a:rPr lang="tr-TR" sz="1600" dirty="0" smtClean="0">
                <a:solidFill>
                  <a:schemeClr val="tx1"/>
                </a:solidFill>
                <a:latin typeface="Century Gothic" panose="020B0502020202020204" pitchFamily="34" charset="0"/>
              </a:rPr>
              <a:t>.</a:t>
            </a:r>
            <a:endParaRPr lang="tr-TR" sz="1600" dirty="0">
              <a:solidFill>
                <a:schemeClr val="tx1"/>
              </a:solidFill>
              <a:latin typeface="Century Gothic" panose="020B0502020202020204" pitchFamily="34" charset="0"/>
            </a:endParaRPr>
          </a:p>
        </p:txBody>
      </p:sp>
      <p:sp>
        <p:nvSpPr>
          <p:cNvPr id="26" name="Dikdörtgen 25"/>
          <p:cNvSpPr/>
          <p:nvPr/>
        </p:nvSpPr>
        <p:spPr>
          <a:xfrm>
            <a:off x="63634" y="4957743"/>
            <a:ext cx="3437604" cy="5413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26"/>
          <p:cNvSpPr/>
          <p:nvPr/>
        </p:nvSpPr>
        <p:spPr>
          <a:xfrm>
            <a:off x="63634" y="5504896"/>
            <a:ext cx="3437604" cy="5403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Rectangle 16">
            <a:extLst>
              <a:ext uri="{FF2B5EF4-FFF2-40B4-BE49-F238E27FC236}">
                <a16:creationId xmlns:a16="http://schemas.microsoft.com/office/drawing/2014/main" xmlns="" id="{65F3D3F5-CDBA-2DC1-84D2-25250BED6FB1}"/>
              </a:ext>
            </a:extLst>
          </p:cNvPr>
          <p:cNvSpPr/>
          <p:nvPr/>
        </p:nvSpPr>
        <p:spPr>
          <a:xfrm>
            <a:off x="3647762" y="4655167"/>
            <a:ext cx="380040" cy="422153"/>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smtClean="0">
                <a:solidFill>
                  <a:srgbClr val="00B050"/>
                </a:solidFill>
                <a:latin typeface="Century Gothic" panose="020B0502020202020204" pitchFamily="34" charset="0"/>
                <a:sym typeface="Wingdings" panose="05000000000000000000" pitchFamily="2" charset="2"/>
              </a:rPr>
              <a:t></a:t>
            </a:r>
            <a:endParaRPr lang="fr-FR" sz="8000" dirty="0">
              <a:solidFill>
                <a:srgbClr val="00B050"/>
              </a:solidFill>
              <a:latin typeface="Century Gothic" panose="020B0502020202020204" pitchFamily="34" charset="0"/>
            </a:endParaRPr>
          </a:p>
        </p:txBody>
      </p:sp>
      <p:cxnSp>
        <p:nvCxnSpPr>
          <p:cNvPr id="33" name="Düz Ok Bağlayıcısı 32"/>
          <p:cNvCxnSpPr/>
          <p:nvPr/>
        </p:nvCxnSpPr>
        <p:spPr>
          <a:xfrm flipH="1">
            <a:off x="1806076" y="5421254"/>
            <a:ext cx="2031706" cy="353793"/>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34" name="Düz Ok Bağlayıcısı 33"/>
          <p:cNvCxnSpPr/>
          <p:nvPr/>
        </p:nvCxnSpPr>
        <p:spPr>
          <a:xfrm flipH="1">
            <a:off x="1806076" y="4838700"/>
            <a:ext cx="1877295" cy="417642"/>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sp>
        <p:nvSpPr>
          <p:cNvPr id="25" name="Dikdörtgen 24"/>
          <p:cNvSpPr/>
          <p:nvPr/>
        </p:nvSpPr>
        <p:spPr>
          <a:xfrm>
            <a:off x="63634" y="6025857"/>
            <a:ext cx="3437604" cy="4670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080546025"/>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stretch>
            <a:fillRect/>
          </a:stretch>
        </p:blipFill>
        <p:spPr>
          <a:xfrm>
            <a:off x="0" y="727068"/>
            <a:ext cx="3612153" cy="5809395"/>
          </a:xfrm>
          <a:prstGeom prst="rect">
            <a:avLst/>
          </a:prstGeom>
        </p:spPr>
      </p:pic>
      <p:graphicFrame>
        <p:nvGraphicFramePr>
          <p:cNvPr id="28" name="Diyagram 27"/>
          <p:cNvGraphicFramePr/>
          <p:nvPr>
            <p:extLst>
              <p:ext uri="{D42A27DB-BD31-4B8C-83A1-F6EECF244321}">
                <p14:modId xmlns:p14="http://schemas.microsoft.com/office/powerpoint/2010/main" xmlns="" val="2674561912"/>
              </p:ext>
            </p:extLst>
          </p:nvPr>
        </p:nvGraphicFramePr>
        <p:xfrm>
          <a:off x="3536847" y="4417204"/>
          <a:ext cx="8494458" cy="8391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67</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 name="Picture 3" descr="C:\Users\Oguz DEMIRBOGAN06\Desktop\muhakkik seminer\TKBLOGO.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026905" y="75091"/>
            <a:ext cx="751438" cy="736665"/>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912224" y="357738"/>
            <a:ext cx="2114681" cy="276999"/>
          </a:xfrm>
          <a:prstGeom prst="rect">
            <a:avLst/>
          </a:prstGeom>
        </p:spPr>
        <p:txBody>
          <a:bodyPr wrap="non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13" name="Rectangle 19">
            <a:extLst>
              <a:ext uri="{FF2B5EF4-FFF2-40B4-BE49-F238E27FC236}">
                <a16:creationId xmlns:a16="http://schemas.microsoft.com/office/drawing/2014/main" xmlns="" id="{7CB61DEF-5B3B-EE3E-31A7-697D49DC8FD2}"/>
              </a:ext>
            </a:extLst>
          </p:cNvPr>
          <p:cNvSpPr/>
          <p:nvPr/>
        </p:nvSpPr>
        <p:spPr>
          <a:xfrm>
            <a:off x="3683371" y="825312"/>
            <a:ext cx="8347934" cy="3441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r-TR" sz="2000" b="1" dirty="0">
                <a:solidFill>
                  <a:schemeClr val="accent1"/>
                </a:solidFill>
              </a:rPr>
              <a:t>ULAŞILAN KANAATE YÖNELİK AÇIKLAMA VE ÖNERİLER </a:t>
            </a:r>
            <a:endParaRPr lang="en-US" sz="2000" b="1" dirty="0">
              <a:solidFill>
                <a:schemeClr val="accent1"/>
              </a:solidFill>
            </a:endParaRPr>
          </a:p>
        </p:txBody>
      </p:sp>
      <p:sp>
        <p:nvSpPr>
          <p:cNvPr id="15" name="Veri Yer Tutucusu 1"/>
          <p:cNvSpPr txBox="1">
            <a:spLocks/>
          </p:cNvSpPr>
          <p:nvPr/>
        </p:nvSpPr>
        <p:spPr>
          <a:xfrm>
            <a:off x="1215336" y="6471616"/>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35D566-AFE5-4E7C-B087-31E947C91AE7}" type="datetime1">
              <a:rPr lang="tr-TR" smtClean="0">
                <a:latin typeface="+mj-lt"/>
              </a:rPr>
              <a:pPr/>
              <a:t>4.9.2025</a:t>
            </a:fld>
            <a:endParaRPr lang="fr-FR" dirty="0">
              <a:latin typeface="+mj-lt"/>
            </a:endParaRPr>
          </a:p>
        </p:txBody>
      </p:sp>
      <p:sp>
        <p:nvSpPr>
          <p:cNvPr id="16" name="Altbilgi Yer Tutucusu 2"/>
          <p:cNvSpPr txBox="1">
            <a:spLocks/>
          </p:cNvSpPr>
          <p:nvPr/>
        </p:nvSpPr>
        <p:spPr>
          <a:xfrm>
            <a:off x="3536847" y="6492875"/>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latin typeface="+mj-lt"/>
              </a:rPr>
              <a:t>Teftiş Kurulu Başkanlığı</a:t>
            </a:r>
            <a:endParaRPr lang="fr-FR" dirty="0">
              <a:latin typeface="+mj-lt"/>
            </a:endParaRPr>
          </a:p>
        </p:txBody>
      </p:sp>
      <p:sp>
        <p:nvSpPr>
          <p:cNvPr id="18" name="Slayt Numarası Yer Tutucusu 3"/>
          <p:cNvSpPr txBox="1">
            <a:spLocks/>
          </p:cNvSpPr>
          <p:nvPr/>
        </p:nvSpPr>
        <p:spPr>
          <a:xfrm>
            <a:off x="7929644" y="6467529"/>
            <a:ext cx="3137117" cy="37858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7CEAE-32B0-4A04-8F8C-8ACC81803E6B}" type="slidenum">
              <a:rPr lang="fr-FR" smtClean="0"/>
              <a:pPr/>
              <a:t>67</a:t>
            </a:fld>
            <a:endParaRPr lang="fr-FR"/>
          </a:p>
        </p:txBody>
      </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2" name="Metin kutusu 21"/>
          <p:cNvSpPr txBox="1"/>
          <p:nvPr/>
        </p:nvSpPr>
        <p:spPr>
          <a:xfrm>
            <a:off x="2765449" y="265404"/>
            <a:ext cx="6661101" cy="461665"/>
          </a:xfrm>
          <a:prstGeom prst="rect">
            <a:avLst/>
          </a:prstGeom>
          <a:noFill/>
        </p:spPr>
        <p:txBody>
          <a:bodyPr wrap="square" rtlCol="0">
            <a:spAutoFit/>
          </a:bodyPr>
          <a:lstStyle/>
          <a:p>
            <a:pPr algn="ctr"/>
            <a:r>
              <a:rPr lang="tr-TR" sz="2400" b="1" dirty="0" smtClean="0">
                <a:solidFill>
                  <a:srgbClr val="C00000"/>
                </a:solidFill>
                <a:latin typeface="Century Gothic" panose="020B0502020202020204" pitchFamily="34" charset="0"/>
              </a:rPr>
              <a:t>EK-2 </a:t>
            </a:r>
            <a:r>
              <a:rPr lang="tr-TR" sz="2400" b="1" dirty="0">
                <a:solidFill>
                  <a:srgbClr val="C00000"/>
                </a:solidFill>
                <a:latin typeface="Century Gothic" panose="020B0502020202020204" pitchFamily="34" charset="0"/>
              </a:rPr>
              <a:t>İzleme ve Öneri </a:t>
            </a:r>
            <a:r>
              <a:rPr lang="tr-TR" sz="2400" b="1" dirty="0" smtClean="0">
                <a:solidFill>
                  <a:srgbClr val="C00000"/>
                </a:solidFill>
                <a:latin typeface="Century Gothic" panose="020B0502020202020204" pitchFamily="34" charset="0"/>
              </a:rPr>
              <a:t>Raporu-4</a:t>
            </a:r>
            <a:endParaRPr lang="tr-TR" sz="2400" dirty="0"/>
          </a:p>
        </p:txBody>
      </p:sp>
      <p:pic>
        <p:nvPicPr>
          <p:cNvPr id="36"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19">
            <a:extLst>
              <a:ext uri="{FF2B5EF4-FFF2-40B4-BE49-F238E27FC236}">
                <a16:creationId xmlns:a16="http://schemas.microsoft.com/office/drawing/2014/main" xmlns="" id="{7CB61DEF-5B3B-EE3E-31A7-697D49DC8FD2}"/>
              </a:ext>
            </a:extLst>
          </p:cNvPr>
          <p:cNvSpPr/>
          <p:nvPr/>
        </p:nvSpPr>
        <p:spPr>
          <a:xfrm>
            <a:off x="3683371" y="1214505"/>
            <a:ext cx="8347934" cy="313574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lnSpc>
                <a:spcPct val="125000"/>
              </a:lnSpc>
            </a:pPr>
            <a:r>
              <a:rPr lang="tr-TR" b="1" dirty="0" smtClean="0">
                <a:solidFill>
                  <a:schemeClr val="tx1"/>
                </a:solidFill>
                <a:latin typeface="Century Gothic" panose="020B0502020202020204" pitchFamily="34" charset="0"/>
              </a:rPr>
              <a:t>Tüm </a:t>
            </a:r>
            <a:r>
              <a:rPr lang="tr-TR" b="1" dirty="0">
                <a:solidFill>
                  <a:schemeClr val="tx1"/>
                </a:solidFill>
                <a:latin typeface="Century Gothic" panose="020B0502020202020204" pitchFamily="34" charset="0"/>
              </a:rPr>
              <a:t>izleme alanlarında mesleki gelişime ihtiyacı olduğu (“</a:t>
            </a:r>
            <a:r>
              <a:rPr lang="tr-TR" b="1" dirty="0">
                <a:solidFill>
                  <a:srgbClr val="FF0000"/>
                </a:solidFill>
                <a:latin typeface="Century Gothic" panose="020B0502020202020204" pitchFamily="34" charset="0"/>
              </a:rPr>
              <a:t>Kabul Edilebilir” ve/veya “Geliştirilmesi Gerek” düzeyinde)</a:t>
            </a:r>
            <a:r>
              <a:rPr lang="tr-TR" b="1" dirty="0">
                <a:solidFill>
                  <a:schemeClr val="tx1"/>
                </a:solidFill>
                <a:latin typeface="Century Gothic" panose="020B0502020202020204" pitchFamily="34" charset="0"/>
              </a:rPr>
              <a:t> </a:t>
            </a:r>
            <a:r>
              <a:rPr lang="tr-TR" dirty="0">
                <a:solidFill>
                  <a:schemeClr val="tx1"/>
                </a:solidFill>
                <a:latin typeface="Century Gothic" panose="020B0502020202020204" pitchFamily="34" charset="0"/>
              </a:rPr>
              <a:t>kanaatine </a:t>
            </a:r>
            <a:r>
              <a:rPr lang="en-US" dirty="0" err="1" smtClean="0">
                <a:solidFill>
                  <a:schemeClr val="tx1"/>
                </a:solidFill>
                <a:latin typeface="Century Gothic" panose="020B0502020202020204" pitchFamily="34" charset="0"/>
              </a:rPr>
              <a:t>ulaşılan</a:t>
            </a:r>
            <a:r>
              <a:rPr lang="en-US" dirty="0" smtClean="0">
                <a:solidFill>
                  <a:schemeClr val="tx1"/>
                </a:solidFill>
                <a:latin typeface="Century Gothic" panose="020B0502020202020204" pitchFamily="34" charset="0"/>
              </a:rPr>
              <a:t> </a:t>
            </a:r>
            <a:r>
              <a:rPr lang="en-US" dirty="0" err="1" smtClean="0">
                <a:solidFill>
                  <a:schemeClr val="tx1"/>
                </a:solidFill>
                <a:latin typeface="Century Gothic" panose="020B0502020202020204" pitchFamily="34" charset="0"/>
              </a:rPr>
              <a:t>öğretmen</a:t>
            </a:r>
            <a:r>
              <a:rPr lang="tr-TR" dirty="0" smtClean="0">
                <a:solidFill>
                  <a:schemeClr val="tx1"/>
                </a:solidFill>
                <a:latin typeface="Century Gothic" panose="020B0502020202020204" pitchFamily="34" charset="0"/>
              </a:rPr>
              <a:t> için </a:t>
            </a:r>
            <a:r>
              <a:rPr lang="en-US" dirty="0" smtClean="0">
                <a:solidFill>
                  <a:schemeClr val="tx1"/>
                </a:solidFill>
                <a:latin typeface="Century Gothic" panose="020B0502020202020204" pitchFamily="34" charset="0"/>
              </a:rPr>
              <a:t>raporun </a:t>
            </a:r>
            <a:r>
              <a:rPr lang="en-US" b="1" dirty="0">
                <a:solidFill>
                  <a:schemeClr val="tx1"/>
                </a:solidFill>
                <a:latin typeface="Century Gothic" panose="020B0502020202020204" pitchFamily="34" charset="0"/>
              </a:rPr>
              <a:t>‘</a:t>
            </a:r>
            <a:r>
              <a:rPr lang="en-US" b="1" dirty="0" err="1">
                <a:solidFill>
                  <a:schemeClr val="tx1"/>
                </a:solidFill>
                <a:latin typeface="Century Gothic" panose="020B0502020202020204" pitchFamily="34" charset="0"/>
              </a:rPr>
              <a:t>Değerlendirme</a:t>
            </a:r>
            <a:r>
              <a:rPr lang="en-US" b="1"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bölümünde</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yer</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alan</a:t>
            </a:r>
            <a:r>
              <a:rPr lang="en-US" dirty="0">
                <a:solidFill>
                  <a:schemeClr val="tx1"/>
                </a:solidFill>
                <a:latin typeface="Century Gothic" panose="020B0502020202020204" pitchFamily="34" charset="0"/>
              </a:rPr>
              <a:t> </a:t>
            </a:r>
            <a:r>
              <a:rPr lang="tr-TR" b="1" dirty="0">
                <a:solidFill>
                  <a:srgbClr val="FF0000"/>
                </a:solidFill>
                <a:latin typeface="Century Gothic" panose="020B0502020202020204" pitchFamily="34" charset="0"/>
              </a:rPr>
              <a:t>“Tüm İzleme Alanlarında Mesleki Gelişim İhtiyacı Vardır.”</a:t>
            </a:r>
            <a:r>
              <a:rPr lang="tr-TR" b="1" dirty="0" smtClean="0">
                <a:solidFill>
                  <a:srgbClr val="00B050"/>
                </a:solidFill>
                <a:latin typeface="Century Gothic" panose="020B0502020202020204" pitchFamily="34" charset="0"/>
              </a:rPr>
              <a:t> </a:t>
            </a:r>
            <a:r>
              <a:rPr lang="en-US" dirty="0" err="1" smtClean="0">
                <a:solidFill>
                  <a:schemeClr val="tx1"/>
                </a:solidFill>
                <a:latin typeface="Century Gothic" panose="020B0502020202020204" pitchFamily="34" charset="0"/>
              </a:rPr>
              <a:t>kutucu</a:t>
            </a:r>
            <a:r>
              <a:rPr lang="tr-TR" dirty="0" err="1" smtClean="0">
                <a:solidFill>
                  <a:schemeClr val="tx1"/>
                </a:solidFill>
                <a:latin typeface="Century Gothic" panose="020B0502020202020204" pitchFamily="34" charset="0"/>
              </a:rPr>
              <a:t>ğu</a:t>
            </a:r>
            <a:r>
              <a:rPr lang="tr-TR" dirty="0" smtClean="0">
                <a:solidFill>
                  <a:schemeClr val="tx1"/>
                </a:solidFill>
                <a:latin typeface="Century Gothic" panose="020B0502020202020204" pitchFamily="34" charset="0"/>
              </a:rPr>
              <a:t> </a:t>
            </a:r>
            <a:r>
              <a:rPr lang="en-US" dirty="0" err="1" smtClean="0">
                <a:solidFill>
                  <a:schemeClr val="tx1"/>
                </a:solidFill>
                <a:latin typeface="Century Gothic" panose="020B0502020202020204" pitchFamily="34" charset="0"/>
              </a:rPr>
              <a:t>işaretlenir</a:t>
            </a:r>
            <a:r>
              <a:rPr lang="en-US" dirty="0" smtClean="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ve</a:t>
            </a:r>
            <a:r>
              <a:rPr lang="en-US" dirty="0">
                <a:solidFill>
                  <a:schemeClr val="tx1"/>
                </a:solidFill>
                <a:latin typeface="Century Gothic" panose="020B0502020202020204" pitchFamily="34" charset="0"/>
              </a:rPr>
              <a:t> </a:t>
            </a:r>
            <a:r>
              <a:rPr lang="en-US" b="1" dirty="0">
                <a:solidFill>
                  <a:schemeClr val="tx1"/>
                </a:solidFill>
                <a:latin typeface="Century Gothic" panose="020B0502020202020204" pitchFamily="34" charset="0"/>
              </a:rPr>
              <a:t>‘</a:t>
            </a:r>
            <a:r>
              <a:rPr lang="en-US" b="1" dirty="0" err="1">
                <a:solidFill>
                  <a:schemeClr val="tx1"/>
                </a:solidFill>
                <a:latin typeface="Century Gothic" panose="020B0502020202020204" pitchFamily="34" charset="0"/>
              </a:rPr>
              <a:t>Ulaşılan</a:t>
            </a:r>
            <a:r>
              <a:rPr lang="en-US" b="1" dirty="0">
                <a:solidFill>
                  <a:schemeClr val="tx1"/>
                </a:solidFill>
                <a:latin typeface="Century Gothic" panose="020B0502020202020204" pitchFamily="34" charset="0"/>
              </a:rPr>
              <a:t> </a:t>
            </a:r>
            <a:r>
              <a:rPr lang="en-US" b="1" dirty="0" err="1">
                <a:solidFill>
                  <a:schemeClr val="tx1"/>
                </a:solidFill>
                <a:latin typeface="Century Gothic" panose="020B0502020202020204" pitchFamily="34" charset="0"/>
              </a:rPr>
              <a:t>Kanaate</a:t>
            </a:r>
            <a:r>
              <a:rPr lang="en-US" b="1" dirty="0">
                <a:solidFill>
                  <a:schemeClr val="tx1"/>
                </a:solidFill>
                <a:latin typeface="Century Gothic" panose="020B0502020202020204" pitchFamily="34" charset="0"/>
              </a:rPr>
              <a:t> </a:t>
            </a:r>
            <a:r>
              <a:rPr lang="en-US" b="1" dirty="0" err="1">
                <a:solidFill>
                  <a:schemeClr val="tx1"/>
                </a:solidFill>
                <a:latin typeface="Century Gothic" panose="020B0502020202020204" pitchFamily="34" charset="0"/>
              </a:rPr>
              <a:t>Yönelik</a:t>
            </a:r>
            <a:r>
              <a:rPr lang="en-US" b="1" dirty="0">
                <a:solidFill>
                  <a:schemeClr val="tx1"/>
                </a:solidFill>
                <a:latin typeface="Century Gothic" panose="020B0502020202020204" pitchFamily="34" charset="0"/>
              </a:rPr>
              <a:t> </a:t>
            </a:r>
            <a:r>
              <a:rPr lang="en-US" b="1" dirty="0" err="1">
                <a:solidFill>
                  <a:schemeClr val="tx1"/>
                </a:solidFill>
                <a:latin typeface="Century Gothic" panose="020B0502020202020204" pitchFamily="34" charset="0"/>
              </a:rPr>
              <a:t>Açıklama</a:t>
            </a:r>
            <a:r>
              <a:rPr lang="en-US" b="1" dirty="0">
                <a:solidFill>
                  <a:schemeClr val="tx1"/>
                </a:solidFill>
                <a:latin typeface="Century Gothic" panose="020B0502020202020204" pitchFamily="34" charset="0"/>
              </a:rPr>
              <a:t> </a:t>
            </a:r>
            <a:r>
              <a:rPr lang="en-US" b="1" dirty="0" err="1">
                <a:solidFill>
                  <a:schemeClr val="tx1"/>
                </a:solidFill>
                <a:latin typeface="Century Gothic" panose="020B0502020202020204" pitchFamily="34" charset="0"/>
              </a:rPr>
              <a:t>ve</a:t>
            </a:r>
            <a:r>
              <a:rPr lang="en-US" b="1" dirty="0">
                <a:solidFill>
                  <a:schemeClr val="tx1"/>
                </a:solidFill>
                <a:latin typeface="Century Gothic" panose="020B0502020202020204" pitchFamily="34" charset="0"/>
              </a:rPr>
              <a:t> </a:t>
            </a:r>
            <a:r>
              <a:rPr lang="en-US" b="1" dirty="0" err="1">
                <a:solidFill>
                  <a:schemeClr val="tx1"/>
                </a:solidFill>
                <a:latin typeface="Century Gothic" panose="020B0502020202020204" pitchFamily="34" charset="0"/>
              </a:rPr>
              <a:t>Öneriler</a:t>
            </a:r>
            <a:r>
              <a:rPr lang="en-US" b="1" dirty="0">
                <a:solidFill>
                  <a:schemeClr val="tx1"/>
                </a:solidFill>
                <a:latin typeface="Century Gothic" panose="020B0502020202020204" pitchFamily="34" charset="0"/>
              </a:rPr>
              <a:t>’</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bölümüne</a:t>
            </a:r>
            <a:r>
              <a:rPr lang="en-US" dirty="0">
                <a:solidFill>
                  <a:schemeClr val="tx1"/>
                </a:solidFill>
                <a:latin typeface="Century Gothic" panose="020B0502020202020204" pitchFamily="34" charset="0"/>
              </a:rPr>
              <a:t>, </a:t>
            </a:r>
            <a:r>
              <a:rPr lang="en-US" dirty="0" err="1">
                <a:solidFill>
                  <a:prstClr val="black"/>
                </a:solidFill>
                <a:latin typeface="Century Gothic" panose="020B0502020202020204" pitchFamily="34" charset="0"/>
              </a:rPr>
              <a:t>öğretmen</a:t>
            </a:r>
            <a:r>
              <a:rPr lang="en-US" dirty="0">
                <a:solidFill>
                  <a:prstClr val="black"/>
                </a:solidFill>
                <a:latin typeface="Century Gothic" panose="020B0502020202020204" pitchFamily="34" charset="0"/>
              </a:rPr>
              <a:t> </a:t>
            </a:r>
            <a:r>
              <a:rPr lang="en-US" dirty="0" err="1">
                <a:solidFill>
                  <a:prstClr val="black"/>
                </a:solidFill>
                <a:latin typeface="Century Gothic" panose="020B0502020202020204" pitchFamily="34" charset="0"/>
              </a:rPr>
              <a:t>için</a:t>
            </a:r>
            <a:r>
              <a:rPr lang="en-US" dirty="0">
                <a:solidFill>
                  <a:prstClr val="black"/>
                </a:solidFill>
                <a:latin typeface="Century Gothic" panose="020B0502020202020204" pitchFamily="34" charset="0"/>
              </a:rPr>
              <a:t> </a:t>
            </a:r>
            <a:r>
              <a:rPr lang="en-US" b="1" dirty="0" err="1">
                <a:solidFill>
                  <a:srgbClr val="00B0F0"/>
                </a:solidFill>
                <a:latin typeface="Century Gothic" panose="020B0502020202020204" pitchFamily="34" charset="0"/>
              </a:rPr>
              <a:t>hangi</a:t>
            </a:r>
            <a:r>
              <a:rPr lang="tr-TR"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alanlarda</a:t>
            </a:r>
            <a:r>
              <a:rPr lang="en-US" b="1" dirty="0">
                <a:solidFill>
                  <a:srgbClr val="00B0F0"/>
                </a:solidFill>
                <a:latin typeface="Century Gothic" panose="020B0502020202020204" pitchFamily="34" charset="0"/>
              </a:rPr>
              <a:t> OTMG </a:t>
            </a:r>
            <a:r>
              <a:rPr lang="en-US" b="1" dirty="0" err="1">
                <a:solidFill>
                  <a:srgbClr val="00B0F0"/>
                </a:solidFill>
                <a:latin typeface="Century Gothic" panose="020B0502020202020204" pitchFamily="34" charset="0"/>
              </a:rPr>
              <a:t>planı</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hazırlanması</a:t>
            </a:r>
            <a:r>
              <a:rPr lang="en-US" b="1" dirty="0">
                <a:solidFill>
                  <a:srgbClr val="00B0F0"/>
                </a:solidFill>
                <a:latin typeface="Century Gothic" panose="020B0502020202020204" pitchFamily="34" charset="0"/>
              </a:rPr>
              <a:t> </a:t>
            </a:r>
            <a:r>
              <a:rPr lang="en-US" dirty="0" err="1">
                <a:solidFill>
                  <a:schemeClr val="tx1"/>
                </a:solidFill>
                <a:latin typeface="Century Gothic" panose="020B0502020202020204" pitchFamily="34" charset="0"/>
              </a:rPr>
              <a:t>ve</a:t>
            </a:r>
            <a:r>
              <a:rPr lang="en-US" b="1" dirty="0">
                <a:solidFill>
                  <a:srgbClr val="00B0F0"/>
                </a:solidFill>
                <a:latin typeface="Century Gothic" panose="020B0502020202020204" pitchFamily="34" charset="0"/>
              </a:rPr>
              <a:t> </a:t>
            </a:r>
            <a:r>
              <a:rPr lang="en-US" b="1" dirty="0" err="1" smtClean="0">
                <a:solidFill>
                  <a:srgbClr val="00B0F0"/>
                </a:solidFill>
                <a:latin typeface="Century Gothic" panose="020B0502020202020204" pitchFamily="34" charset="0"/>
              </a:rPr>
              <a:t>hangi</a:t>
            </a:r>
            <a:r>
              <a:rPr lang="tr-TR" b="1" dirty="0" smtClean="0">
                <a:solidFill>
                  <a:srgbClr val="00B0F0"/>
                </a:solidFill>
                <a:latin typeface="Century Gothic" panose="020B0502020202020204" pitchFamily="34" charset="0"/>
              </a:rPr>
              <a:t> </a:t>
            </a:r>
            <a:r>
              <a:rPr lang="en-US" b="1" dirty="0">
                <a:solidFill>
                  <a:srgbClr val="00B0F0"/>
                </a:solidFill>
                <a:latin typeface="Century Gothic" panose="020B0502020202020204" pitchFamily="34" charset="0"/>
              </a:rPr>
              <a:t>al</a:t>
            </a:r>
            <a:r>
              <a:rPr lang="tr-TR" b="1" dirty="0">
                <a:solidFill>
                  <a:srgbClr val="00B0F0"/>
                </a:solidFill>
                <a:latin typeface="Century Gothic" panose="020B0502020202020204" pitchFamily="34" charset="0"/>
              </a:rPr>
              <a:t>a</a:t>
            </a:r>
            <a:r>
              <a:rPr lang="en-US" b="1" dirty="0" err="1">
                <a:solidFill>
                  <a:srgbClr val="00B0F0"/>
                </a:solidFill>
                <a:latin typeface="Century Gothic" panose="020B0502020202020204" pitchFamily="34" charset="0"/>
              </a:rPr>
              <a:t>nlarda</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hizmet</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içi</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eğitim</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programına</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alınması</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gerektiği</a:t>
            </a:r>
            <a:r>
              <a:rPr lang="en-US" b="1" dirty="0">
                <a:solidFill>
                  <a:srgbClr val="00B0F0"/>
                </a:solidFill>
                <a:latin typeface="Century Gothic" panose="020B0502020202020204" pitchFamily="34" charset="0"/>
              </a:rPr>
              <a:t> </a:t>
            </a:r>
            <a:r>
              <a:rPr lang="en-US" b="1" dirty="0" err="1">
                <a:solidFill>
                  <a:srgbClr val="00B0F0"/>
                </a:solidFill>
                <a:latin typeface="Century Gothic" panose="020B0502020202020204" pitchFamily="34" charset="0"/>
              </a:rPr>
              <a:t>yazılır</a:t>
            </a:r>
            <a:r>
              <a:rPr lang="en-US" dirty="0" smtClean="0">
                <a:solidFill>
                  <a:prstClr val="black"/>
                </a:solidFill>
                <a:latin typeface="Century Gothic" panose="020B0502020202020204" pitchFamily="34" charset="0"/>
              </a:rPr>
              <a:t>.</a:t>
            </a:r>
            <a:r>
              <a:rPr lang="tr-TR" dirty="0" smtClean="0">
                <a:solidFill>
                  <a:prstClr val="black"/>
                </a:solidFill>
                <a:latin typeface="Century Gothic" panose="020B0502020202020204" pitchFamily="34" charset="0"/>
              </a:rPr>
              <a:t> </a:t>
            </a:r>
            <a:r>
              <a:rPr lang="tr-TR" b="1" dirty="0" smtClean="0">
                <a:solidFill>
                  <a:prstClr val="black"/>
                </a:solidFill>
                <a:latin typeface="Century Gothic" panose="020B0502020202020204" pitchFamily="34" charset="0"/>
              </a:rPr>
              <a:t>“</a:t>
            </a:r>
            <a:r>
              <a:rPr lang="tr-TR" b="1" dirty="0">
                <a:solidFill>
                  <a:prstClr val="black"/>
                </a:solidFill>
                <a:latin typeface="Century Gothic" panose="020B0502020202020204" pitchFamily="34" charset="0"/>
              </a:rPr>
              <a:t>Öğretmene Yönelik Yapılacak Planlamalar” </a:t>
            </a:r>
            <a:r>
              <a:rPr lang="tr-TR" dirty="0">
                <a:solidFill>
                  <a:prstClr val="black"/>
                </a:solidFill>
                <a:latin typeface="Century Gothic" panose="020B0502020202020204" pitchFamily="34" charset="0"/>
              </a:rPr>
              <a:t>başlığı altında ise yapılacak </a:t>
            </a:r>
            <a:r>
              <a:rPr lang="tr-TR" dirty="0" smtClean="0">
                <a:solidFill>
                  <a:prstClr val="black"/>
                </a:solidFill>
                <a:latin typeface="Century Gothic" panose="020B0502020202020204" pitchFamily="34" charset="0"/>
              </a:rPr>
              <a:t>OTMG planına yönelik açıklamalara yer </a:t>
            </a:r>
            <a:r>
              <a:rPr lang="tr-TR" dirty="0">
                <a:solidFill>
                  <a:prstClr val="black"/>
                </a:solidFill>
                <a:latin typeface="Century Gothic" panose="020B0502020202020204" pitchFamily="34" charset="0"/>
              </a:rPr>
              <a:t>verilir</a:t>
            </a:r>
            <a:r>
              <a:rPr lang="tr-TR" dirty="0" smtClean="0">
                <a:solidFill>
                  <a:prstClr val="black"/>
                </a:solidFill>
                <a:latin typeface="Century Gothic" panose="020B0502020202020204" pitchFamily="34" charset="0"/>
              </a:rPr>
              <a:t>.</a:t>
            </a:r>
            <a:endParaRPr lang="tr-TR" dirty="0">
              <a:solidFill>
                <a:prstClr val="black"/>
              </a:solidFill>
              <a:latin typeface="Century Gothic" panose="020B0502020202020204" pitchFamily="34" charset="0"/>
            </a:endParaRPr>
          </a:p>
        </p:txBody>
      </p:sp>
      <p:sp>
        <p:nvSpPr>
          <p:cNvPr id="38" name="Rectangle 19">
            <a:extLst>
              <a:ext uri="{FF2B5EF4-FFF2-40B4-BE49-F238E27FC236}">
                <a16:creationId xmlns:a16="http://schemas.microsoft.com/office/drawing/2014/main" xmlns="" id="{7CB61DEF-5B3B-EE3E-31A7-697D49DC8FD2}"/>
              </a:ext>
            </a:extLst>
          </p:cNvPr>
          <p:cNvSpPr/>
          <p:nvPr/>
        </p:nvSpPr>
        <p:spPr>
          <a:xfrm>
            <a:off x="3683371" y="5241956"/>
            <a:ext cx="8347934" cy="129147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r>
              <a:rPr lang="tr-TR" sz="1600" b="1" dirty="0" smtClean="0">
                <a:solidFill>
                  <a:srgbClr val="00B050"/>
                </a:solidFill>
                <a:latin typeface="Century Gothic" panose="020B0502020202020204" pitchFamily="34" charset="0"/>
              </a:rPr>
              <a:t>Örneğin; </a:t>
            </a:r>
            <a:r>
              <a:rPr lang="tr-TR" sz="1600" dirty="0" smtClean="0">
                <a:solidFill>
                  <a:prstClr val="black"/>
                </a:solidFill>
                <a:latin typeface="Century Gothic" panose="020B0502020202020204" pitchFamily="34" charset="0"/>
              </a:rPr>
              <a:t>Öğretmene; </a:t>
            </a:r>
            <a:r>
              <a:rPr lang="tr-TR" sz="1600" b="1" dirty="0">
                <a:solidFill>
                  <a:schemeClr val="tx1"/>
                </a:solidFill>
                <a:latin typeface="Century Gothic" panose="020B0502020202020204" pitchFamily="34" charset="0"/>
              </a:rPr>
              <a:t>"Kabul edilebilir" </a:t>
            </a:r>
            <a:r>
              <a:rPr lang="tr-TR" sz="1600" dirty="0">
                <a:solidFill>
                  <a:schemeClr val="tx1"/>
                </a:solidFill>
                <a:latin typeface="Century Gothic" panose="020B0502020202020204" pitchFamily="34" charset="0"/>
              </a:rPr>
              <a:t>düzeyde değerlendirildiği </a:t>
            </a:r>
            <a:r>
              <a:rPr lang="tr-TR" sz="1600" dirty="0" smtClean="0">
                <a:solidFill>
                  <a:schemeClr val="tx1"/>
                </a:solidFill>
                <a:latin typeface="Century Gothic" panose="020B0502020202020204" pitchFamily="34" charset="0"/>
              </a:rPr>
              <a:t>planlama ve öğrenciyi tanıma alanlarında </a:t>
            </a:r>
            <a:r>
              <a:rPr lang="tr-TR" sz="1600" b="1" dirty="0" smtClean="0">
                <a:solidFill>
                  <a:schemeClr val="tx1"/>
                </a:solidFill>
                <a:latin typeface="Century Gothic" panose="020B0502020202020204" pitchFamily="34" charset="0"/>
              </a:rPr>
              <a:t>OTMG planı </a:t>
            </a:r>
            <a:r>
              <a:rPr lang="tr-TR" sz="1600" dirty="0" smtClean="0">
                <a:solidFill>
                  <a:schemeClr val="tx1"/>
                </a:solidFill>
                <a:latin typeface="Century Gothic" panose="020B0502020202020204" pitchFamily="34" charset="0"/>
              </a:rPr>
              <a:t>hazırlanması; </a:t>
            </a:r>
            <a:r>
              <a:rPr lang="tr-TR" sz="1600" b="1" dirty="0" smtClean="0">
                <a:solidFill>
                  <a:prstClr val="black"/>
                </a:solidFill>
                <a:latin typeface="Century Gothic" panose="020B0502020202020204" pitchFamily="34" charset="0"/>
              </a:rPr>
              <a:t>"</a:t>
            </a:r>
            <a:r>
              <a:rPr lang="tr-TR" sz="1600" b="1" dirty="0">
                <a:solidFill>
                  <a:prstClr val="black"/>
                </a:solidFill>
                <a:latin typeface="Century Gothic" panose="020B0502020202020204" pitchFamily="34" charset="0"/>
              </a:rPr>
              <a:t>Geliştirilmesi Gerek"</a:t>
            </a:r>
            <a:r>
              <a:rPr lang="tr-TR" sz="1600" dirty="0">
                <a:solidFill>
                  <a:prstClr val="black"/>
                </a:solidFill>
                <a:latin typeface="Century Gothic" panose="020B0502020202020204" pitchFamily="34" charset="0"/>
              </a:rPr>
              <a:t> düzeyde değerlendirildiği </a:t>
            </a:r>
            <a:r>
              <a:rPr lang="tr-TR" sz="1600" dirty="0" smtClean="0">
                <a:solidFill>
                  <a:prstClr val="black"/>
                </a:solidFill>
                <a:latin typeface="Century Gothic" panose="020B0502020202020204" pitchFamily="34" charset="0"/>
              </a:rPr>
              <a:t>iletişim ve işbirliği ile mesleki gelişim </a:t>
            </a:r>
            <a:r>
              <a:rPr lang="tr-TR" sz="1600" b="1" dirty="0" smtClean="0">
                <a:solidFill>
                  <a:prstClr val="black"/>
                </a:solidFill>
                <a:latin typeface="Century Gothic" panose="020B0502020202020204" pitchFamily="34" charset="0"/>
              </a:rPr>
              <a:t>alanlarında OTMG </a:t>
            </a:r>
            <a:r>
              <a:rPr lang="tr-TR" sz="1600" b="1" dirty="0">
                <a:solidFill>
                  <a:prstClr val="black"/>
                </a:solidFill>
                <a:latin typeface="Century Gothic" panose="020B0502020202020204" pitchFamily="34" charset="0"/>
              </a:rPr>
              <a:t>planı hazırlanması </a:t>
            </a:r>
            <a:r>
              <a:rPr lang="tr-TR" sz="1600" dirty="0">
                <a:solidFill>
                  <a:prstClr val="black"/>
                </a:solidFill>
                <a:latin typeface="Century Gothic" panose="020B0502020202020204" pitchFamily="34" charset="0"/>
              </a:rPr>
              <a:t>ve öğretmenin söz konusu alanlarda </a:t>
            </a:r>
            <a:r>
              <a:rPr lang="tr-TR" sz="1600" b="1" dirty="0">
                <a:solidFill>
                  <a:prstClr val="black"/>
                </a:solidFill>
                <a:latin typeface="Century Gothic" panose="020B0502020202020204" pitchFamily="34" charset="0"/>
              </a:rPr>
              <a:t>hizmet içi eğitim programına </a:t>
            </a:r>
            <a:r>
              <a:rPr lang="tr-TR" sz="1600" b="1" dirty="0" smtClean="0">
                <a:solidFill>
                  <a:prstClr val="black"/>
                </a:solidFill>
                <a:latin typeface="Century Gothic" panose="020B0502020202020204" pitchFamily="34" charset="0"/>
              </a:rPr>
              <a:t>alınmasının </a:t>
            </a:r>
            <a:r>
              <a:rPr lang="tr-TR" sz="1600" dirty="0">
                <a:solidFill>
                  <a:prstClr val="black"/>
                </a:solidFill>
                <a:latin typeface="Century Gothic" panose="020B0502020202020204" pitchFamily="34" charset="0"/>
              </a:rPr>
              <a:t>uygun olduğu </a:t>
            </a:r>
            <a:r>
              <a:rPr lang="tr-TR" sz="1600" dirty="0" smtClean="0">
                <a:solidFill>
                  <a:prstClr val="black"/>
                </a:solidFill>
                <a:latin typeface="Century Gothic" panose="020B0502020202020204" pitchFamily="34" charset="0"/>
              </a:rPr>
              <a:t>değerlendirilmektedir</a:t>
            </a:r>
            <a:r>
              <a:rPr lang="tr-TR" sz="1600" dirty="0" smtClean="0">
                <a:solidFill>
                  <a:schemeClr val="tx1"/>
                </a:solidFill>
                <a:latin typeface="Century Gothic" panose="020B0502020202020204" pitchFamily="34" charset="0"/>
              </a:rPr>
              <a:t>.</a:t>
            </a:r>
            <a:endParaRPr lang="tr-TR" sz="1600" dirty="0">
              <a:solidFill>
                <a:schemeClr val="tx1"/>
              </a:solidFill>
              <a:latin typeface="Century Gothic" panose="020B0502020202020204" pitchFamily="34" charset="0"/>
            </a:endParaRPr>
          </a:p>
        </p:txBody>
      </p:sp>
      <p:sp>
        <p:nvSpPr>
          <p:cNvPr id="26" name="Dikdörtgen 25"/>
          <p:cNvSpPr/>
          <p:nvPr/>
        </p:nvSpPr>
        <p:spPr>
          <a:xfrm>
            <a:off x="63634" y="4957743"/>
            <a:ext cx="3437604" cy="5413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26"/>
          <p:cNvSpPr/>
          <p:nvPr/>
        </p:nvSpPr>
        <p:spPr>
          <a:xfrm>
            <a:off x="63634" y="5504896"/>
            <a:ext cx="3437604" cy="5403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Rectangle 16">
            <a:extLst>
              <a:ext uri="{FF2B5EF4-FFF2-40B4-BE49-F238E27FC236}">
                <a16:creationId xmlns:a16="http://schemas.microsoft.com/office/drawing/2014/main" xmlns="" id="{65F3D3F5-CDBA-2DC1-84D2-25250BED6FB1}"/>
              </a:ext>
            </a:extLst>
          </p:cNvPr>
          <p:cNvSpPr/>
          <p:nvPr/>
        </p:nvSpPr>
        <p:spPr>
          <a:xfrm>
            <a:off x="3647762" y="4655167"/>
            <a:ext cx="380040" cy="422153"/>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smtClean="0">
                <a:solidFill>
                  <a:srgbClr val="00B050"/>
                </a:solidFill>
                <a:latin typeface="Century Gothic" panose="020B0502020202020204" pitchFamily="34" charset="0"/>
                <a:sym typeface="Wingdings" panose="05000000000000000000" pitchFamily="2" charset="2"/>
              </a:rPr>
              <a:t></a:t>
            </a:r>
            <a:endParaRPr lang="fr-FR" sz="8000" dirty="0">
              <a:solidFill>
                <a:srgbClr val="00B050"/>
              </a:solidFill>
              <a:latin typeface="Century Gothic" panose="020B0502020202020204" pitchFamily="34" charset="0"/>
            </a:endParaRPr>
          </a:p>
        </p:txBody>
      </p:sp>
      <p:cxnSp>
        <p:nvCxnSpPr>
          <p:cNvPr id="33" name="Düz Ok Bağlayıcısı 32"/>
          <p:cNvCxnSpPr/>
          <p:nvPr/>
        </p:nvCxnSpPr>
        <p:spPr>
          <a:xfrm flipH="1">
            <a:off x="1806076" y="5421254"/>
            <a:ext cx="2031706" cy="353793"/>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34" name="Düz Ok Bağlayıcısı 33"/>
          <p:cNvCxnSpPr/>
          <p:nvPr/>
        </p:nvCxnSpPr>
        <p:spPr>
          <a:xfrm flipH="1">
            <a:off x="1806076" y="4838700"/>
            <a:ext cx="1877296" cy="582554"/>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sp>
        <p:nvSpPr>
          <p:cNvPr id="25" name="Dikdörtgen 24"/>
          <p:cNvSpPr/>
          <p:nvPr/>
        </p:nvSpPr>
        <p:spPr>
          <a:xfrm>
            <a:off x="63634" y="6025857"/>
            <a:ext cx="3437604" cy="4670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087785218"/>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205811" y="1103883"/>
            <a:ext cx="11789893" cy="5235387"/>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2832073" y="2125614"/>
            <a:ext cx="8824323" cy="3157760"/>
          </a:xfrm>
        </p:spPr>
        <p:txBody>
          <a:bodyPr>
            <a:noAutofit/>
          </a:bodyPr>
          <a:lstStyle/>
          <a:p>
            <a:pPr algn="ctr">
              <a:lnSpc>
                <a:spcPct val="150000"/>
              </a:lnSpc>
            </a:pPr>
            <a:r>
              <a:rPr lang="tr-TR" sz="32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EĞİTİM KURUMU YÖNETİCİLERİNİN VE REHBER ÖĞRETMENLERİN DEĞERLENDİRİLMESİ</a:t>
            </a:r>
            <a:endParaRPr lang="tr-TR" sz="3200" b="1" dirty="0">
              <a:solidFill>
                <a:srgbClr val="FF0000"/>
              </a:solidFill>
              <a:effectLst>
                <a:outerShdw blurRad="38100" dist="38100" dir="2700000" algn="tl">
                  <a:srgbClr val="000000">
                    <a:alpha val="43137"/>
                  </a:srgbClr>
                </a:outerShdw>
              </a:effectLst>
              <a:latin typeface="Century Gothic" panose="020B0502020202020204" pitchFamily="34" charset="0"/>
            </a:endParaRPr>
          </a:p>
        </p:txBody>
      </p:sp>
      <p:sp>
        <p:nvSpPr>
          <p:cNvPr id="3" name="Beşgen 2"/>
          <p:cNvSpPr/>
          <p:nvPr/>
        </p:nvSpPr>
        <p:spPr>
          <a:xfrm>
            <a:off x="448701" y="1403587"/>
            <a:ext cx="2383372" cy="4601815"/>
          </a:xfrm>
          <a:prstGeom prst="homePlate">
            <a:avLst/>
          </a:prstGeom>
          <a:solidFill>
            <a:schemeClr val="accent3">
              <a:lumMod val="60000"/>
              <a:lumOff val="40000"/>
            </a:schemeClr>
          </a:solidFill>
          <a:ln>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dirty="0"/>
          </a:p>
        </p:txBody>
      </p:sp>
      <p:sp>
        <p:nvSpPr>
          <p:cNvPr id="9" name="Akış Çizelgesi: Gecikme 8"/>
          <p:cNvSpPr/>
          <p:nvPr/>
        </p:nvSpPr>
        <p:spPr>
          <a:xfrm>
            <a:off x="225281" y="1086803"/>
            <a:ext cx="1968500" cy="5235387"/>
          </a:xfrm>
          <a:prstGeom prst="flowChartDelay">
            <a:avLst/>
          </a:prstGeom>
          <a:solidFill>
            <a:srgbClr val="DB001B"/>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dirty="0"/>
          </a:p>
        </p:txBody>
      </p:sp>
      <p:sp>
        <p:nvSpPr>
          <p:cNvPr id="7" name="Alt Başlık 2"/>
          <p:cNvSpPr txBox="1">
            <a:spLocks/>
          </p:cNvSpPr>
          <p:nvPr/>
        </p:nvSpPr>
        <p:spPr>
          <a:xfrm rot="16200000">
            <a:off x="-1733498" y="345261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tr-TR"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4" name="Slayt Numarası Yer Tutucusu 3"/>
          <p:cNvSpPr>
            <a:spLocks noGrp="1"/>
          </p:cNvSpPr>
          <p:nvPr>
            <p:ph type="sldNum" sz="quarter" idx="12"/>
          </p:nvPr>
        </p:nvSpPr>
        <p:spPr>
          <a:xfrm>
            <a:off x="8610600" y="6405778"/>
            <a:ext cx="2743200" cy="365125"/>
          </a:xfrm>
        </p:spPr>
        <p:txBody>
          <a:bodyPr/>
          <a:lstStyle/>
          <a:p>
            <a:fld id="{D63DBE84-8755-45B9-8C19-96EBE3498A16}" type="slidenum">
              <a:rPr lang="tr-TR" smtClean="0"/>
              <a:pPr/>
              <a:t>68</a:t>
            </a:fld>
            <a:endParaRPr lang="tr-TR" dirty="0"/>
          </a:p>
        </p:txBody>
      </p:sp>
      <p:sp>
        <p:nvSpPr>
          <p:cNvPr id="14" name="Alt Başlık 2">
            <a:extLst>
              <a:ext uri="{FF2B5EF4-FFF2-40B4-BE49-F238E27FC236}">
                <a16:creationId xmlns:a16="http://schemas.microsoft.com/office/drawing/2014/main" xmlns="" id="{71C07988-C9F2-445D-A028-8FBDBE63F715}"/>
              </a:ext>
            </a:extLst>
          </p:cNvPr>
          <p:cNvSpPr txBox="1">
            <a:spLocks/>
          </p:cNvSpPr>
          <p:nvPr/>
        </p:nvSpPr>
        <p:spPr>
          <a:xfrm>
            <a:off x="8277725" y="395026"/>
            <a:ext cx="2815279" cy="2947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11" name="Picture 3" descr="C:\Users\Oguz DEMIRBOGAN06\Desktop\muhakkik seminer\TKB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77656" y="108794"/>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Veri Yer Tutucusu 4"/>
          <p:cNvSpPr>
            <a:spLocks noGrp="1"/>
          </p:cNvSpPr>
          <p:nvPr>
            <p:ph type="dt" sz="half" idx="10"/>
          </p:nvPr>
        </p:nvSpPr>
        <p:spPr/>
        <p:txBody>
          <a:bodyPr/>
          <a:lstStyle/>
          <a:p>
            <a:fld id="{20AA5723-C89B-4C93-A3A0-2AF160B93600}" type="datetime1">
              <a:rPr lang="tr-TR" smtClean="0"/>
              <a:pPr/>
              <a:t>4.9.2025</a:t>
            </a:fld>
            <a:endParaRPr lang="tr-TR"/>
          </a:p>
        </p:txBody>
      </p:sp>
      <p:sp>
        <p:nvSpPr>
          <p:cNvPr id="6" name="Altbilgi Yer Tutucusu 5"/>
          <p:cNvSpPr>
            <a:spLocks noGrp="1"/>
          </p:cNvSpPr>
          <p:nvPr>
            <p:ph type="ftr" sz="quarter" idx="11"/>
          </p:nvPr>
        </p:nvSpPr>
        <p:spPr/>
        <p:txBody>
          <a:bodyPr/>
          <a:lstStyle/>
          <a:p>
            <a:r>
              <a:rPr lang="tr-TR" smtClean="0"/>
              <a:t>Teftiş Kurulu Başkanlığı</a:t>
            </a:r>
            <a:endParaRPr lang="tr-TR"/>
          </a:p>
        </p:txBody>
      </p:sp>
      <p:pic>
        <p:nvPicPr>
          <p:cNvPr id="15"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89162"/>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1219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Dikdörtgen 15"/>
          <p:cNvSpPr/>
          <p:nvPr/>
        </p:nvSpPr>
        <p:spPr>
          <a:xfrm>
            <a:off x="1184840" y="576143"/>
            <a:ext cx="9822320" cy="538994"/>
          </a:xfrm>
          <a:prstGeom prst="rect">
            <a:avLst/>
          </a:prstGeom>
        </p:spPr>
        <p:txBody>
          <a:bodyPr wrap="square">
            <a:spAutoFit/>
          </a:bodyPr>
          <a:lstStyle/>
          <a:p>
            <a:pPr algn="ctr">
              <a:lnSpc>
                <a:spcPct val="114000"/>
              </a:lnSpc>
              <a:buClr>
                <a:srgbClr val="0BD0D9"/>
              </a:buClr>
              <a:buSzPct val="95000"/>
            </a:pPr>
            <a:r>
              <a:rPr lang="tr-TR" sz="2800" b="1" dirty="0">
                <a:solidFill>
                  <a:srgbClr val="C00000"/>
                </a:solidFill>
                <a:latin typeface="Century Gothic" panose="020B0502020202020204" pitchFamily="34" charset="0"/>
                <a:cs typeface="Times New Roman" panose="02020603050405020304" pitchFamily="18" charset="0"/>
              </a:rPr>
              <a:t>Amaç</a:t>
            </a:r>
          </a:p>
        </p:txBody>
      </p:sp>
      <p:sp>
        <p:nvSpPr>
          <p:cNvPr id="17" name="Veri Yer Tutucusu 4"/>
          <p:cNvSpPr>
            <a:spLocks noGrp="1"/>
          </p:cNvSpPr>
          <p:nvPr>
            <p:ph type="dt" sz="half" idx="10"/>
          </p:nvPr>
        </p:nvSpPr>
        <p:spPr>
          <a:xfrm>
            <a:off x="838200" y="6356350"/>
            <a:ext cx="2743200" cy="365125"/>
          </a:xfrm>
        </p:spPr>
        <p:txBody>
          <a:bodyPr/>
          <a:lstStyle/>
          <a:p>
            <a:fld id="{6D87E3B0-9BA1-47DE-B753-6193E7263778}" type="datetime1">
              <a:rPr lang="tr-TR" smtClean="0"/>
              <a:pPr/>
              <a:t>4.9.2025</a:t>
            </a:fld>
            <a:endParaRPr lang="tr-TR" dirty="0"/>
          </a:p>
        </p:txBody>
      </p:sp>
      <p:sp>
        <p:nvSpPr>
          <p:cNvPr id="18" name="Altbilgi Yer Tutucusu 5"/>
          <p:cNvSpPr>
            <a:spLocks noGrp="1"/>
          </p:cNvSpPr>
          <p:nvPr>
            <p:ph type="ftr" sz="quarter" idx="11"/>
          </p:nvPr>
        </p:nvSpPr>
        <p:spPr>
          <a:xfrm>
            <a:off x="4038600" y="6356350"/>
            <a:ext cx="4114800" cy="365125"/>
          </a:xfrm>
        </p:spPr>
        <p:txBody>
          <a:bodyPr/>
          <a:lstStyle/>
          <a:p>
            <a:r>
              <a:rPr lang="tr-TR" dirty="0" smtClean="0"/>
              <a:t>Teftiş Kurulu Başkanlığı</a:t>
            </a:r>
            <a:endParaRPr lang="tr-TR" dirty="0"/>
          </a:p>
        </p:txBody>
      </p:sp>
      <p:sp>
        <p:nvSpPr>
          <p:cNvPr id="19" name="Slayt Numarası Yer Tutucusu 6"/>
          <p:cNvSpPr>
            <a:spLocks noGrp="1"/>
          </p:cNvSpPr>
          <p:nvPr>
            <p:ph type="sldNum" sz="quarter" idx="12"/>
          </p:nvPr>
        </p:nvSpPr>
        <p:spPr>
          <a:xfrm>
            <a:off x="8610600" y="6356350"/>
            <a:ext cx="2743200" cy="365125"/>
          </a:xfrm>
        </p:spPr>
        <p:txBody>
          <a:bodyPr/>
          <a:lstStyle/>
          <a:p>
            <a:fld id="{D63DBE84-8755-45B9-8C19-96EBE3498A16}" type="slidenum">
              <a:rPr lang="tr-TR" smtClean="0"/>
              <a:pPr/>
              <a:t>69</a:t>
            </a:fld>
            <a:endParaRPr lang="tr-TR" dirty="0"/>
          </a:p>
        </p:txBody>
      </p:sp>
      <p:sp>
        <p:nvSpPr>
          <p:cNvPr id="10" name="Rectangle 8">
            <a:extLst>
              <a:ext uri="{FF2B5EF4-FFF2-40B4-BE49-F238E27FC236}">
                <a16:creationId xmlns:a16="http://schemas.microsoft.com/office/drawing/2014/main" xmlns="" id="{9CC913BD-766E-B97F-6E5C-0CD8D7F6FE62}"/>
              </a:ext>
            </a:extLst>
          </p:cNvPr>
          <p:cNvSpPr/>
          <p:nvPr/>
        </p:nvSpPr>
        <p:spPr>
          <a:xfrm>
            <a:off x="371473" y="1399601"/>
            <a:ext cx="11370591" cy="607451"/>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5000"/>
              </a:lnSpc>
              <a:spcBef>
                <a:spcPts val="200"/>
              </a:spcBef>
              <a:spcAft>
                <a:spcPts val="200"/>
              </a:spcAft>
            </a:pPr>
            <a:r>
              <a:rPr lang="tr-TR" sz="2000" b="1" dirty="0" smtClean="0">
                <a:solidFill>
                  <a:schemeClr val="tx1"/>
                </a:solidFill>
                <a:latin typeface="Century Gothic" panose="020B0502020202020204" pitchFamily="34" charset="0"/>
              </a:rPr>
              <a:t>Okul yöneticisi ve rehber öğretmenlerinin değerlendirilmesindeki temel amaç;</a:t>
            </a:r>
          </a:p>
        </p:txBody>
      </p:sp>
      <p:sp>
        <p:nvSpPr>
          <p:cNvPr id="13" name="Rectangle 8">
            <a:extLst>
              <a:ext uri="{FF2B5EF4-FFF2-40B4-BE49-F238E27FC236}">
                <a16:creationId xmlns:a16="http://schemas.microsoft.com/office/drawing/2014/main" xmlns="" id="{9CC913BD-766E-B97F-6E5C-0CD8D7F6FE62}"/>
              </a:ext>
            </a:extLst>
          </p:cNvPr>
          <p:cNvSpPr/>
          <p:nvPr/>
        </p:nvSpPr>
        <p:spPr>
          <a:xfrm>
            <a:off x="371473" y="4575253"/>
            <a:ext cx="11370591" cy="1482647"/>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5000"/>
              </a:lnSpc>
              <a:spcBef>
                <a:spcPts val="600"/>
              </a:spcBef>
              <a:spcAft>
                <a:spcPts val="600"/>
              </a:spcAft>
            </a:pPr>
            <a:r>
              <a:rPr lang="en-GB" sz="2000" b="1" dirty="0" err="1">
                <a:solidFill>
                  <a:srgbClr val="0070C0"/>
                </a:solidFill>
                <a:latin typeface="Century Gothic" panose="020B0502020202020204" pitchFamily="34" charset="0"/>
              </a:rPr>
              <a:t>Nitelikli</a:t>
            </a:r>
            <a:r>
              <a:rPr lang="en-GB" sz="2000" b="1" dirty="0">
                <a:solidFill>
                  <a:srgbClr val="0070C0"/>
                </a:solidFill>
                <a:latin typeface="Century Gothic" panose="020B0502020202020204" pitchFamily="34" charset="0"/>
              </a:rPr>
              <a:t> </a:t>
            </a:r>
            <a:r>
              <a:rPr lang="en-GB" sz="2000" b="1" dirty="0" err="1">
                <a:solidFill>
                  <a:srgbClr val="0070C0"/>
                </a:solidFill>
                <a:latin typeface="Century Gothic" panose="020B0502020202020204" pitchFamily="34" charset="0"/>
              </a:rPr>
              <a:t>eğitim</a:t>
            </a:r>
            <a:endParaRPr lang="en-GB" sz="2000" b="1" dirty="0">
              <a:solidFill>
                <a:srgbClr val="0070C0"/>
              </a:solidFill>
              <a:latin typeface="Century Gothic" panose="020B0502020202020204" pitchFamily="34" charset="0"/>
            </a:endParaRPr>
          </a:p>
          <a:p>
            <a:pPr algn="just">
              <a:lnSpc>
                <a:spcPct val="125000"/>
              </a:lnSpc>
              <a:spcBef>
                <a:spcPts val="600"/>
              </a:spcBef>
              <a:spcAft>
                <a:spcPts val="600"/>
              </a:spcAft>
            </a:pPr>
            <a:r>
              <a:rPr lang="en-GB" sz="2000" dirty="0" smtClean="0">
                <a:solidFill>
                  <a:schemeClr val="tx1"/>
                </a:solidFill>
                <a:latin typeface="Century Gothic" panose="020B0502020202020204" pitchFamily="34" charset="0"/>
              </a:rPr>
              <a:t>Okul </a:t>
            </a:r>
            <a:r>
              <a:rPr lang="en-GB" sz="2000" dirty="0" err="1">
                <a:solidFill>
                  <a:schemeClr val="tx1"/>
                </a:solidFill>
                <a:latin typeface="Century Gothic" panose="020B0502020202020204" pitchFamily="34" charset="0"/>
              </a:rPr>
              <a:t>gelişiminin</a:t>
            </a:r>
            <a:r>
              <a:rPr lang="en-GB" sz="2000" dirty="0">
                <a:solidFill>
                  <a:schemeClr val="tx1"/>
                </a:solidFill>
                <a:latin typeface="Century Gothic" panose="020B0502020202020204" pitchFamily="34" charset="0"/>
              </a:rPr>
              <a:t> </a:t>
            </a:r>
            <a:r>
              <a:rPr lang="en-GB" sz="2000" dirty="0" err="1">
                <a:solidFill>
                  <a:schemeClr val="tx1"/>
                </a:solidFill>
                <a:latin typeface="Century Gothic" panose="020B0502020202020204" pitchFamily="34" charset="0"/>
              </a:rPr>
              <a:t>önemli</a:t>
            </a:r>
            <a:r>
              <a:rPr lang="en-GB" sz="2000" dirty="0">
                <a:solidFill>
                  <a:schemeClr val="tx1"/>
                </a:solidFill>
                <a:latin typeface="Century Gothic" panose="020B0502020202020204" pitchFamily="34" charset="0"/>
              </a:rPr>
              <a:t> </a:t>
            </a:r>
            <a:r>
              <a:rPr lang="en-GB" sz="2000" dirty="0" err="1">
                <a:solidFill>
                  <a:schemeClr val="tx1"/>
                </a:solidFill>
                <a:latin typeface="Century Gothic" panose="020B0502020202020204" pitchFamily="34" charset="0"/>
              </a:rPr>
              <a:t>bir</a:t>
            </a:r>
            <a:r>
              <a:rPr lang="en-GB" sz="2000" dirty="0">
                <a:solidFill>
                  <a:schemeClr val="tx1"/>
                </a:solidFill>
                <a:latin typeface="Century Gothic" panose="020B0502020202020204" pitchFamily="34" charset="0"/>
              </a:rPr>
              <a:t> </a:t>
            </a:r>
            <a:r>
              <a:rPr lang="en-GB" sz="2000" dirty="0" err="1">
                <a:solidFill>
                  <a:schemeClr val="tx1"/>
                </a:solidFill>
                <a:latin typeface="Century Gothic" panose="020B0502020202020204" pitchFamily="34" charset="0"/>
              </a:rPr>
              <a:t>unsuru</a:t>
            </a:r>
            <a:r>
              <a:rPr lang="en-GB" sz="2000" dirty="0">
                <a:solidFill>
                  <a:schemeClr val="tx1"/>
                </a:solidFill>
                <a:latin typeface="Century Gothic" panose="020B0502020202020204" pitchFamily="34" charset="0"/>
              </a:rPr>
              <a:t> </a:t>
            </a:r>
            <a:r>
              <a:rPr lang="en-GB" sz="2000" dirty="0" err="1">
                <a:solidFill>
                  <a:schemeClr val="tx1"/>
                </a:solidFill>
                <a:latin typeface="Century Gothic" panose="020B0502020202020204" pitchFamily="34" charset="0"/>
              </a:rPr>
              <a:t>olan</a:t>
            </a:r>
            <a:r>
              <a:rPr lang="en-GB" sz="2000" dirty="0">
                <a:solidFill>
                  <a:schemeClr val="tx1"/>
                </a:solidFill>
                <a:latin typeface="Century Gothic" panose="020B0502020202020204" pitchFamily="34" charset="0"/>
              </a:rPr>
              <a:t> </a:t>
            </a:r>
            <a:r>
              <a:rPr lang="en-GB" sz="2000" dirty="0" err="1">
                <a:solidFill>
                  <a:schemeClr val="tx1"/>
                </a:solidFill>
                <a:latin typeface="Century Gothic" panose="020B0502020202020204" pitchFamily="34" charset="0"/>
              </a:rPr>
              <a:t>yönetici</a:t>
            </a:r>
            <a:r>
              <a:rPr lang="en-GB" sz="2000" dirty="0">
                <a:solidFill>
                  <a:schemeClr val="tx1"/>
                </a:solidFill>
                <a:latin typeface="Century Gothic" panose="020B0502020202020204" pitchFamily="34" charset="0"/>
              </a:rPr>
              <a:t> </a:t>
            </a:r>
            <a:r>
              <a:rPr lang="en-GB" sz="2000" dirty="0" err="1">
                <a:solidFill>
                  <a:schemeClr val="tx1"/>
                </a:solidFill>
                <a:latin typeface="Century Gothic" panose="020B0502020202020204" pitchFamily="34" charset="0"/>
              </a:rPr>
              <a:t>ve</a:t>
            </a:r>
            <a:r>
              <a:rPr lang="en-GB" sz="2000" dirty="0">
                <a:solidFill>
                  <a:schemeClr val="tx1"/>
                </a:solidFill>
                <a:latin typeface="Century Gothic" panose="020B0502020202020204" pitchFamily="34" charset="0"/>
              </a:rPr>
              <a:t> </a:t>
            </a:r>
            <a:r>
              <a:rPr lang="en-GB" sz="2000" dirty="0" err="1">
                <a:solidFill>
                  <a:schemeClr val="tx1"/>
                </a:solidFill>
                <a:latin typeface="Century Gothic" panose="020B0502020202020204" pitchFamily="34" charset="0"/>
              </a:rPr>
              <a:t>rehber</a:t>
            </a:r>
            <a:r>
              <a:rPr lang="en-GB" sz="2000" dirty="0">
                <a:solidFill>
                  <a:schemeClr val="tx1"/>
                </a:solidFill>
                <a:latin typeface="Century Gothic" panose="020B0502020202020204" pitchFamily="34" charset="0"/>
              </a:rPr>
              <a:t> </a:t>
            </a:r>
            <a:r>
              <a:rPr lang="en-GB" sz="2000" dirty="0" err="1">
                <a:solidFill>
                  <a:schemeClr val="tx1"/>
                </a:solidFill>
                <a:latin typeface="Century Gothic" panose="020B0502020202020204" pitchFamily="34" charset="0"/>
              </a:rPr>
              <a:t>öğretmenlerin</a:t>
            </a:r>
            <a:r>
              <a:rPr lang="en-GB" sz="2000" dirty="0">
                <a:solidFill>
                  <a:schemeClr val="tx1"/>
                </a:solidFill>
                <a:latin typeface="Century Gothic" panose="020B0502020202020204" pitchFamily="34" charset="0"/>
              </a:rPr>
              <a:t> </a:t>
            </a:r>
            <a:r>
              <a:rPr lang="en-GB" sz="2000" dirty="0" err="1">
                <a:solidFill>
                  <a:schemeClr val="tx1"/>
                </a:solidFill>
                <a:latin typeface="Century Gothic" panose="020B0502020202020204" pitchFamily="34" charset="0"/>
              </a:rPr>
              <a:t>gelişimine</a:t>
            </a:r>
            <a:r>
              <a:rPr lang="en-GB" sz="2000" dirty="0">
                <a:solidFill>
                  <a:schemeClr val="tx1"/>
                </a:solidFill>
                <a:latin typeface="Century Gothic" panose="020B0502020202020204" pitchFamily="34" charset="0"/>
              </a:rPr>
              <a:t> </a:t>
            </a:r>
            <a:r>
              <a:rPr lang="en-GB" sz="2000" dirty="0" err="1">
                <a:solidFill>
                  <a:schemeClr val="tx1"/>
                </a:solidFill>
                <a:latin typeface="Century Gothic" panose="020B0502020202020204" pitchFamily="34" charset="0"/>
              </a:rPr>
              <a:t>katkıda</a:t>
            </a:r>
            <a:r>
              <a:rPr lang="en-GB" sz="2000" dirty="0">
                <a:solidFill>
                  <a:schemeClr val="tx1"/>
                </a:solidFill>
                <a:latin typeface="Century Gothic" panose="020B0502020202020204" pitchFamily="34" charset="0"/>
              </a:rPr>
              <a:t> </a:t>
            </a:r>
            <a:r>
              <a:rPr lang="en-GB" sz="2000" dirty="0" err="1">
                <a:solidFill>
                  <a:schemeClr val="tx1"/>
                </a:solidFill>
                <a:latin typeface="Century Gothic" panose="020B0502020202020204" pitchFamily="34" charset="0"/>
              </a:rPr>
              <a:t>bulunarak</a:t>
            </a:r>
            <a:r>
              <a:rPr lang="en-GB" sz="2000" dirty="0">
                <a:solidFill>
                  <a:schemeClr val="tx1"/>
                </a:solidFill>
                <a:latin typeface="Century Gothic" panose="020B0502020202020204" pitchFamily="34" charset="0"/>
              </a:rPr>
              <a:t> </a:t>
            </a:r>
            <a:r>
              <a:rPr lang="en-GB" sz="2000" b="1" dirty="0" err="1">
                <a:solidFill>
                  <a:schemeClr val="tx1"/>
                </a:solidFill>
                <a:latin typeface="Century Gothic" panose="020B0502020202020204" pitchFamily="34" charset="0"/>
              </a:rPr>
              <a:t>okulun</a:t>
            </a:r>
            <a:r>
              <a:rPr lang="en-GB" sz="2000" b="1" dirty="0">
                <a:solidFill>
                  <a:schemeClr val="tx1"/>
                </a:solidFill>
                <a:latin typeface="Century Gothic" panose="020B0502020202020204" pitchFamily="34" charset="0"/>
              </a:rPr>
              <a:t> </a:t>
            </a:r>
            <a:r>
              <a:rPr lang="en-GB" sz="2000" b="1" dirty="0" err="1">
                <a:solidFill>
                  <a:schemeClr val="tx1"/>
                </a:solidFill>
                <a:latin typeface="Century Gothic" panose="020B0502020202020204" pitchFamily="34" charset="0"/>
              </a:rPr>
              <a:t>daha</a:t>
            </a:r>
            <a:r>
              <a:rPr lang="en-GB" sz="2000" b="1" dirty="0">
                <a:solidFill>
                  <a:schemeClr val="tx1"/>
                </a:solidFill>
                <a:latin typeface="Century Gothic" panose="020B0502020202020204" pitchFamily="34" charset="0"/>
              </a:rPr>
              <a:t> </a:t>
            </a:r>
            <a:r>
              <a:rPr lang="en-GB" sz="2000" b="1" dirty="0" err="1">
                <a:solidFill>
                  <a:schemeClr val="tx1"/>
                </a:solidFill>
                <a:latin typeface="Century Gothic" panose="020B0502020202020204" pitchFamily="34" charset="0"/>
              </a:rPr>
              <a:t>nitelikli</a:t>
            </a:r>
            <a:r>
              <a:rPr lang="en-GB" sz="2000" b="1" dirty="0">
                <a:solidFill>
                  <a:schemeClr val="tx1"/>
                </a:solidFill>
                <a:latin typeface="Century Gothic" panose="020B0502020202020204" pitchFamily="34" charset="0"/>
              </a:rPr>
              <a:t> </a:t>
            </a:r>
            <a:r>
              <a:rPr lang="en-GB" sz="2000" b="1" dirty="0" err="1">
                <a:solidFill>
                  <a:schemeClr val="tx1"/>
                </a:solidFill>
                <a:latin typeface="Century Gothic" panose="020B0502020202020204" pitchFamily="34" charset="0"/>
              </a:rPr>
              <a:t>eğitim-öğretim</a:t>
            </a:r>
            <a:r>
              <a:rPr lang="en-GB" sz="2000" b="1" dirty="0">
                <a:solidFill>
                  <a:schemeClr val="tx1"/>
                </a:solidFill>
                <a:latin typeface="Century Gothic" panose="020B0502020202020204" pitchFamily="34" charset="0"/>
              </a:rPr>
              <a:t> </a:t>
            </a:r>
            <a:r>
              <a:rPr lang="en-GB" sz="2000" b="1" dirty="0" err="1">
                <a:solidFill>
                  <a:schemeClr val="tx1"/>
                </a:solidFill>
                <a:latin typeface="Century Gothic" panose="020B0502020202020204" pitchFamily="34" charset="0"/>
              </a:rPr>
              <a:t>hizmetleri</a:t>
            </a:r>
            <a:r>
              <a:rPr lang="en-GB" sz="2000" b="1" dirty="0">
                <a:solidFill>
                  <a:schemeClr val="tx1"/>
                </a:solidFill>
                <a:latin typeface="Century Gothic" panose="020B0502020202020204" pitchFamily="34" charset="0"/>
              </a:rPr>
              <a:t> </a:t>
            </a:r>
            <a:r>
              <a:rPr lang="en-GB" sz="2000" b="1" dirty="0" err="1">
                <a:solidFill>
                  <a:schemeClr val="tx1"/>
                </a:solidFill>
                <a:latin typeface="Century Gothic" panose="020B0502020202020204" pitchFamily="34" charset="0"/>
              </a:rPr>
              <a:t>sunmasını</a:t>
            </a:r>
            <a:r>
              <a:rPr lang="en-GB" sz="2000" b="1" dirty="0">
                <a:solidFill>
                  <a:schemeClr val="tx1"/>
                </a:solidFill>
                <a:latin typeface="Century Gothic" panose="020B0502020202020204" pitchFamily="34" charset="0"/>
              </a:rPr>
              <a:t> </a:t>
            </a:r>
            <a:r>
              <a:rPr lang="en-GB" sz="2000" dirty="0" err="1">
                <a:solidFill>
                  <a:schemeClr val="tx1"/>
                </a:solidFill>
                <a:latin typeface="Century Gothic" panose="020B0502020202020204" pitchFamily="34" charset="0"/>
              </a:rPr>
              <a:t>sağlamaktır</a:t>
            </a:r>
            <a:r>
              <a:rPr lang="en-GB" sz="2000" dirty="0">
                <a:solidFill>
                  <a:schemeClr val="tx1"/>
                </a:solidFill>
                <a:latin typeface="Century Gothic" panose="020B0502020202020204" pitchFamily="34" charset="0"/>
              </a:rPr>
              <a:t>. </a:t>
            </a:r>
          </a:p>
        </p:txBody>
      </p:sp>
      <p:sp>
        <p:nvSpPr>
          <p:cNvPr id="15" name="Rectangle 8">
            <a:extLst>
              <a:ext uri="{FF2B5EF4-FFF2-40B4-BE49-F238E27FC236}">
                <a16:creationId xmlns:a16="http://schemas.microsoft.com/office/drawing/2014/main" xmlns="" id="{9CC913BD-766E-B97F-6E5C-0CD8D7F6FE62}"/>
              </a:ext>
            </a:extLst>
          </p:cNvPr>
          <p:cNvSpPr/>
          <p:nvPr/>
        </p:nvSpPr>
        <p:spPr>
          <a:xfrm>
            <a:off x="371473" y="2291516"/>
            <a:ext cx="11370591" cy="2023735"/>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5000"/>
              </a:lnSpc>
              <a:spcBef>
                <a:spcPts val="200"/>
              </a:spcBef>
              <a:spcAft>
                <a:spcPts val="200"/>
              </a:spcAft>
            </a:pPr>
            <a:r>
              <a:rPr lang="tr-TR" sz="2000" b="1" dirty="0">
                <a:solidFill>
                  <a:srgbClr val="0070C0"/>
                </a:solidFill>
                <a:latin typeface="Century Gothic" panose="020B0502020202020204" pitchFamily="34" charset="0"/>
              </a:rPr>
              <a:t>Mesleki gelişim</a:t>
            </a:r>
          </a:p>
          <a:p>
            <a:pPr algn="just">
              <a:lnSpc>
                <a:spcPct val="125000"/>
              </a:lnSpc>
              <a:spcBef>
                <a:spcPts val="200"/>
              </a:spcBef>
              <a:spcAft>
                <a:spcPts val="200"/>
              </a:spcAft>
            </a:pPr>
            <a:r>
              <a:rPr lang="tr-TR" sz="2000" dirty="0" smtClean="0">
                <a:solidFill>
                  <a:schemeClr val="tx1"/>
                </a:solidFill>
                <a:latin typeface="Century Gothic" panose="020B0502020202020204" pitchFamily="34" charset="0"/>
              </a:rPr>
              <a:t>Çevre </a:t>
            </a:r>
            <a:r>
              <a:rPr lang="tr-TR" sz="2000" dirty="0">
                <a:solidFill>
                  <a:schemeClr val="tx1"/>
                </a:solidFill>
                <a:latin typeface="Century Gothic" panose="020B0502020202020204" pitchFamily="34" charset="0"/>
              </a:rPr>
              <a:t>şartları göz önünde bulundurularak yönetici ve rehber öğretmenlerin varsa </a:t>
            </a:r>
            <a:r>
              <a:rPr lang="tr-TR" sz="2000" b="1" dirty="0">
                <a:solidFill>
                  <a:schemeClr val="tx1"/>
                </a:solidFill>
                <a:latin typeface="Century Gothic" panose="020B0502020202020204" pitchFamily="34" charset="0"/>
              </a:rPr>
              <a:t>mesleki gelişim ihtiyaçlarının belirlenmesi </a:t>
            </a:r>
            <a:r>
              <a:rPr lang="tr-TR" sz="2000" dirty="0">
                <a:solidFill>
                  <a:schemeClr val="tx1"/>
                </a:solidFill>
                <a:latin typeface="Century Gothic" panose="020B0502020202020204" pitchFamily="34" charset="0"/>
              </a:rPr>
              <a:t>ve</a:t>
            </a:r>
            <a:r>
              <a:rPr lang="tr-TR" sz="2000" b="1" dirty="0">
                <a:solidFill>
                  <a:schemeClr val="tx1"/>
                </a:solidFill>
                <a:latin typeface="Century Gothic" panose="020B0502020202020204" pitchFamily="34" charset="0"/>
              </a:rPr>
              <a:t> giderilmesinin </a:t>
            </a:r>
            <a:r>
              <a:rPr lang="tr-TR" sz="2000" dirty="0">
                <a:solidFill>
                  <a:schemeClr val="tx1"/>
                </a:solidFill>
                <a:latin typeface="Century Gothic" panose="020B0502020202020204" pitchFamily="34" charset="0"/>
              </a:rPr>
              <a:t>yanı sıra </a:t>
            </a:r>
            <a:r>
              <a:rPr lang="tr-TR" sz="2000" b="1" dirty="0">
                <a:solidFill>
                  <a:schemeClr val="tx1"/>
                </a:solidFill>
                <a:latin typeface="Century Gothic" panose="020B0502020202020204" pitchFamily="34" charset="0"/>
              </a:rPr>
              <a:t>güçlü yönlerinin keşfedilerek okul başarısında fark yaratan uygulamalarının paylaşılması </a:t>
            </a:r>
            <a:r>
              <a:rPr lang="tr-TR" sz="2000" dirty="0">
                <a:solidFill>
                  <a:schemeClr val="tx1"/>
                </a:solidFill>
                <a:latin typeface="Century Gothic" panose="020B0502020202020204" pitchFamily="34" charset="0"/>
              </a:rPr>
              <a:t>ve</a:t>
            </a:r>
            <a:r>
              <a:rPr lang="tr-TR" sz="2000" b="1" dirty="0">
                <a:solidFill>
                  <a:schemeClr val="tx1"/>
                </a:solidFill>
                <a:latin typeface="Century Gothic" panose="020B0502020202020204" pitchFamily="34" charset="0"/>
              </a:rPr>
              <a:t> yaygınlaştırılması</a:t>
            </a:r>
            <a:r>
              <a:rPr lang="tr-TR" sz="2000" dirty="0">
                <a:solidFill>
                  <a:schemeClr val="tx1"/>
                </a:solidFill>
                <a:latin typeface="Century Gothic" panose="020B0502020202020204" pitchFamily="34" charset="0"/>
              </a:rPr>
              <a:t> hedeflenmektedir. </a:t>
            </a:r>
          </a:p>
        </p:txBody>
      </p:sp>
    </p:spTree>
    <p:extLst>
      <p:ext uri="{BB962C8B-B14F-4D97-AF65-F5344CB8AC3E}">
        <p14:creationId xmlns:p14="http://schemas.microsoft.com/office/powerpoint/2010/main" xmlns="" val="2082203389"/>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60375" y="1664042"/>
            <a:ext cx="11281691" cy="4185882"/>
          </a:xfrm>
          <a:ln>
            <a:solidFill>
              <a:schemeClr val="accent1"/>
            </a:solidFill>
          </a:ln>
        </p:spPr>
        <p:txBody>
          <a:bodyPr>
            <a:noAutofit/>
          </a:bodyPr>
          <a:lstStyle/>
          <a:p>
            <a:pPr marL="0" indent="0" algn="just">
              <a:lnSpc>
                <a:spcPct val="100000"/>
              </a:lnSpc>
              <a:spcBef>
                <a:spcPct val="20000"/>
              </a:spcBef>
              <a:buClr>
                <a:srgbClr val="0BD0D9"/>
              </a:buClr>
              <a:buSzPct val="95000"/>
              <a:buNone/>
            </a:pPr>
            <a:r>
              <a:rPr lang="tr-TR" sz="2400" b="1" dirty="0">
                <a:solidFill>
                  <a:schemeClr val="accent1"/>
                </a:solidFill>
                <a:latin typeface="Century Gothic" panose="020B0502020202020204" pitchFamily="34" charset="0"/>
              </a:rPr>
              <a:t>MEB </a:t>
            </a:r>
            <a:r>
              <a:rPr lang="tr-TR" sz="2400" b="1" dirty="0" smtClean="0">
                <a:solidFill>
                  <a:schemeClr val="accent1"/>
                </a:solidFill>
                <a:latin typeface="Century Gothic" panose="020B0502020202020204" pitchFamily="34" charset="0"/>
              </a:rPr>
              <a:t>Eğitim </a:t>
            </a:r>
            <a:r>
              <a:rPr lang="tr-TR" sz="2400" b="1" dirty="0">
                <a:solidFill>
                  <a:schemeClr val="accent1"/>
                </a:solidFill>
                <a:latin typeface="Century Gothic" panose="020B0502020202020204" pitchFamily="34" charset="0"/>
              </a:rPr>
              <a:t>Kurulları ve Zümreleri </a:t>
            </a:r>
            <a:r>
              <a:rPr lang="tr-TR" sz="2400" b="1" dirty="0" smtClean="0">
                <a:solidFill>
                  <a:schemeClr val="accent1"/>
                </a:solidFill>
                <a:latin typeface="Century Gothic" panose="020B0502020202020204" pitchFamily="34" charset="0"/>
              </a:rPr>
              <a:t>Yönergesi </a:t>
            </a:r>
          </a:p>
          <a:p>
            <a:pPr marL="0" indent="0" algn="just">
              <a:lnSpc>
                <a:spcPct val="100000"/>
              </a:lnSpc>
              <a:spcBef>
                <a:spcPct val="20000"/>
              </a:spcBef>
              <a:spcAft>
                <a:spcPts val="600"/>
              </a:spcAft>
              <a:buClr>
                <a:srgbClr val="0BD0D9"/>
              </a:buClr>
              <a:buSzPct val="95000"/>
              <a:buNone/>
            </a:pPr>
            <a:r>
              <a:rPr lang="tr-TR" sz="2400" b="1" dirty="0" smtClean="0">
                <a:solidFill>
                  <a:schemeClr val="accent1"/>
                </a:solidFill>
                <a:latin typeface="Century Gothic" panose="020B0502020202020204" pitchFamily="34" charset="0"/>
              </a:rPr>
              <a:t>(12/02/2025-126419167 </a:t>
            </a:r>
            <a:r>
              <a:rPr lang="tr-TR" sz="2400" b="1" dirty="0">
                <a:solidFill>
                  <a:schemeClr val="accent1"/>
                </a:solidFill>
                <a:latin typeface="Century Gothic" panose="020B0502020202020204" pitchFamily="34" charset="0"/>
              </a:rPr>
              <a:t>Makam </a:t>
            </a:r>
            <a:r>
              <a:rPr lang="tr-TR" sz="2400" b="1" dirty="0" smtClean="0">
                <a:solidFill>
                  <a:schemeClr val="accent1"/>
                </a:solidFill>
                <a:latin typeface="Century Gothic" panose="020B0502020202020204" pitchFamily="34" charset="0"/>
              </a:rPr>
              <a:t>Onayı)</a:t>
            </a:r>
          </a:p>
          <a:p>
            <a:pPr marL="0" indent="0" algn="just">
              <a:lnSpc>
                <a:spcPct val="150000"/>
              </a:lnSpc>
              <a:spcBef>
                <a:spcPct val="20000"/>
              </a:spcBef>
              <a:buClr>
                <a:srgbClr val="0BD0D9"/>
              </a:buClr>
              <a:buSzPct val="95000"/>
              <a:buNone/>
            </a:pPr>
            <a:r>
              <a:rPr lang="tr-TR" sz="2400" b="1" dirty="0" smtClean="0">
                <a:latin typeface="Century Gothic" panose="020B0502020202020204" pitchFamily="34" charset="0"/>
              </a:rPr>
              <a:t>Eğitim </a:t>
            </a:r>
            <a:r>
              <a:rPr lang="tr-TR" sz="2400" b="1" dirty="0">
                <a:latin typeface="Century Gothic" panose="020B0502020202020204" pitchFamily="34" charset="0"/>
              </a:rPr>
              <a:t>kurumu sınıf/alan zümre başkanları kurulu</a:t>
            </a:r>
          </a:p>
          <a:p>
            <a:pPr marL="0" indent="0" algn="just">
              <a:lnSpc>
                <a:spcPct val="150000"/>
              </a:lnSpc>
              <a:spcBef>
                <a:spcPct val="20000"/>
              </a:spcBef>
              <a:buClr>
                <a:srgbClr val="0BD0D9"/>
              </a:buClr>
              <a:buSzPct val="95000"/>
              <a:buNone/>
            </a:pPr>
            <a:r>
              <a:rPr lang="tr-TR" sz="2400" b="1" dirty="0">
                <a:latin typeface="Century Gothic" panose="020B0502020202020204" pitchFamily="34" charset="0"/>
              </a:rPr>
              <a:t>Madde 13/10</a:t>
            </a:r>
          </a:p>
          <a:p>
            <a:pPr marL="0" indent="0" algn="just">
              <a:lnSpc>
                <a:spcPct val="150000"/>
              </a:lnSpc>
              <a:spcBef>
                <a:spcPct val="20000"/>
              </a:spcBef>
              <a:buClr>
                <a:srgbClr val="0BD0D9"/>
              </a:buClr>
              <a:buSzPct val="95000"/>
              <a:buNone/>
            </a:pPr>
            <a:r>
              <a:rPr lang="tr-TR" sz="2400" b="1" dirty="0">
                <a:latin typeface="Century Gothic" panose="020B0502020202020204" pitchFamily="34" charset="0"/>
              </a:rPr>
              <a:t>Öğretmenlerin mesleki gelişimlerini desteklemek amacıyla </a:t>
            </a:r>
            <a:r>
              <a:rPr lang="tr-TR" sz="2400" b="1" dirty="0">
                <a:solidFill>
                  <a:srgbClr val="00B0F0"/>
                </a:solidFill>
                <a:latin typeface="Century Gothic" panose="020B0502020202020204" pitchFamily="34" charset="0"/>
              </a:rPr>
              <a:t>her ders yılında en az bir defa</a:t>
            </a:r>
            <a:r>
              <a:rPr lang="tr-TR" sz="2400" b="1" dirty="0">
                <a:latin typeface="Century Gothic" panose="020B0502020202020204" pitchFamily="34" charset="0"/>
              </a:rPr>
              <a:t> müdür tarafından gerçekleştirilen izleme, değerlendirme ve rehberlik çalışmalarına, ilgili </a:t>
            </a:r>
            <a:r>
              <a:rPr lang="tr-TR" sz="2400" b="1" dirty="0">
                <a:solidFill>
                  <a:srgbClr val="FF0000"/>
                </a:solidFill>
                <a:latin typeface="Century Gothic" panose="020B0502020202020204" pitchFamily="34" charset="0"/>
              </a:rPr>
              <a:t>zümre başkanı da katılır</a:t>
            </a:r>
            <a:r>
              <a:rPr lang="tr-TR" sz="2400" b="1" dirty="0">
                <a:latin typeface="Century Gothic" panose="020B0502020202020204" pitchFamily="34" charset="0"/>
              </a:rPr>
              <a:t>.</a:t>
            </a:r>
          </a:p>
        </p:txBody>
      </p:sp>
      <p:sp>
        <p:nvSpPr>
          <p:cNvPr id="5" name="Veri Yer Tutucusu 4"/>
          <p:cNvSpPr>
            <a:spLocks noGrp="1"/>
          </p:cNvSpPr>
          <p:nvPr>
            <p:ph type="dt" sz="half" idx="10"/>
          </p:nvPr>
        </p:nvSpPr>
        <p:spPr/>
        <p:txBody>
          <a:bodyPr/>
          <a:lstStyle/>
          <a:p>
            <a:fld id="{356FC6AF-CED8-40D2-AD8E-BE9F8162C35D}" type="datetime1">
              <a:rPr lang="tr-TR" smtClean="0"/>
              <a:pPr/>
              <a:t>4.9.2025</a:t>
            </a:fld>
            <a:endParaRPr lang="tr-TR" dirty="0"/>
          </a:p>
        </p:txBody>
      </p:sp>
      <p:sp>
        <p:nvSpPr>
          <p:cNvPr id="6" name="Altbilgi Yer Tutucusu 5"/>
          <p:cNvSpPr>
            <a:spLocks noGrp="1"/>
          </p:cNvSpPr>
          <p:nvPr>
            <p:ph type="ftr" sz="quarter" idx="11"/>
          </p:nvPr>
        </p:nvSpPr>
        <p:spPr/>
        <p:txBody>
          <a:bodyPr/>
          <a:lstStyle/>
          <a:p>
            <a:r>
              <a:rPr lang="tr-TR" dirty="0" smtClean="0"/>
              <a:t>Teftiş Kurulu Başkanlığı</a:t>
            </a:r>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7</a:t>
            </a:fld>
            <a:endParaRPr lang="tr-TR" dirty="0"/>
          </a:p>
        </p:txBody>
      </p:sp>
      <p:sp>
        <p:nvSpPr>
          <p:cNvPr id="9" name="AutoShape 2" descr="C:\Users\Turgut BUYUKTEPE\Desktop\bilgisayar g%C3%B6rseli.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3021238" y="800037"/>
            <a:ext cx="4984978" cy="523220"/>
          </a:xfrm>
          <a:prstGeom prst="rect">
            <a:avLst/>
          </a:prstGeom>
        </p:spPr>
        <p:txBody>
          <a:bodyPr wrap="square">
            <a:spAutoFit/>
          </a:bodyPr>
          <a:lstStyle/>
          <a:p>
            <a:pPr algn="ctr"/>
            <a:r>
              <a:rPr lang="tr-TR" sz="2800" b="1" dirty="0">
                <a:solidFill>
                  <a:srgbClr val="C00000"/>
                </a:solidFill>
                <a:latin typeface="Century Gothic" panose="020B0502020202020204" pitchFamily="34" charset="0"/>
              </a:rPr>
              <a:t>Mevzuat </a:t>
            </a:r>
            <a:r>
              <a:rPr lang="tr-TR" sz="2800" b="1" dirty="0" smtClean="0">
                <a:solidFill>
                  <a:srgbClr val="C00000"/>
                </a:solidFill>
                <a:latin typeface="Century Gothic" panose="020B0502020202020204" pitchFamily="34" charset="0"/>
              </a:rPr>
              <a:t>Değişiklikleri-3</a:t>
            </a:r>
            <a:endParaRPr lang="fr-FR" sz="28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xmlns="" val="37638755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Dikdörtgen 15"/>
          <p:cNvSpPr/>
          <p:nvPr/>
        </p:nvSpPr>
        <p:spPr>
          <a:xfrm>
            <a:off x="1134875" y="656571"/>
            <a:ext cx="9822320" cy="538994"/>
          </a:xfrm>
          <a:prstGeom prst="rect">
            <a:avLst/>
          </a:prstGeom>
        </p:spPr>
        <p:txBody>
          <a:bodyPr wrap="square">
            <a:spAutoFit/>
          </a:bodyPr>
          <a:lstStyle/>
          <a:p>
            <a:pPr algn="ctr">
              <a:lnSpc>
                <a:spcPct val="114000"/>
              </a:lnSpc>
              <a:buClr>
                <a:srgbClr val="0BD0D9"/>
              </a:buClr>
              <a:buSzPct val="95000"/>
            </a:pPr>
            <a:r>
              <a:rPr lang="tr-TR" sz="2800" b="1" dirty="0">
                <a:solidFill>
                  <a:srgbClr val="C00000"/>
                </a:solidFill>
                <a:latin typeface="Century Gothic" panose="020B0502020202020204" pitchFamily="34" charset="0"/>
                <a:cs typeface="Times New Roman" panose="02020603050405020304" pitchFamily="18" charset="0"/>
              </a:rPr>
              <a:t>Kullanılan </a:t>
            </a:r>
            <a:r>
              <a:rPr lang="tr-TR" sz="2800" b="1" dirty="0" smtClean="0">
                <a:solidFill>
                  <a:srgbClr val="C00000"/>
                </a:solidFill>
                <a:latin typeface="Century Gothic" panose="020B0502020202020204" pitchFamily="34" charset="0"/>
                <a:cs typeface="Times New Roman" panose="02020603050405020304" pitchFamily="18" charset="0"/>
              </a:rPr>
              <a:t>Formlar</a:t>
            </a:r>
            <a:endParaRPr lang="tr-TR" sz="2800" b="1" dirty="0">
              <a:solidFill>
                <a:srgbClr val="C00000"/>
              </a:solidFill>
              <a:latin typeface="Century Gothic" panose="020B0502020202020204" pitchFamily="34" charset="0"/>
              <a:cs typeface="Times New Roman" panose="02020603050405020304" pitchFamily="18" charset="0"/>
            </a:endParaRPr>
          </a:p>
        </p:txBody>
      </p:sp>
      <p:sp>
        <p:nvSpPr>
          <p:cNvPr id="17" name="Veri Yer Tutucusu 4"/>
          <p:cNvSpPr>
            <a:spLocks noGrp="1"/>
          </p:cNvSpPr>
          <p:nvPr>
            <p:ph type="dt" sz="half" idx="10"/>
          </p:nvPr>
        </p:nvSpPr>
        <p:spPr>
          <a:xfrm>
            <a:off x="838200" y="6356350"/>
            <a:ext cx="2743200" cy="365125"/>
          </a:xfrm>
        </p:spPr>
        <p:txBody>
          <a:bodyPr/>
          <a:lstStyle/>
          <a:p>
            <a:fld id="{6D87E3B0-9BA1-47DE-B753-6193E7263778}" type="datetime1">
              <a:rPr lang="tr-TR" smtClean="0"/>
              <a:pPr/>
              <a:t>4.9.2025</a:t>
            </a:fld>
            <a:endParaRPr lang="tr-TR" dirty="0"/>
          </a:p>
        </p:txBody>
      </p:sp>
      <p:sp>
        <p:nvSpPr>
          <p:cNvPr id="18" name="Altbilgi Yer Tutucusu 5"/>
          <p:cNvSpPr>
            <a:spLocks noGrp="1"/>
          </p:cNvSpPr>
          <p:nvPr>
            <p:ph type="ftr" sz="quarter" idx="11"/>
          </p:nvPr>
        </p:nvSpPr>
        <p:spPr>
          <a:xfrm>
            <a:off x="4038600" y="6356350"/>
            <a:ext cx="4114800" cy="365125"/>
          </a:xfrm>
        </p:spPr>
        <p:txBody>
          <a:bodyPr/>
          <a:lstStyle/>
          <a:p>
            <a:r>
              <a:rPr lang="tr-TR" dirty="0" smtClean="0"/>
              <a:t>Teftiş Kurulu Başkanlığı</a:t>
            </a:r>
            <a:endParaRPr lang="tr-TR" dirty="0"/>
          </a:p>
        </p:txBody>
      </p:sp>
      <p:sp>
        <p:nvSpPr>
          <p:cNvPr id="19" name="Slayt Numarası Yer Tutucusu 6"/>
          <p:cNvSpPr>
            <a:spLocks noGrp="1"/>
          </p:cNvSpPr>
          <p:nvPr>
            <p:ph type="sldNum" sz="quarter" idx="12"/>
          </p:nvPr>
        </p:nvSpPr>
        <p:spPr>
          <a:xfrm>
            <a:off x="8610600" y="6356350"/>
            <a:ext cx="2743200" cy="365125"/>
          </a:xfrm>
        </p:spPr>
        <p:txBody>
          <a:bodyPr/>
          <a:lstStyle/>
          <a:p>
            <a:fld id="{D63DBE84-8755-45B9-8C19-96EBE3498A16}" type="slidenum">
              <a:rPr lang="tr-TR" smtClean="0"/>
              <a:pPr/>
              <a:t>70</a:t>
            </a:fld>
            <a:endParaRPr lang="tr-TR" dirty="0"/>
          </a:p>
        </p:txBody>
      </p:sp>
      <p:sp>
        <p:nvSpPr>
          <p:cNvPr id="10" name="Rectangle 8">
            <a:extLst>
              <a:ext uri="{FF2B5EF4-FFF2-40B4-BE49-F238E27FC236}">
                <a16:creationId xmlns:a16="http://schemas.microsoft.com/office/drawing/2014/main" xmlns="" id="{9CC913BD-766E-B97F-6E5C-0CD8D7F6FE62}"/>
              </a:ext>
            </a:extLst>
          </p:cNvPr>
          <p:cNvSpPr/>
          <p:nvPr/>
        </p:nvSpPr>
        <p:spPr>
          <a:xfrm>
            <a:off x="371475" y="1556571"/>
            <a:ext cx="11370591" cy="1075084"/>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spcBef>
                <a:spcPts val="600"/>
              </a:spcBef>
              <a:spcAft>
                <a:spcPts val="1200"/>
              </a:spcAft>
            </a:pPr>
            <a:r>
              <a:rPr lang="tr-TR" sz="2000" b="1" dirty="0">
                <a:solidFill>
                  <a:schemeClr val="tx1"/>
                </a:solidFill>
                <a:latin typeface="Century Gothic" panose="020B0502020202020204" pitchFamily="34" charset="0"/>
              </a:rPr>
              <a:t>Yönetici ve rehber öğretmenlerin değerlendirilmesi ve geliştirilmesinde kılavuz ekinde ve MEBBİS veri tabanında yer alan aşağıdaki formlar kullanılır.</a:t>
            </a:r>
          </a:p>
        </p:txBody>
      </p:sp>
      <p:sp>
        <p:nvSpPr>
          <p:cNvPr id="15" name="Rectangle 8">
            <a:extLst>
              <a:ext uri="{FF2B5EF4-FFF2-40B4-BE49-F238E27FC236}">
                <a16:creationId xmlns:a16="http://schemas.microsoft.com/office/drawing/2014/main" xmlns="" id="{9CC913BD-766E-B97F-6E5C-0CD8D7F6FE62}"/>
              </a:ext>
            </a:extLst>
          </p:cNvPr>
          <p:cNvSpPr/>
          <p:nvPr/>
        </p:nvSpPr>
        <p:spPr>
          <a:xfrm>
            <a:off x="371475" y="2854083"/>
            <a:ext cx="11370591" cy="2547183"/>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lnSpc>
                <a:spcPct val="150000"/>
              </a:lnSpc>
              <a:spcBef>
                <a:spcPts val="600"/>
              </a:spcBef>
              <a:spcAft>
                <a:spcPts val="600"/>
              </a:spcAft>
              <a:buFont typeface="Wingdings" panose="05000000000000000000" pitchFamily="2" charset="2"/>
              <a:buChar char="ü"/>
            </a:pPr>
            <a:r>
              <a:rPr lang="tr-TR" sz="2000" dirty="0" smtClean="0">
                <a:solidFill>
                  <a:schemeClr val="tx1"/>
                </a:solidFill>
                <a:latin typeface="Century Gothic" panose="020B0502020202020204" pitchFamily="34" charset="0"/>
              </a:rPr>
              <a:t>Okul </a:t>
            </a:r>
            <a:r>
              <a:rPr lang="tr-TR" sz="2000" dirty="0">
                <a:solidFill>
                  <a:schemeClr val="tx1"/>
                </a:solidFill>
                <a:latin typeface="Century Gothic" panose="020B0502020202020204" pitchFamily="34" charset="0"/>
              </a:rPr>
              <a:t>müdürü </a:t>
            </a:r>
            <a:r>
              <a:rPr lang="tr-TR" sz="2000" dirty="0" smtClean="0">
                <a:solidFill>
                  <a:schemeClr val="tx1"/>
                </a:solidFill>
                <a:latin typeface="Century Gothic" panose="020B0502020202020204" pitchFamily="34" charset="0"/>
              </a:rPr>
              <a:t>için </a:t>
            </a:r>
            <a:r>
              <a:rPr lang="tr-TR" sz="2000" b="1" dirty="0" smtClean="0">
                <a:solidFill>
                  <a:schemeClr val="tx1"/>
                </a:solidFill>
                <a:latin typeface="Century Gothic" panose="020B0502020202020204" pitchFamily="34" charset="0"/>
              </a:rPr>
              <a:t>Müdür </a:t>
            </a:r>
            <a:r>
              <a:rPr lang="tr-TR" sz="2000" b="1" dirty="0">
                <a:solidFill>
                  <a:schemeClr val="tx1"/>
                </a:solidFill>
                <a:latin typeface="Century Gothic" panose="020B0502020202020204" pitchFamily="34" charset="0"/>
              </a:rPr>
              <a:t>Değerlendirme Formu (EK-A</a:t>
            </a:r>
            <a:r>
              <a:rPr lang="tr-TR" sz="2000" b="1" dirty="0" smtClean="0">
                <a:solidFill>
                  <a:schemeClr val="tx1"/>
                </a:solidFill>
                <a:latin typeface="Century Gothic" panose="020B0502020202020204" pitchFamily="34" charset="0"/>
              </a:rPr>
              <a:t>)</a:t>
            </a:r>
          </a:p>
          <a:p>
            <a:pPr marL="342900" indent="-342900" algn="just">
              <a:lnSpc>
                <a:spcPct val="150000"/>
              </a:lnSpc>
              <a:spcBef>
                <a:spcPts val="600"/>
              </a:spcBef>
              <a:spcAft>
                <a:spcPts val="600"/>
              </a:spcAft>
              <a:buFont typeface="Wingdings" panose="05000000000000000000" pitchFamily="2" charset="2"/>
              <a:buChar char="ü"/>
            </a:pPr>
            <a:r>
              <a:rPr lang="tr-TR" sz="2000" dirty="0">
                <a:solidFill>
                  <a:schemeClr val="tx1"/>
                </a:solidFill>
                <a:latin typeface="Century Gothic" panose="020B0502020202020204" pitchFamily="34" charset="0"/>
              </a:rPr>
              <a:t>Müdür yardımcısı </a:t>
            </a:r>
            <a:r>
              <a:rPr lang="tr-TR" sz="2000" dirty="0" smtClean="0">
                <a:solidFill>
                  <a:schemeClr val="tx1"/>
                </a:solidFill>
                <a:latin typeface="Century Gothic" panose="020B0502020202020204" pitchFamily="34" charset="0"/>
              </a:rPr>
              <a:t>için </a:t>
            </a:r>
            <a:r>
              <a:rPr lang="tr-TR" sz="2000" b="1" dirty="0" smtClean="0">
                <a:solidFill>
                  <a:schemeClr val="tx1"/>
                </a:solidFill>
                <a:latin typeface="Century Gothic" panose="020B0502020202020204" pitchFamily="34" charset="0"/>
              </a:rPr>
              <a:t>Müdür </a:t>
            </a:r>
            <a:r>
              <a:rPr lang="tr-TR" sz="2000" b="1" dirty="0">
                <a:solidFill>
                  <a:schemeClr val="tx1"/>
                </a:solidFill>
                <a:latin typeface="Century Gothic" panose="020B0502020202020204" pitchFamily="34" charset="0"/>
              </a:rPr>
              <a:t>Yardımcısı Değerlendirme Formu (EK-B) </a:t>
            </a:r>
          </a:p>
          <a:p>
            <a:pPr marL="342900" indent="-342900" algn="just">
              <a:lnSpc>
                <a:spcPct val="150000"/>
              </a:lnSpc>
              <a:spcBef>
                <a:spcPts val="600"/>
              </a:spcBef>
              <a:spcAft>
                <a:spcPts val="600"/>
              </a:spcAft>
              <a:buFont typeface="Wingdings" panose="05000000000000000000" pitchFamily="2" charset="2"/>
              <a:buChar char="ü"/>
            </a:pPr>
            <a:r>
              <a:rPr lang="tr-TR" sz="2000" dirty="0" smtClean="0">
                <a:solidFill>
                  <a:schemeClr val="tx1"/>
                </a:solidFill>
                <a:latin typeface="Century Gothic" panose="020B0502020202020204" pitchFamily="34" charset="0"/>
              </a:rPr>
              <a:t>Rehber </a:t>
            </a:r>
            <a:r>
              <a:rPr lang="tr-TR" sz="2000" dirty="0">
                <a:solidFill>
                  <a:schemeClr val="tx1"/>
                </a:solidFill>
                <a:latin typeface="Century Gothic" panose="020B0502020202020204" pitchFamily="34" charset="0"/>
              </a:rPr>
              <a:t>öğretmen </a:t>
            </a:r>
            <a:r>
              <a:rPr lang="tr-TR" sz="2000" dirty="0" smtClean="0">
                <a:solidFill>
                  <a:schemeClr val="tx1"/>
                </a:solidFill>
                <a:latin typeface="Century Gothic" panose="020B0502020202020204" pitchFamily="34" charset="0"/>
              </a:rPr>
              <a:t>için </a:t>
            </a:r>
            <a:r>
              <a:rPr lang="tr-TR" sz="2000" b="1" dirty="0" smtClean="0">
                <a:solidFill>
                  <a:schemeClr val="tx1"/>
                </a:solidFill>
                <a:latin typeface="Century Gothic" panose="020B0502020202020204" pitchFamily="34" charset="0"/>
              </a:rPr>
              <a:t>Rehber </a:t>
            </a:r>
            <a:r>
              <a:rPr lang="tr-TR" sz="2000" b="1" dirty="0">
                <a:solidFill>
                  <a:schemeClr val="tx1"/>
                </a:solidFill>
                <a:latin typeface="Century Gothic" panose="020B0502020202020204" pitchFamily="34" charset="0"/>
              </a:rPr>
              <a:t>Öğretmen Değerlendirme Formu (EK-C)</a:t>
            </a:r>
          </a:p>
          <a:p>
            <a:pPr marL="342900" indent="-342900" algn="just">
              <a:lnSpc>
                <a:spcPct val="150000"/>
              </a:lnSpc>
              <a:spcBef>
                <a:spcPts val="600"/>
              </a:spcBef>
              <a:spcAft>
                <a:spcPts val="600"/>
              </a:spcAft>
              <a:buFont typeface="Wingdings" panose="05000000000000000000" pitchFamily="2" charset="2"/>
              <a:buChar char="ü"/>
            </a:pPr>
            <a:r>
              <a:rPr lang="tr-TR" sz="2000" dirty="0">
                <a:solidFill>
                  <a:schemeClr val="tx1"/>
                </a:solidFill>
                <a:latin typeface="Century Gothic" panose="020B0502020202020204" pitchFamily="34" charset="0"/>
              </a:rPr>
              <a:t>Müdür başyardımcısı </a:t>
            </a:r>
            <a:r>
              <a:rPr lang="tr-TR" sz="2000" dirty="0" smtClean="0">
                <a:solidFill>
                  <a:schemeClr val="tx1"/>
                </a:solidFill>
                <a:latin typeface="Century Gothic" panose="020B0502020202020204" pitchFamily="34" charset="0"/>
              </a:rPr>
              <a:t>için </a:t>
            </a:r>
            <a:r>
              <a:rPr lang="tr-TR" sz="2000" b="1" dirty="0" smtClean="0">
                <a:solidFill>
                  <a:schemeClr val="tx1"/>
                </a:solidFill>
                <a:latin typeface="Century Gothic" panose="020B0502020202020204" pitchFamily="34" charset="0"/>
              </a:rPr>
              <a:t>Müdür </a:t>
            </a:r>
            <a:r>
              <a:rPr lang="tr-TR" sz="2000" b="1" dirty="0">
                <a:solidFill>
                  <a:schemeClr val="tx1"/>
                </a:solidFill>
                <a:latin typeface="Century Gothic" panose="020B0502020202020204" pitchFamily="34" charset="0"/>
              </a:rPr>
              <a:t>Başyardımcısı Değerlendirme Formu (EK-D</a:t>
            </a:r>
            <a:r>
              <a:rPr lang="tr-TR" sz="2000" b="1" dirty="0" smtClean="0">
                <a:solidFill>
                  <a:schemeClr val="tx1"/>
                </a:solidFill>
                <a:latin typeface="Century Gothic" panose="020B0502020202020204" pitchFamily="34" charset="0"/>
              </a:rPr>
              <a:t>)</a:t>
            </a:r>
            <a:endParaRPr lang="tr-TR" sz="2000" dirty="0">
              <a:solidFill>
                <a:schemeClr val="tx1"/>
              </a:solidFill>
              <a:latin typeface="Century Gothic" panose="020B0502020202020204" pitchFamily="34" charset="0"/>
            </a:endParaRPr>
          </a:p>
          <a:p>
            <a:pPr algn="just">
              <a:lnSpc>
                <a:spcPct val="150000"/>
              </a:lnSpc>
              <a:spcBef>
                <a:spcPts val="600"/>
              </a:spcBef>
              <a:spcAft>
                <a:spcPts val="600"/>
              </a:spcAft>
            </a:pPr>
            <a:endParaRPr lang="tr-TR" sz="2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2661918188"/>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Dikdörtgen 15"/>
          <p:cNvSpPr/>
          <p:nvPr/>
        </p:nvSpPr>
        <p:spPr>
          <a:xfrm>
            <a:off x="546944" y="296181"/>
            <a:ext cx="9822320" cy="461665"/>
          </a:xfrm>
          <a:prstGeom prst="rect">
            <a:avLst/>
          </a:prstGeom>
        </p:spPr>
        <p:txBody>
          <a:bodyPr wrap="square">
            <a:spAutoFit/>
          </a:bodyPr>
          <a:lstStyle/>
          <a:p>
            <a:pPr algn="ctr"/>
            <a:r>
              <a:rPr lang="tr-TR" sz="2400" b="1" dirty="0">
                <a:solidFill>
                  <a:srgbClr val="C00000"/>
                </a:solidFill>
                <a:latin typeface="Century Gothic" panose="020B0502020202020204" pitchFamily="34" charset="0"/>
              </a:rPr>
              <a:t>Değerlendirme Düzeyleri</a:t>
            </a:r>
          </a:p>
        </p:txBody>
      </p:sp>
      <p:sp>
        <p:nvSpPr>
          <p:cNvPr id="17" name="Veri Yer Tutucusu 4"/>
          <p:cNvSpPr>
            <a:spLocks noGrp="1"/>
          </p:cNvSpPr>
          <p:nvPr>
            <p:ph type="dt" sz="half" idx="10"/>
          </p:nvPr>
        </p:nvSpPr>
        <p:spPr>
          <a:xfrm>
            <a:off x="838200" y="6356350"/>
            <a:ext cx="2743200" cy="365125"/>
          </a:xfrm>
        </p:spPr>
        <p:txBody>
          <a:bodyPr/>
          <a:lstStyle/>
          <a:p>
            <a:fld id="{6D87E3B0-9BA1-47DE-B753-6193E7263778}" type="datetime1">
              <a:rPr lang="tr-TR" smtClean="0"/>
              <a:pPr/>
              <a:t>4.9.2025</a:t>
            </a:fld>
            <a:endParaRPr lang="tr-TR" dirty="0"/>
          </a:p>
        </p:txBody>
      </p:sp>
      <p:sp>
        <p:nvSpPr>
          <p:cNvPr id="18" name="Altbilgi Yer Tutucusu 5"/>
          <p:cNvSpPr>
            <a:spLocks noGrp="1"/>
          </p:cNvSpPr>
          <p:nvPr>
            <p:ph type="ftr" sz="quarter" idx="11"/>
          </p:nvPr>
        </p:nvSpPr>
        <p:spPr>
          <a:xfrm>
            <a:off x="4038600" y="6356350"/>
            <a:ext cx="4114800" cy="365125"/>
          </a:xfrm>
        </p:spPr>
        <p:txBody>
          <a:bodyPr/>
          <a:lstStyle/>
          <a:p>
            <a:r>
              <a:rPr lang="tr-TR" dirty="0" smtClean="0"/>
              <a:t>Teftiş Kurulu Başkanlığı</a:t>
            </a:r>
            <a:endParaRPr lang="tr-TR" dirty="0"/>
          </a:p>
        </p:txBody>
      </p:sp>
      <p:sp>
        <p:nvSpPr>
          <p:cNvPr id="19" name="Slayt Numarası Yer Tutucusu 6"/>
          <p:cNvSpPr>
            <a:spLocks noGrp="1"/>
          </p:cNvSpPr>
          <p:nvPr>
            <p:ph type="sldNum" sz="quarter" idx="12"/>
          </p:nvPr>
        </p:nvSpPr>
        <p:spPr>
          <a:xfrm>
            <a:off x="8610600" y="6356350"/>
            <a:ext cx="2743200" cy="365125"/>
          </a:xfrm>
        </p:spPr>
        <p:txBody>
          <a:bodyPr/>
          <a:lstStyle/>
          <a:p>
            <a:fld id="{D63DBE84-8755-45B9-8C19-96EBE3498A16}" type="slidenum">
              <a:rPr lang="tr-TR" smtClean="0"/>
              <a:pPr/>
              <a:t>71</a:t>
            </a:fld>
            <a:endParaRPr lang="tr-TR" dirty="0"/>
          </a:p>
        </p:txBody>
      </p:sp>
      <p:sp>
        <p:nvSpPr>
          <p:cNvPr id="10" name="Rectangle 8">
            <a:extLst>
              <a:ext uri="{FF2B5EF4-FFF2-40B4-BE49-F238E27FC236}">
                <a16:creationId xmlns:a16="http://schemas.microsoft.com/office/drawing/2014/main" xmlns="" id="{9CC913BD-766E-B97F-6E5C-0CD8D7F6FE62}"/>
              </a:ext>
            </a:extLst>
          </p:cNvPr>
          <p:cNvSpPr/>
          <p:nvPr/>
        </p:nvSpPr>
        <p:spPr>
          <a:xfrm>
            <a:off x="371473" y="1083568"/>
            <a:ext cx="11370591" cy="2322601"/>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5000"/>
              </a:lnSpc>
              <a:spcBef>
                <a:spcPts val="200"/>
              </a:spcBef>
              <a:spcAft>
                <a:spcPts val="200"/>
              </a:spcAft>
            </a:pPr>
            <a:r>
              <a:rPr lang="tr-TR" sz="2000" b="1" dirty="0">
                <a:solidFill>
                  <a:schemeClr val="tx1"/>
                </a:solidFill>
                <a:latin typeface="Century Gothic" panose="020B0502020202020204" pitchFamily="34" charset="0"/>
              </a:rPr>
              <a:t>Yönetici ve rehber öğretmenin faaliyetleri müfettişler tarafından, ilgili formlarda yer alan göstergeler </a:t>
            </a:r>
            <a:r>
              <a:rPr lang="tr-TR" sz="2000" b="1" dirty="0" smtClean="0">
                <a:solidFill>
                  <a:schemeClr val="tx1"/>
                </a:solidFill>
                <a:latin typeface="Century Gothic" panose="020B0502020202020204" pitchFamily="34" charset="0"/>
              </a:rPr>
              <a:t>doğrultusunda;</a:t>
            </a:r>
          </a:p>
          <a:p>
            <a:pPr marL="342900" indent="-342900" algn="just">
              <a:lnSpc>
                <a:spcPct val="125000"/>
              </a:lnSpc>
              <a:spcBef>
                <a:spcPts val="200"/>
              </a:spcBef>
              <a:spcAft>
                <a:spcPts val="200"/>
              </a:spcAft>
              <a:buFont typeface="Wingdings" panose="05000000000000000000" pitchFamily="2" charset="2"/>
              <a:buChar char="ü"/>
            </a:pPr>
            <a:r>
              <a:rPr lang="tr-TR" sz="2000" b="1" dirty="0" smtClean="0">
                <a:solidFill>
                  <a:srgbClr val="00B050"/>
                </a:solidFill>
                <a:latin typeface="Century Gothic" panose="020B0502020202020204" pitchFamily="34" charset="0"/>
              </a:rPr>
              <a:t>Yeterli</a:t>
            </a:r>
            <a:r>
              <a:rPr lang="tr-TR" sz="2000" dirty="0" smtClean="0">
                <a:solidFill>
                  <a:srgbClr val="00B050"/>
                </a:solidFill>
                <a:latin typeface="Century Gothic" panose="020B0502020202020204" pitchFamily="34" charset="0"/>
              </a:rPr>
              <a:t>,</a:t>
            </a:r>
          </a:p>
          <a:p>
            <a:pPr marL="342900" indent="-342900" algn="just">
              <a:lnSpc>
                <a:spcPct val="125000"/>
              </a:lnSpc>
              <a:spcBef>
                <a:spcPts val="200"/>
              </a:spcBef>
              <a:spcAft>
                <a:spcPts val="200"/>
              </a:spcAft>
              <a:buFont typeface="Wingdings" panose="05000000000000000000" pitchFamily="2" charset="2"/>
              <a:buChar char="ü"/>
            </a:pPr>
            <a:r>
              <a:rPr lang="tr-TR" sz="2000" b="1" dirty="0" smtClean="0">
                <a:solidFill>
                  <a:srgbClr val="00B0F0"/>
                </a:solidFill>
                <a:latin typeface="Century Gothic" panose="020B0502020202020204" pitchFamily="34" charset="0"/>
              </a:rPr>
              <a:t>Kabul Edilebilir,</a:t>
            </a:r>
          </a:p>
          <a:p>
            <a:pPr marL="342900" indent="-342900" algn="just">
              <a:lnSpc>
                <a:spcPct val="125000"/>
              </a:lnSpc>
              <a:spcBef>
                <a:spcPts val="200"/>
              </a:spcBef>
              <a:spcAft>
                <a:spcPts val="200"/>
              </a:spcAft>
              <a:buFont typeface="Wingdings" panose="05000000000000000000" pitchFamily="2" charset="2"/>
              <a:buChar char="ü"/>
            </a:pPr>
            <a:r>
              <a:rPr lang="tr-TR" sz="2000" b="1" dirty="0" smtClean="0">
                <a:solidFill>
                  <a:srgbClr val="FF0000"/>
                </a:solidFill>
                <a:latin typeface="Century Gothic" panose="020B0502020202020204" pitchFamily="34" charset="0"/>
              </a:rPr>
              <a:t>Geliştirilmesi Gerek </a:t>
            </a:r>
            <a:r>
              <a:rPr lang="tr-TR" sz="2000" dirty="0" smtClean="0">
                <a:solidFill>
                  <a:schemeClr val="tx1"/>
                </a:solidFill>
                <a:latin typeface="Century Gothic" panose="020B0502020202020204" pitchFamily="34" charset="0"/>
              </a:rPr>
              <a:t>olmak </a:t>
            </a:r>
            <a:r>
              <a:rPr lang="tr-TR" sz="2000" dirty="0">
                <a:solidFill>
                  <a:schemeClr val="tx1"/>
                </a:solidFill>
                <a:latin typeface="Century Gothic" panose="020B0502020202020204" pitchFamily="34" charset="0"/>
              </a:rPr>
              <a:t>üzere üç düzeyde değerlendirilir. </a:t>
            </a:r>
          </a:p>
          <a:p>
            <a:pPr algn="just">
              <a:lnSpc>
                <a:spcPct val="125000"/>
              </a:lnSpc>
              <a:spcBef>
                <a:spcPts val="200"/>
              </a:spcBef>
              <a:spcAft>
                <a:spcPts val="200"/>
              </a:spcAft>
            </a:pPr>
            <a:endParaRPr lang="en-GB" sz="2000" b="1" dirty="0">
              <a:solidFill>
                <a:schemeClr val="tx1"/>
              </a:solidFill>
            </a:endParaRPr>
          </a:p>
        </p:txBody>
      </p:sp>
      <p:sp>
        <p:nvSpPr>
          <p:cNvPr id="13" name="Rectangle 8">
            <a:extLst>
              <a:ext uri="{FF2B5EF4-FFF2-40B4-BE49-F238E27FC236}">
                <a16:creationId xmlns:a16="http://schemas.microsoft.com/office/drawing/2014/main" xmlns="" id="{9CC913BD-766E-B97F-6E5C-0CD8D7F6FE62}"/>
              </a:ext>
            </a:extLst>
          </p:cNvPr>
          <p:cNvSpPr/>
          <p:nvPr/>
        </p:nvSpPr>
        <p:spPr>
          <a:xfrm>
            <a:off x="371473" y="3527734"/>
            <a:ext cx="11370591" cy="2936566"/>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5000"/>
              </a:lnSpc>
              <a:spcBef>
                <a:spcPts val="200"/>
              </a:spcBef>
              <a:spcAft>
                <a:spcPts val="200"/>
              </a:spcAft>
            </a:pPr>
            <a:r>
              <a:rPr lang="tr-TR" sz="2000" b="1" dirty="0">
                <a:solidFill>
                  <a:schemeClr val="tx1"/>
                </a:solidFill>
                <a:latin typeface="Century Gothic" panose="020B0502020202020204" pitchFamily="34" charset="0"/>
              </a:rPr>
              <a:t>Değerlendirme </a:t>
            </a:r>
            <a:r>
              <a:rPr lang="tr-TR" sz="2000" b="1" dirty="0" smtClean="0">
                <a:solidFill>
                  <a:schemeClr val="tx1"/>
                </a:solidFill>
                <a:latin typeface="Century Gothic" panose="020B0502020202020204" pitchFamily="34" charset="0"/>
              </a:rPr>
              <a:t>düzeylerinden;</a:t>
            </a:r>
          </a:p>
          <a:p>
            <a:pPr marL="342900" indent="-342900" algn="just">
              <a:lnSpc>
                <a:spcPct val="125000"/>
              </a:lnSpc>
              <a:spcBef>
                <a:spcPts val="200"/>
              </a:spcBef>
              <a:spcAft>
                <a:spcPts val="200"/>
              </a:spcAft>
              <a:buFont typeface="Wingdings" panose="05000000000000000000" pitchFamily="2" charset="2"/>
              <a:buChar char="Ø"/>
            </a:pPr>
            <a:r>
              <a:rPr lang="tr-TR" sz="2000" b="1" dirty="0" smtClean="0">
                <a:solidFill>
                  <a:srgbClr val="FF0000"/>
                </a:solidFill>
                <a:latin typeface="Century Gothic" panose="020B0502020202020204" pitchFamily="34" charset="0"/>
              </a:rPr>
              <a:t>‘Geliştirilmesi Gerek’</a:t>
            </a:r>
            <a:r>
              <a:rPr lang="tr-TR" sz="2000" dirty="0" smtClean="0">
                <a:solidFill>
                  <a:schemeClr val="tx1"/>
                </a:solidFill>
                <a:latin typeface="Century Gothic" panose="020B0502020202020204" pitchFamily="34" charset="0"/>
              </a:rPr>
              <a:t> </a:t>
            </a:r>
            <a:r>
              <a:rPr lang="tr-TR" sz="2000" dirty="0">
                <a:solidFill>
                  <a:schemeClr val="tx1"/>
                </a:solidFill>
                <a:latin typeface="Century Gothic" panose="020B0502020202020204" pitchFamily="34" charset="0"/>
              </a:rPr>
              <a:t>düzeyi, </a:t>
            </a:r>
            <a:r>
              <a:rPr lang="tr-TR" sz="2000" dirty="0" smtClean="0">
                <a:solidFill>
                  <a:schemeClr val="tx1"/>
                </a:solidFill>
                <a:latin typeface="Century Gothic" panose="020B0502020202020204" pitchFamily="34" charset="0"/>
              </a:rPr>
              <a:t>ilgili </a:t>
            </a:r>
            <a:r>
              <a:rPr lang="tr-TR" sz="2000" dirty="0">
                <a:solidFill>
                  <a:schemeClr val="tx1"/>
                </a:solidFill>
                <a:latin typeface="Century Gothic" panose="020B0502020202020204" pitchFamily="34" charset="0"/>
              </a:rPr>
              <a:t>göstergenin </a:t>
            </a:r>
            <a:r>
              <a:rPr lang="tr-TR" sz="2000" dirty="0" smtClean="0">
                <a:solidFill>
                  <a:schemeClr val="tx1"/>
                </a:solidFill>
                <a:latin typeface="Century Gothic" panose="020B0502020202020204" pitchFamily="34" charset="0"/>
              </a:rPr>
              <a:t>yönetici veya rehber öğretmen tarafından </a:t>
            </a:r>
            <a:r>
              <a:rPr lang="tr-TR" sz="2000" b="1" dirty="0" smtClean="0">
                <a:solidFill>
                  <a:srgbClr val="FF0000"/>
                </a:solidFill>
                <a:latin typeface="Century Gothic" panose="020B0502020202020204" pitchFamily="34" charset="0"/>
              </a:rPr>
              <a:t>karşılanmadığını</a:t>
            </a:r>
            <a:r>
              <a:rPr lang="tr-TR" sz="2000" dirty="0" smtClean="0">
                <a:solidFill>
                  <a:schemeClr val="tx1"/>
                </a:solidFill>
                <a:latin typeface="Century Gothic" panose="020B0502020202020204" pitchFamily="34" charset="0"/>
              </a:rPr>
              <a:t>,</a:t>
            </a:r>
          </a:p>
          <a:p>
            <a:pPr marL="342900" indent="-342900" algn="just">
              <a:lnSpc>
                <a:spcPct val="125000"/>
              </a:lnSpc>
              <a:spcBef>
                <a:spcPts val="200"/>
              </a:spcBef>
              <a:spcAft>
                <a:spcPts val="200"/>
              </a:spcAft>
              <a:buFont typeface="Wingdings" panose="05000000000000000000" pitchFamily="2" charset="2"/>
              <a:buChar char="Ø"/>
            </a:pPr>
            <a:r>
              <a:rPr lang="tr-TR" sz="2000" b="1" dirty="0" smtClean="0">
                <a:solidFill>
                  <a:srgbClr val="00B0F0"/>
                </a:solidFill>
                <a:latin typeface="Century Gothic" panose="020B0502020202020204" pitchFamily="34" charset="0"/>
              </a:rPr>
              <a:t>‘Kabul Edilebilir’ </a:t>
            </a:r>
            <a:r>
              <a:rPr lang="tr-TR" sz="2000" dirty="0" smtClean="0">
                <a:solidFill>
                  <a:schemeClr val="tx1"/>
                </a:solidFill>
                <a:latin typeface="Century Gothic" panose="020B0502020202020204" pitchFamily="34" charset="0"/>
              </a:rPr>
              <a:t>düzeyi</a:t>
            </a:r>
            <a:r>
              <a:rPr lang="tr-TR" sz="2000" dirty="0">
                <a:solidFill>
                  <a:schemeClr val="tx1"/>
                </a:solidFill>
                <a:latin typeface="Century Gothic" panose="020B0502020202020204" pitchFamily="34" charset="0"/>
              </a:rPr>
              <a:t>, </a:t>
            </a:r>
            <a:r>
              <a:rPr lang="tr-TR" sz="2000" dirty="0" smtClean="0">
                <a:solidFill>
                  <a:schemeClr val="tx1"/>
                </a:solidFill>
                <a:latin typeface="Century Gothic" panose="020B0502020202020204" pitchFamily="34" charset="0"/>
              </a:rPr>
              <a:t>ilgili </a:t>
            </a:r>
            <a:r>
              <a:rPr lang="tr-TR" sz="2000" dirty="0">
                <a:solidFill>
                  <a:schemeClr val="tx1"/>
                </a:solidFill>
                <a:latin typeface="Century Gothic" panose="020B0502020202020204" pitchFamily="34" charset="0"/>
              </a:rPr>
              <a:t>göstergenin yönetici veya rehber öğretmen tarafından </a:t>
            </a:r>
            <a:r>
              <a:rPr lang="tr-TR" sz="2000" b="1" dirty="0" smtClean="0">
                <a:solidFill>
                  <a:srgbClr val="00B0F0"/>
                </a:solidFill>
                <a:latin typeface="Century Gothic" panose="020B0502020202020204" pitchFamily="34" charset="0"/>
              </a:rPr>
              <a:t>kısmen karşılandığını</a:t>
            </a:r>
            <a:r>
              <a:rPr lang="tr-TR" sz="2000" dirty="0" smtClean="0">
                <a:solidFill>
                  <a:schemeClr val="tx1"/>
                </a:solidFill>
                <a:latin typeface="Century Gothic" panose="020B0502020202020204" pitchFamily="34" charset="0"/>
              </a:rPr>
              <a:t>,</a:t>
            </a:r>
            <a:endParaRPr lang="tr-TR" sz="2000" dirty="0">
              <a:solidFill>
                <a:schemeClr val="tx1"/>
              </a:solidFill>
              <a:latin typeface="Century Gothic" panose="020B0502020202020204" pitchFamily="34" charset="0"/>
            </a:endParaRPr>
          </a:p>
          <a:p>
            <a:pPr marL="342900" indent="-342900" algn="just">
              <a:lnSpc>
                <a:spcPct val="125000"/>
              </a:lnSpc>
              <a:spcBef>
                <a:spcPts val="200"/>
              </a:spcBef>
              <a:spcAft>
                <a:spcPts val="200"/>
              </a:spcAft>
              <a:buFont typeface="Wingdings" panose="05000000000000000000" pitchFamily="2" charset="2"/>
              <a:buChar char="Ø"/>
            </a:pPr>
            <a:r>
              <a:rPr lang="tr-TR" sz="2000" b="1" dirty="0" smtClean="0">
                <a:solidFill>
                  <a:srgbClr val="00B050"/>
                </a:solidFill>
                <a:latin typeface="Century Gothic" panose="020B0502020202020204" pitchFamily="34" charset="0"/>
              </a:rPr>
              <a:t>‘Yeterli’</a:t>
            </a:r>
            <a:r>
              <a:rPr lang="tr-TR" sz="2000" b="1" dirty="0" smtClean="0">
                <a:solidFill>
                  <a:schemeClr val="tx1"/>
                </a:solidFill>
                <a:latin typeface="Century Gothic" panose="020B0502020202020204" pitchFamily="34" charset="0"/>
              </a:rPr>
              <a:t> </a:t>
            </a:r>
            <a:r>
              <a:rPr lang="tr-TR" sz="2000" dirty="0" smtClean="0">
                <a:solidFill>
                  <a:schemeClr val="tx1"/>
                </a:solidFill>
                <a:latin typeface="Century Gothic" panose="020B0502020202020204" pitchFamily="34" charset="0"/>
              </a:rPr>
              <a:t>düzeyi </a:t>
            </a:r>
            <a:r>
              <a:rPr lang="tr-TR" sz="2000" dirty="0">
                <a:solidFill>
                  <a:schemeClr val="tx1"/>
                </a:solidFill>
                <a:latin typeface="Century Gothic" panose="020B0502020202020204" pitchFamily="34" charset="0"/>
              </a:rPr>
              <a:t>ise ilgili göstergenin yönetici veya rehber öğretmen tarafından </a:t>
            </a:r>
            <a:r>
              <a:rPr lang="tr-TR" sz="2000" b="1" dirty="0" smtClean="0">
                <a:solidFill>
                  <a:srgbClr val="00B050"/>
                </a:solidFill>
                <a:latin typeface="Century Gothic" panose="020B0502020202020204" pitchFamily="34" charset="0"/>
              </a:rPr>
              <a:t>karşılandığını</a:t>
            </a:r>
            <a:r>
              <a:rPr lang="tr-TR" sz="2000" b="1" dirty="0" smtClean="0">
                <a:solidFill>
                  <a:srgbClr val="00B0F0"/>
                </a:solidFill>
                <a:latin typeface="Century Gothic" panose="020B0502020202020204" pitchFamily="34" charset="0"/>
              </a:rPr>
              <a:t> </a:t>
            </a:r>
            <a:r>
              <a:rPr lang="tr-TR" sz="2000" dirty="0" smtClean="0">
                <a:solidFill>
                  <a:schemeClr val="tx1"/>
                </a:solidFill>
                <a:latin typeface="Century Gothic" panose="020B0502020202020204" pitchFamily="34" charset="0"/>
              </a:rPr>
              <a:t>ifade </a:t>
            </a:r>
            <a:r>
              <a:rPr lang="tr-TR" sz="2000" dirty="0">
                <a:solidFill>
                  <a:schemeClr val="tx1"/>
                </a:solidFill>
                <a:latin typeface="Century Gothic" panose="020B0502020202020204" pitchFamily="34" charset="0"/>
              </a:rPr>
              <a:t>etmektedir</a:t>
            </a:r>
            <a:r>
              <a:rPr lang="tr-TR" sz="2000" dirty="0" smtClean="0">
                <a:solidFill>
                  <a:schemeClr val="tx1"/>
                </a:solidFill>
                <a:latin typeface="Century Gothic" panose="020B0502020202020204" pitchFamily="34" charset="0"/>
              </a:rPr>
              <a:t>.</a:t>
            </a:r>
            <a:endParaRPr lang="en-GB" sz="2000" b="1" dirty="0">
              <a:solidFill>
                <a:schemeClr val="tx1"/>
              </a:solidFill>
            </a:endParaRPr>
          </a:p>
        </p:txBody>
      </p:sp>
    </p:spTree>
    <p:extLst>
      <p:ext uri="{BB962C8B-B14F-4D97-AF65-F5344CB8AC3E}">
        <p14:creationId xmlns:p14="http://schemas.microsoft.com/office/powerpoint/2010/main" xmlns="" val="1764644071"/>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stretch>
            <a:fillRect/>
          </a:stretch>
        </p:blipFill>
        <p:spPr>
          <a:xfrm>
            <a:off x="127634" y="655351"/>
            <a:ext cx="4317366" cy="5534213"/>
          </a:xfrm>
          <a:prstGeom prst="rect">
            <a:avLst/>
          </a:prstGeom>
        </p:spPr>
      </p:pic>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72</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026905" y="75091"/>
            <a:ext cx="751438" cy="736665"/>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8912224" y="357738"/>
            <a:ext cx="2114681" cy="276999"/>
          </a:xfrm>
          <a:prstGeom prst="rect">
            <a:avLst/>
          </a:prstGeom>
        </p:spPr>
        <p:txBody>
          <a:bodyPr wrap="non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13" name="Rectangle 19">
            <a:extLst>
              <a:ext uri="{FF2B5EF4-FFF2-40B4-BE49-F238E27FC236}">
                <a16:creationId xmlns:a16="http://schemas.microsoft.com/office/drawing/2014/main" xmlns="" id="{7CB61DEF-5B3B-EE3E-31A7-697D49DC8FD2}"/>
              </a:ext>
            </a:extLst>
          </p:cNvPr>
          <p:cNvSpPr/>
          <p:nvPr/>
        </p:nvSpPr>
        <p:spPr>
          <a:xfrm>
            <a:off x="4444999" y="825311"/>
            <a:ext cx="7586306" cy="35325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2000" b="1">
                <a:solidFill>
                  <a:schemeClr val="accent1"/>
                </a:solidFill>
              </a:rPr>
              <a:t>EK-A. OKUL MÜDÜRÜ DEĞERLENDİRME FORMU</a:t>
            </a:r>
            <a:endParaRPr lang="en-US" sz="2000" b="1" dirty="0">
              <a:solidFill>
                <a:schemeClr val="accent1"/>
              </a:solidFill>
            </a:endParaRPr>
          </a:p>
        </p:txBody>
      </p:sp>
      <p:sp>
        <p:nvSpPr>
          <p:cNvPr id="15" name="Veri Yer Tutucusu 1"/>
          <p:cNvSpPr txBox="1">
            <a:spLocks/>
          </p:cNvSpPr>
          <p:nvPr/>
        </p:nvSpPr>
        <p:spPr>
          <a:xfrm>
            <a:off x="1215336" y="6471616"/>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35D566-AFE5-4E7C-B087-31E947C91AE7}" type="datetime1">
              <a:rPr lang="tr-TR" smtClean="0">
                <a:latin typeface="+mj-lt"/>
              </a:rPr>
              <a:pPr/>
              <a:t>4.9.2025</a:t>
            </a:fld>
            <a:endParaRPr lang="fr-FR" dirty="0">
              <a:latin typeface="+mj-lt"/>
            </a:endParaRPr>
          </a:p>
        </p:txBody>
      </p:sp>
      <p:sp>
        <p:nvSpPr>
          <p:cNvPr id="16" name="Altbilgi Yer Tutucusu 2"/>
          <p:cNvSpPr txBox="1">
            <a:spLocks/>
          </p:cNvSpPr>
          <p:nvPr/>
        </p:nvSpPr>
        <p:spPr>
          <a:xfrm>
            <a:off x="3536847" y="6492875"/>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latin typeface="+mj-lt"/>
              </a:rPr>
              <a:t>Teftiş Kurulu Başkanlığı</a:t>
            </a:r>
            <a:endParaRPr lang="fr-FR" dirty="0">
              <a:latin typeface="+mj-lt"/>
            </a:endParaRPr>
          </a:p>
        </p:txBody>
      </p:sp>
      <p:sp>
        <p:nvSpPr>
          <p:cNvPr id="18" name="Slayt Numarası Yer Tutucusu 3"/>
          <p:cNvSpPr txBox="1">
            <a:spLocks/>
          </p:cNvSpPr>
          <p:nvPr/>
        </p:nvSpPr>
        <p:spPr>
          <a:xfrm>
            <a:off x="7929644" y="6467529"/>
            <a:ext cx="3137117" cy="37858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7CEAE-32B0-4A04-8F8C-8ACC81803E6B}" type="slidenum">
              <a:rPr lang="fr-FR" smtClean="0"/>
              <a:pPr/>
              <a:t>72</a:t>
            </a:fld>
            <a:endParaRPr lang="fr-FR"/>
          </a:p>
        </p:txBody>
      </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2" name="Metin kutusu 21"/>
          <p:cNvSpPr txBox="1"/>
          <p:nvPr/>
        </p:nvSpPr>
        <p:spPr>
          <a:xfrm>
            <a:off x="2486363" y="190575"/>
            <a:ext cx="6661101" cy="523220"/>
          </a:xfrm>
          <a:prstGeom prst="rect">
            <a:avLst/>
          </a:prstGeom>
          <a:noFill/>
        </p:spPr>
        <p:txBody>
          <a:bodyPr wrap="square" rtlCol="0">
            <a:spAutoFit/>
          </a:bodyPr>
          <a:lstStyle/>
          <a:p>
            <a:pPr algn="ctr"/>
            <a:r>
              <a:rPr lang="tr-TR" sz="2800" b="1" dirty="0" smtClean="0">
                <a:solidFill>
                  <a:srgbClr val="C00000"/>
                </a:solidFill>
                <a:latin typeface="Century Gothic" panose="020B0502020202020204" pitchFamily="34" charset="0"/>
              </a:rPr>
              <a:t>Göstergeler</a:t>
            </a:r>
            <a:endParaRPr lang="tr-TR" sz="2400" dirty="0"/>
          </a:p>
        </p:txBody>
      </p:sp>
      <p:pic>
        <p:nvPicPr>
          <p:cNvPr id="36"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19">
            <a:extLst>
              <a:ext uri="{FF2B5EF4-FFF2-40B4-BE49-F238E27FC236}">
                <a16:creationId xmlns:a16="http://schemas.microsoft.com/office/drawing/2014/main" xmlns="" id="{7CB61DEF-5B3B-EE3E-31A7-697D49DC8FD2}"/>
              </a:ext>
            </a:extLst>
          </p:cNvPr>
          <p:cNvSpPr/>
          <p:nvPr/>
        </p:nvSpPr>
        <p:spPr>
          <a:xfrm>
            <a:off x="4444999" y="3105073"/>
            <a:ext cx="7586305" cy="137676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lnSpc>
                <a:spcPct val="125000"/>
              </a:lnSpc>
            </a:pPr>
            <a:r>
              <a:rPr lang="tr-TR" sz="2000" dirty="0">
                <a:solidFill>
                  <a:schemeClr val="tx1"/>
                </a:solidFill>
                <a:latin typeface="Century Gothic" panose="020B0502020202020204" pitchFamily="34" charset="0"/>
              </a:rPr>
              <a:t>Formlarda; yönetici ve rehber öğretmenden </a:t>
            </a:r>
            <a:r>
              <a:rPr lang="tr-TR" sz="2000" b="1" dirty="0">
                <a:solidFill>
                  <a:schemeClr val="tx1"/>
                </a:solidFill>
                <a:latin typeface="Century Gothic" panose="020B0502020202020204" pitchFamily="34" charset="0"/>
              </a:rPr>
              <a:t>beklenen bilgi ve becerilerin objektif bir şekilde gözlemlenmesi </a:t>
            </a:r>
            <a:r>
              <a:rPr lang="tr-TR" sz="2000" dirty="0">
                <a:solidFill>
                  <a:schemeClr val="tx1"/>
                </a:solidFill>
                <a:latin typeface="Century Gothic" panose="020B0502020202020204" pitchFamily="34" charset="0"/>
              </a:rPr>
              <a:t>için oluşturulmuş </a:t>
            </a:r>
            <a:r>
              <a:rPr lang="tr-TR" sz="2000" b="1" u="sng" dirty="0">
                <a:solidFill>
                  <a:srgbClr val="00B0F0"/>
                </a:solidFill>
                <a:latin typeface="Century Gothic" panose="020B0502020202020204" pitchFamily="34" charset="0"/>
              </a:rPr>
              <a:t>göstergeler</a:t>
            </a:r>
            <a:r>
              <a:rPr lang="tr-TR" sz="2000" dirty="0">
                <a:solidFill>
                  <a:schemeClr val="tx1"/>
                </a:solidFill>
                <a:latin typeface="Century Gothic" panose="020B0502020202020204" pitchFamily="34" charset="0"/>
              </a:rPr>
              <a:t> yer almaktadır.</a:t>
            </a:r>
          </a:p>
        </p:txBody>
      </p:sp>
      <p:sp>
        <p:nvSpPr>
          <p:cNvPr id="32" name="Dikdörtgen 31"/>
          <p:cNvSpPr/>
          <p:nvPr/>
        </p:nvSpPr>
        <p:spPr>
          <a:xfrm>
            <a:off x="359076" y="1905001"/>
            <a:ext cx="2765123" cy="41909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Dikdörtgen 34"/>
          <p:cNvSpPr/>
          <p:nvPr/>
        </p:nvSpPr>
        <p:spPr>
          <a:xfrm>
            <a:off x="3124199" y="1905000"/>
            <a:ext cx="1143001" cy="4318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0" name="Düz Ok Bağlayıcısı 39"/>
          <p:cNvCxnSpPr/>
          <p:nvPr/>
        </p:nvCxnSpPr>
        <p:spPr>
          <a:xfrm flipH="1">
            <a:off x="3098799" y="4406900"/>
            <a:ext cx="3098800" cy="0"/>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sp>
        <p:nvSpPr>
          <p:cNvPr id="41" name="Rectangle 19">
            <a:extLst>
              <a:ext uri="{FF2B5EF4-FFF2-40B4-BE49-F238E27FC236}">
                <a16:creationId xmlns:a16="http://schemas.microsoft.com/office/drawing/2014/main" xmlns="" id="{7CB61DEF-5B3B-EE3E-31A7-697D49DC8FD2}"/>
              </a:ext>
            </a:extLst>
          </p:cNvPr>
          <p:cNvSpPr/>
          <p:nvPr/>
        </p:nvSpPr>
        <p:spPr>
          <a:xfrm>
            <a:off x="4462543" y="1306514"/>
            <a:ext cx="7586305" cy="121498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lnSpc>
                <a:spcPct val="125000"/>
              </a:lnSpc>
            </a:pPr>
            <a:r>
              <a:rPr lang="tr-TR" sz="2000" dirty="0" smtClean="0">
                <a:solidFill>
                  <a:schemeClr val="tx1"/>
                </a:solidFill>
                <a:latin typeface="Century Gothic" panose="020B0502020202020204" pitchFamily="34" charset="0"/>
              </a:rPr>
              <a:t>Formlarda yer alan göstergelere ilişkin </a:t>
            </a:r>
            <a:r>
              <a:rPr lang="tr-TR" sz="2000" b="1" u="sng" dirty="0" smtClean="0">
                <a:solidFill>
                  <a:srgbClr val="00B0F0"/>
                </a:solidFill>
                <a:latin typeface="Century Gothic" panose="020B0502020202020204" pitchFamily="34" charset="0"/>
              </a:rPr>
              <a:t>değerlendirme düzeyleri</a:t>
            </a:r>
            <a:r>
              <a:rPr lang="tr-TR" sz="2000" dirty="0" smtClean="0">
                <a:solidFill>
                  <a:schemeClr val="tx1"/>
                </a:solidFill>
                <a:latin typeface="Century Gothic" panose="020B0502020202020204" pitchFamily="34" charset="0"/>
              </a:rPr>
              <a:t>.</a:t>
            </a:r>
            <a:endParaRPr lang="tr-TR" sz="2000" dirty="0">
              <a:solidFill>
                <a:schemeClr val="tx1"/>
              </a:solidFill>
              <a:latin typeface="Century Gothic" panose="020B0502020202020204" pitchFamily="34" charset="0"/>
            </a:endParaRPr>
          </a:p>
        </p:txBody>
      </p:sp>
      <p:cxnSp>
        <p:nvCxnSpPr>
          <p:cNvPr id="31" name="Düz Ok Bağlayıcısı 30"/>
          <p:cNvCxnSpPr/>
          <p:nvPr/>
        </p:nvCxnSpPr>
        <p:spPr>
          <a:xfrm flipH="1" flipV="1">
            <a:off x="4267200" y="2070100"/>
            <a:ext cx="5765800" cy="12700"/>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543466780"/>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482841"/>
            <a:ext cx="2288539" cy="176841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40729"/>
            <a:ext cx="774599" cy="759371"/>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lt Başlık 2"/>
          <p:cNvSpPr txBox="1">
            <a:spLocks/>
          </p:cNvSpPr>
          <p:nvPr/>
        </p:nvSpPr>
        <p:spPr>
          <a:xfrm>
            <a:off x="8610600" y="310704"/>
            <a:ext cx="2261717" cy="235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2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Dikdörtgen 15"/>
          <p:cNvSpPr/>
          <p:nvPr/>
        </p:nvSpPr>
        <p:spPr>
          <a:xfrm>
            <a:off x="654524" y="324905"/>
            <a:ext cx="9822320" cy="513346"/>
          </a:xfrm>
          <a:prstGeom prst="rect">
            <a:avLst/>
          </a:prstGeom>
        </p:spPr>
        <p:txBody>
          <a:bodyPr wrap="square">
            <a:spAutoFit/>
          </a:bodyPr>
          <a:lstStyle/>
          <a:p>
            <a:pPr algn="ctr">
              <a:lnSpc>
                <a:spcPct val="114000"/>
              </a:lnSpc>
              <a:buClr>
                <a:srgbClr val="0BD0D9"/>
              </a:buClr>
              <a:buSzPct val="95000"/>
            </a:pPr>
            <a:r>
              <a:rPr lang="tr-TR" sz="2400" b="1" dirty="0">
                <a:solidFill>
                  <a:srgbClr val="C00000"/>
                </a:solidFill>
                <a:latin typeface="Century Gothic" panose="020B0502020202020204" pitchFamily="34" charset="0"/>
                <a:cs typeface="Times New Roman" panose="02020603050405020304" pitchFamily="18" charset="0"/>
              </a:rPr>
              <a:t>Değerlendirme Sonucu Yapılacak </a:t>
            </a:r>
            <a:r>
              <a:rPr lang="tr-TR" sz="2400" b="1" dirty="0" smtClean="0">
                <a:solidFill>
                  <a:srgbClr val="C00000"/>
                </a:solidFill>
                <a:latin typeface="Century Gothic" panose="020B0502020202020204" pitchFamily="34" charset="0"/>
                <a:cs typeface="Times New Roman" panose="02020603050405020304" pitchFamily="18" charset="0"/>
              </a:rPr>
              <a:t>Öneriler-1</a:t>
            </a:r>
            <a:endParaRPr lang="tr-TR" sz="2400" b="1" dirty="0">
              <a:solidFill>
                <a:srgbClr val="C00000"/>
              </a:solidFill>
              <a:latin typeface="Century Gothic" panose="020B0502020202020204" pitchFamily="34" charset="0"/>
              <a:cs typeface="Times New Roman" panose="02020603050405020304" pitchFamily="18" charset="0"/>
            </a:endParaRPr>
          </a:p>
        </p:txBody>
      </p:sp>
      <p:sp>
        <p:nvSpPr>
          <p:cNvPr id="17" name="Veri Yer Tutucusu 4"/>
          <p:cNvSpPr>
            <a:spLocks noGrp="1"/>
          </p:cNvSpPr>
          <p:nvPr>
            <p:ph type="dt" sz="half" idx="10"/>
          </p:nvPr>
        </p:nvSpPr>
        <p:spPr>
          <a:xfrm>
            <a:off x="838200" y="6356350"/>
            <a:ext cx="2743200" cy="365125"/>
          </a:xfrm>
        </p:spPr>
        <p:txBody>
          <a:bodyPr/>
          <a:lstStyle/>
          <a:p>
            <a:fld id="{6D87E3B0-9BA1-47DE-B753-6193E7263778}" type="datetime1">
              <a:rPr lang="tr-TR" smtClean="0"/>
              <a:pPr/>
              <a:t>4.9.2025</a:t>
            </a:fld>
            <a:endParaRPr lang="tr-TR" dirty="0"/>
          </a:p>
        </p:txBody>
      </p:sp>
      <p:sp>
        <p:nvSpPr>
          <p:cNvPr id="18" name="Altbilgi Yer Tutucusu 5"/>
          <p:cNvSpPr>
            <a:spLocks noGrp="1"/>
          </p:cNvSpPr>
          <p:nvPr>
            <p:ph type="ftr" sz="quarter" idx="11"/>
          </p:nvPr>
        </p:nvSpPr>
        <p:spPr>
          <a:xfrm>
            <a:off x="4038600" y="6356350"/>
            <a:ext cx="4114800" cy="365125"/>
          </a:xfrm>
        </p:spPr>
        <p:txBody>
          <a:bodyPr/>
          <a:lstStyle/>
          <a:p>
            <a:r>
              <a:rPr lang="tr-TR" dirty="0" smtClean="0"/>
              <a:t>Teftiş Kurulu Başkanlığı</a:t>
            </a:r>
            <a:endParaRPr lang="tr-TR" dirty="0"/>
          </a:p>
        </p:txBody>
      </p:sp>
      <p:sp>
        <p:nvSpPr>
          <p:cNvPr id="19" name="Slayt Numarası Yer Tutucusu 6"/>
          <p:cNvSpPr>
            <a:spLocks noGrp="1"/>
          </p:cNvSpPr>
          <p:nvPr>
            <p:ph type="sldNum" sz="quarter" idx="12"/>
          </p:nvPr>
        </p:nvSpPr>
        <p:spPr>
          <a:xfrm>
            <a:off x="8610600" y="6356350"/>
            <a:ext cx="2743200" cy="365125"/>
          </a:xfrm>
        </p:spPr>
        <p:txBody>
          <a:bodyPr/>
          <a:lstStyle/>
          <a:p>
            <a:fld id="{D63DBE84-8755-45B9-8C19-96EBE3498A16}" type="slidenum">
              <a:rPr lang="tr-TR" smtClean="0"/>
              <a:pPr/>
              <a:t>73</a:t>
            </a:fld>
            <a:endParaRPr lang="tr-TR" dirty="0"/>
          </a:p>
        </p:txBody>
      </p:sp>
      <p:sp>
        <p:nvSpPr>
          <p:cNvPr id="10" name="Rectangle 8">
            <a:extLst>
              <a:ext uri="{FF2B5EF4-FFF2-40B4-BE49-F238E27FC236}">
                <a16:creationId xmlns:a16="http://schemas.microsoft.com/office/drawing/2014/main" xmlns="" id="{9CC913BD-766E-B97F-6E5C-0CD8D7F6FE62}"/>
              </a:ext>
            </a:extLst>
          </p:cNvPr>
          <p:cNvSpPr/>
          <p:nvPr/>
        </p:nvSpPr>
        <p:spPr>
          <a:xfrm>
            <a:off x="410704" y="924925"/>
            <a:ext cx="11370591" cy="5310776"/>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spcBef>
                <a:spcPts val="600"/>
              </a:spcBef>
              <a:spcAft>
                <a:spcPts val="600"/>
              </a:spcAft>
            </a:pPr>
            <a:r>
              <a:rPr lang="tr-TR" sz="2000" b="1" dirty="0" smtClean="0">
                <a:solidFill>
                  <a:schemeClr val="tx1"/>
                </a:solidFill>
                <a:latin typeface="Century Gothic" panose="020B0502020202020204" pitchFamily="34" charset="0"/>
              </a:rPr>
              <a:t>Müfettişlerce yapılan değerlendirme sonucunda;</a:t>
            </a:r>
          </a:p>
          <a:p>
            <a:pPr algn="just">
              <a:lnSpc>
                <a:spcPct val="150000"/>
              </a:lnSpc>
              <a:spcBef>
                <a:spcPts val="600"/>
              </a:spcBef>
              <a:spcAft>
                <a:spcPts val="600"/>
              </a:spcAft>
            </a:pPr>
            <a:r>
              <a:rPr lang="tr-TR" sz="2000" b="1" dirty="0" smtClean="0">
                <a:solidFill>
                  <a:srgbClr val="00B050"/>
                </a:solidFill>
                <a:latin typeface="Century Gothic" panose="020B0502020202020204" pitchFamily="34" charset="0"/>
              </a:rPr>
              <a:t>Tüm </a:t>
            </a:r>
            <a:r>
              <a:rPr lang="tr-TR" sz="2000" b="1" dirty="0">
                <a:solidFill>
                  <a:srgbClr val="00B050"/>
                </a:solidFill>
                <a:latin typeface="Century Gothic" panose="020B0502020202020204" pitchFamily="34" charset="0"/>
              </a:rPr>
              <a:t>göstergelerde “Yeterli” </a:t>
            </a:r>
            <a:r>
              <a:rPr lang="tr-TR" sz="2000" dirty="0">
                <a:solidFill>
                  <a:schemeClr val="tx1"/>
                </a:solidFill>
                <a:latin typeface="Century Gothic" panose="020B0502020202020204" pitchFamily="34" charset="0"/>
              </a:rPr>
              <a:t>olduğu kanaatine ulaşılan </a:t>
            </a:r>
            <a:r>
              <a:rPr lang="tr-TR" sz="2000" dirty="0" smtClean="0">
                <a:solidFill>
                  <a:schemeClr val="tx1"/>
                </a:solidFill>
                <a:latin typeface="Century Gothic" panose="020B0502020202020204" pitchFamily="34" charset="0"/>
              </a:rPr>
              <a:t>ve görev </a:t>
            </a:r>
            <a:r>
              <a:rPr lang="tr-TR" sz="2000" dirty="0">
                <a:solidFill>
                  <a:schemeClr val="tx1"/>
                </a:solidFill>
                <a:latin typeface="Century Gothic" panose="020B0502020202020204" pitchFamily="34" charset="0"/>
              </a:rPr>
              <a:t>yaptığı okulun </a:t>
            </a:r>
            <a:r>
              <a:rPr lang="tr-TR" sz="2000" b="1" dirty="0">
                <a:solidFill>
                  <a:schemeClr val="tx1"/>
                </a:solidFill>
                <a:latin typeface="Century Gothic" panose="020B0502020202020204" pitchFamily="34" charset="0"/>
              </a:rPr>
              <a:t>ulusal ve uluslararası proje</a:t>
            </a:r>
            <a:r>
              <a:rPr lang="tr-TR" sz="2000" dirty="0">
                <a:solidFill>
                  <a:schemeClr val="tx1"/>
                </a:solidFill>
                <a:latin typeface="Century Gothic" panose="020B0502020202020204" pitchFamily="34" charset="0"/>
              </a:rPr>
              <a:t>, </a:t>
            </a:r>
            <a:r>
              <a:rPr lang="tr-TR" sz="2000" b="1" dirty="0">
                <a:solidFill>
                  <a:schemeClr val="tx1"/>
                </a:solidFill>
                <a:latin typeface="Century Gothic" panose="020B0502020202020204" pitchFamily="34" charset="0"/>
              </a:rPr>
              <a:t>yarışma ve sınavlarda </a:t>
            </a:r>
            <a:r>
              <a:rPr lang="tr-TR" sz="2000" dirty="0">
                <a:solidFill>
                  <a:schemeClr val="tx1"/>
                </a:solidFill>
                <a:latin typeface="Century Gothic" panose="020B0502020202020204" pitchFamily="34" charset="0"/>
              </a:rPr>
              <a:t>emsallerine göre daha başarılı olmasını sağlayan, eğitim-öğretimin niteliğini geliştirecek faaliyet ve uygulamalar ile yaptığı çalışmalarda </a:t>
            </a:r>
            <a:r>
              <a:rPr lang="tr-TR" sz="2000" b="1" dirty="0">
                <a:solidFill>
                  <a:schemeClr val="tx1"/>
                </a:solidFill>
                <a:latin typeface="Century Gothic" panose="020B0502020202020204" pitchFamily="34" charset="0"/>
              </a:rPr>
              <a:t>üstün başarı gösteren</a:t>
            </a:r>
            <a:r>
              <a:rPr lang="tr-TR" sz="2000" dirty="0">
                <a:solidFill>
                  <a:schemeClr val="tx1"/>
                </a:solidFill>
                <a:latin typeface="Century Gothic" panose="020B0502020202020204" pitchFamily="34" charset="0"/>
              </a:rPr>
              <a:t>, sergilediği başarı ve liderlik davranışlarıyla </a:t>
            </a:r>
            <a:r>
              <a:rPr lang="tr-TR" sz="2000" b="1" dirty="0">
                <a:solidFill>
                  <a:schemeClr val="tx1"/>
                </a:solidFill>
                <a:latin typeface="Century Gothic" panose="020B0502020202020204" pitchFamily="34" charset="0"/>
              </a:rPr>
              <a:t>örnek olan</a:t>
            </a:r>
            <a:r>
              <a:rPr lang="tr-TR" sz="2000" dirty="0">
                <a:solidFill>
                  <a:schemeClr val="tx1"/>
                </a:solidFill>
                <a:latin typeface="Century Gothic" panose="020B0502020202020204" pitchFamily="34" charset="0"/>
              </a:rPr>
              <a:t>, eğitim-öğretim faaliyetlerinde sürekli geliştirme ve iyileştirmeye, </a:t>
            </a:r>
            <a:r>
              <a:rPr lang="tr-TR" sz="2000" b="1" dirty="0">
                <a:solidFill>
                  <a:schemeClr val="tx1"/>
                </a:solidFill>
                <a:latin typeface="Century Gothic" panose="020B0502020202020204" pitchFamily="34" charset="0"/>
              </a:rPr>
              <a:t>verimliliği artırmaya yönelik projeler hazırlayan</a:t>
            </a:r>
            <a:r>
              <a:rPr lang="tr-TR" sz="2000" dirty="0">
                <a:solidFill>
                  <a:schemeClr val="tx1"/>
                </a:solidFill>
                <a:latin typeface="Century Gothic" panose="020B0502020202020204" pitchFamily="34" charset="0"/>
              </a:rPr>
              <a:t> -Türk Patent ve Marka Kurumundan faydalı model tescili veya patent tescili alma, sertifikasyon uygulama yönergesi kapsamında sosyal sorumluluk projelerinde görev yapma …-  vb. konularda </a:t>
            </a:r>
            <a:r>
              <a:rPr lang="tr-TR" sz="2000" b="1" dirty="0">
                <a:solidFill>
                  <a:schemeClr val="tx1"/>
                </a:solidFill>
                <a:latin typeface="Century Gothic" panose="020B0502020202020204" pitchFamily="34" charset="0"/>
              </a:rPr>
              <a:t>emsallerine göre fark yaratan </a:t>
            </a:r>
            <a:r>
              <a:rPr lang="tr-TR" sz="2000" dirty="0" smtClean="0">
                <a:solidFill>
                  <a:schemeClr val="tx1"/>
                </a:solidFill>
                <a:latin typeface="Century Gothic" panose="020B0502020202020204" pitchFamily="34" charset="0"/>
              </a:rPr>
              <a:t>yöneticilere, Millî </a:t>
            </a:r>
            <a:r>
              <a:rPr lang="tr-TR" sz="2000" dirty="0">
                <a:solidFill>
                  <a:schemeClr val="tx1"/>
                </a:solidFill>
                <a:latin typeface="Century Gothic" panose="020B0502020202020204" pitchFamily="34" charset="0"/>
              </a:rPr>
              <a:t>Eğitim Bakanlığı Personeline Başarı, Üstün Başarı Belgesi ve Ödül Verilmesine </a:t>
            </a:r>
            <a:r>
              <a:rPr lang="tr-TR" sz="2000" dirty="0" smtClean="0">
                <a:solidFill>
                  <a:schemeClr val="tx1"/>
                </a:solidFill>
                <a:latin typeface="Century Gothic" panose="020B0502020202020204" pitchFamily="34" charset="0"/>
              </a:rPr>
              <a:t>Dair Yönergenin 5 inci maddesi kapsamında </a:t>
            </a:r>
            <a:r>
              <a:rPr lang="tr-TR" sz="2000" b="1" dirty="0" smtClean="0">
                <a:solidFill>
                  <a:srgbClr val="00B050"/>
                </a:solidFill>
                <a:latin typeface="Century Gothic" panose="020B0502020202020204" pitchFamily="34" charset="0"/>
              </a:rPr>
              <a:t>başarı belgesi verilmesi teklifinde  bulunulabilir</a:t>
            </a:r>
            <a:r>
              <a:rPr lang="tr-TR" sz="2000" dirty="0" smtClean="0">
                <a:solidFill>
                  <a:schemeClr val="tx1"/>
                </a:solidFill>
                <a:latin typeface="Century Gothic" panose="020B0502020202020204" pitchFamily="34" charset="0"/>
              </a:rPr>
              <a:t>.</a:t>
            </a:r>
          </a:p>
        </p:txBody>
      </p:sp>
    </p:spTree>
    <p:extLst>
      <p:ext uri="{BB962C8B-B14F-4D97-AF65-F5344CB8AC3E}">
        <p14:creationId xmlns:p14="http://schemas.microsoft.com/office/powerpoint/2010/main" xmlns="" val="635118092"/>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482841"/>
            <a:ext cx="2288539" cy="176841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40729"/>
            <a:ext cx="774599" cy="759371"/>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lt Başlık 2"/>
          <p:cNvSpPr txBox="1">
            <a:spLocks/>
          </p:cNvSpPr>
          <p:nvPr/>
        </p:nvSpPr>
        <p:spPr>
          <a:xfrm>
            <a:off x="8610600" y="310704"/>
            <a:ext cx="2261717" cy="235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2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Dikdörtgen 15"/>
          <p:cNvSpPr/>
          <p:nvPr/>
        </p:nvSpPr>
        <p:spPr>
          <a:xfrm>
            <a:off x="1184839" y="622923"/>
            <a:ext cx="9822320" cy="513346"/>
          </a:xfrm>
          <a:prstGeom prst="rect">
            <a:avLst/>
          </a:prstGeom>
        </p:spPr>
        <p:txBody>
          <a:bodyPr wrap="square">
            <a:spAutoFit/>
          </a:bodyPr>
          <a:lstStyle/>
          <a:p>
            <a:pPr algn="ctr">
              <a:lnSpc>
                <a:spcPct val="114000"/>
              </a:lnSpc>
              <a:buClr>
                <a:srgbClr val="0BD0D9"/>
              </a:buClr>
              <a:buSzPct val="95000"/>
            </a:pPr>
            <a:r>
              <a:rPr lang="tr-TR" sz="2400" b="1" dirty="0">
                <a:solidFill>
                  <a:srgbClr val="C00000"/>
                </a:solidFill>
                <a:latin typeface="Century Gothic" panose="020B0502020202020204" pitchFamily="34" charset="0"/>
                <a:cs typeface="Times New Roman" panose="02020603050405020304" pitchFamily="18" charset="0"/>
              </a:rPr>
              <a:t>Değerlendirme Sonucu Yapılacak </a:t>
            </a:r>
            <a:r>
              <a:rPr lang="tr-TR" sz="2400" b="1" dirty="0" smtClean="0">
                <a:solidFill>
                  <a:srgbClr val="C00000"/>
                </a:solidFill>
                <a:latin typeface="Century Gothic" panose="020B0502020202020204" pitchFamily="34" charset="0"/>
                <a:cs typeface="Times New Roman" panose="02020603050405020304" pitchFamily="18" charset="0"/>
              </a:rPr>
              <a:t>Öneriler-2</a:t>
            </a:r>
            <a:endParaRPr lang="tr-TR" sz="2400" b="1" dirty="0">
              <a:solidFill>
                <a:srgbClr val="C00000"/>
              </a:solidFill>
              <a:latin typeface="Century Gothic" panose="020B0502020202020204" pitchFamily="34" charset="0"/>
              <a:cs typeface="Times New Roman" panose="02020603050405020304" pitchFamily="18" charset="0"/>
            </a:endParaRPr>
          </a:p>
        </p:txBody>
      </p:sp>
      <p:sp>
        <p:nvSpPr>
          <p:cNvPr id="17" name="Veri Yer Tutucusu 4"/>
          <p:cNvSpPr>
            <a:spLocks noGrp="1"/>
          </p:cNvSpPr>
          <p:nvPr>
            <p:ph type="dt" sz="half" idx="10"/>
          </p:nvPr>
        </p:nvSpPr>
        <p:spPr>
          <a:xfrm>
            <a:off x="838200" y="6356350"/>
            <a:ext cx="2743200" cy="365125"/>
          </a:xfrm>
        </p:spPr>
        <p:txBody>
          <a:bodyPr/>
          <a:lstStyle/>
          <a:p>
            <a:fld id="{6D87E3B0-9BA1-47DE-B753-6193E7263778}" type="datetime1">
              <a:rPr lang="tr-TR" smtClean="0"/>
              <a:pPr/>
              <a:t>4.9.2025</a:t>
            </a:fld>
            <a:endParaRPr lang="tr-TR" dirty="0"/>
          </a:p>
        </p:txBody>
      </p:sp>
      <p:sp>
        <p:nvSpPr>
          <p:cNvPr id="18" name="Altbilgi Yer Tutucusu 5"/>
          <p:cNvSpPr>
            <a:spLocks noGrp="1"/>
          </p:cNvSpPr>
          <p:nvPr>
            <p:ph type="ftr" sz="quarter" idx="11"/>
          </p:nvPr>
        </p:nvSpPr>
        <p:spPr>
          <a:xfrm>
            <a:off x="4038600" y="6356350"/>
            <a:ext cx="4114800" cy="365125"/>
          </a:xfrm>
        </p:spPr>
        <p:txBody>
          <a:bodyPr/>
          <a:lstStyle/>
          <a:p>
            <a:r>
              <a:rPr lang="tr-TR" dirty="0" smtClean="0"/>
              <a:t>Teftiş Kurulu Başkanlığı</a:t>
            </a:r>
            <a:endParaRPr lang="tr-TR" dirty="0"/>
          </a:p>
        </p:txBody>
      </p:sp>
      <p:sp>
        <p:nvSpPr>
          <p:cNvPr id="19" name="Slayt Numarası Yer Tutucusu 6"/>
          <p:cNvSpPr>
            <a:spLocks noGrp="1"/>
          </p:cNvSpPr>
          <p:nvPr>
            <p:ph type="sldNum" sz="quarter" idx="12"/>
          </p:nvPr>
        </p:nvSpPr>
        <p:spPr>
          <a:xfrm>
            <a:off x="8610600" y="6356350"/>
            <a:ext cx="2743200" cy="365125"/>
          </a:xfrm>
        </p:spPr>
        <p:txBody>
          <a:bodyPr/>
          <a:lstStyle/>
          <a:p>
            <a:fld id="{D63DBE84-8755-45B9-8C19-96EBE3498A16}" type="slidenum">
              <a:rPr lang="tr-TR" smtClean="0"/>
              <a:pPr/>
              <a:t>74</a:t>
            </a:fld>
            <a:endParaRPr lang="tr-TR" dirty="0"/>
          </a:p>
        </p:txBody>
      </p:sp>
      <p:sp>
        <p:nvSpPr>
          <p:cNvPr id="10" name="Rectangle 8">
            <a:extLst>
              <a:ext uri="{FF2B5EF4-FFF2-40B4-BE49-F238E27FC236}">
                <a16:creationId xmlns:a16="http://schemas.microsoft.com/office/drawing/2014/main" xmlns="" id="{9CC913BD-766E-B97F-6E5C-0CD8D7F6FE62}"/>
              </a:ext>
            </a:extLst>
          </p:cNvPr>
          <p:cNvSpPr/>
          <p:nvPr/>
        </p:nvSpPr>
        <p:spPr>
          <a:xfrm>
            <a:off x="410704" y="1365071"/>
            <a:ext cx="11370591" cy="4547230"/>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spcBef>
                <a:spcPts val="600"/>
              </a:spcBef>
              <a:spcAft>
                <a:spcPts val="600"/>
              </a:spcAft>
            </a:pPr>
            <a:r>
              <a:rPr lang="tr-TR" sz="2000" b="1" dirty="0" smtClean="0">
                <a:solidFill>
                  <a:schemeClr val="tx1"/>
                </a:solidFill>
                <a:latin typeface="Century Gothic" panose="020B0502020202020204" pitchFamily="34" charset="0"/>
              </a:rPr>
              <a:t>Müfettişlerce yapılan değerlendirme sonucunda;</a:t>
            </a:r>
          </a:p>
          <a:p>
            <a:pPr algn="just">
              <a:lnSpc>
                <a:spcPct val="150000"/>
              </a:lnSpc>
              <a:spcBef>
                <a:spcPts val="600"/>
              </a:spcBef>
              <a:spcAft>
                <a:spcPts val="600"/>
              </a:spcAft>
            </a:pPr>
            <a:r>
              <a:rPr lang="tr-TR" sz="2000" b="1" dirty="0" smtClean="0">
                <a:solidFill>
                  <a:srgbClr val="00B050"/>
                </a:solidFill>
                <a:latin typeface="Century Gothic" panose="020B0502020202020204" pitchFamily="34" charset="0"/>
              </a:rPr>
              <a:t>Tüm </a:t>
            </a:r>
            <a:r>
              <a:rPr lang="tr-TR" sz="2000" b="1" dirty="0">
                <a:solidFill>
                  <a:srgbClr val="00B050"/>
                </a:solidFill>
                <a:latin typeface="Century Gothic" panose="020B0502020202020204" pitchFamily="34" charset="0"/>
              </a:rPr>
              <a:t>göstergelerde “Yeterli” </a:t>
            </a:r>
            <a:r>
              <a:rPr lang="tr-TR" sz="2000" dirty="0">
                <a:solidFill>
                  <a:schemeClr val="tx1"/>
                </a:solidFill>
                <a:latin typeface="Century Gothic" panose="020B0502020202020204" pitchFamily="34" charset="0"/>
              </a:rPr>
              <a:t>olduğu kanaatine ulaşılan </a:t>
            </a:r>
            <a:r>
              <a:rPr lang="tr-TR" sz="2000" dirty="0" smtClean="0">
                <a:solidFill>
                  <a:schemeClr val="tx1"/>
                </a:solidFill>
                <a:latin typeface="Century Gothic" panose="020B0502020202020204" pitchFamily="34" charset="0"/>
              </a:rPr>
              <a:t>ve </a:t>
            </a:r>
            <a:r>
              <a:rPr lang="tr-TR" sz="2000" b="1" dirty="0" smtClean="0">
                <a:solidFill>
                  <a:schemeClr val="tx1"/>
                </a:solidFill>
                <a:latin typeface="Century Gothic" panose="020B0502020202020204" pitchFamily="34" charset="0"/>
              </a:rPr>
              <a:t>emsallerine </a:t>
            </a:r>
            <a:r>
              <a:rPr lang="tr-TR" sz="2000" b="1" dirty="0">
                <a:solidFill>
                  <a:schemeClr val="tx1"/>
                </a:solidFill>
                <a:latin typeface="Century Gothic" panose="020B0502020202020204" pitchFamily="34" charset="0"/>
              </a:rPr>
              <a:t>göre fark yaratıcı</a:t>
            </a:r>
            <a:r>
              <a:rPr lang="tr-TR" sz="2000" dirty="0">
                <a:solidFill>
                  <a:schemeClr val="tx1"/>
                </a:solidFill>
                <a:latin typeface="Century Gothic" panose="020B0502020202020204" pitchFamily="34" charset="0"/>
              </a:rPr>
              <a:t>; </a:t>
            </a:r>
            <a:r>
              <a:rPr lang="tr-TR" sz="2000" b="1" dirty="0">
                <a:solidFill>
                  <a:schemeClr val="tx1"/>
                </a:solidFill>
                <a:latin typeface="Century Gothic" panose="020B0502020202020204" pitchFamily="34" charset="0"/>
              </a:rPr>
              <a:t>eğitim-öğretimin niteliğini artırıcı</a:t>
            </a:r>
            <a:r>
              <a:rPr lang="tr-TR" sz="2000" dirty="0">
                <a:solidFill>
                  <a:schemeClr val="tx1"/>
                </a:solidFill>
                <a:latin typeface="Century Gothic" panose="020B0502020202020204" pitchFamily="34" charset="0"/>
              </a:rPr>
              <a:t>, </a:t>
            </a:r>
            <a:r>
              <a:rPr lang="tr-TR" sz="2000" b="1" dirty="0">
                <a:solidFill>
                  <a:schemeClr val="tx1"/>
                </a:solidFill>
                <a:latin typeface="Century Gothic" panose="020B0502020202020204" pitchFamily="34" charset="0"/>
              </a:rPr>
              <a:t>iyileştirici ve geliştirici rehberlik faaliyetlerinde bulunan</a:t>
            </a:r>
            <a:r>
              <a:rPr lang="tr-TR" sz="2000" dirty="0">
                <a:solidFill>
                  <a:schemeClr val="tx1"/>
                </a:solidFill>
                <a:latin typeface="Century Gothic" panose="020B0502020202020204" pitchFamily="34" charset="0"/>
              </a:rPr>
              <a:t>; öğrencilere yönelik eğitsel, mesleki ve kişisel rehberlik çalışmalarında </a:t>
            </a:r>
            <a:r>
              <a:rPr lang="tr-TR" sz="2000" b="1" dirty="0">
                <a:solidFill>
                  <a:schemeClr val="tx1"/>
                </a:solidFill>
                <a:latin typeface="Century Gothic" panose="020B0502020202020204" pitchFamily="34" charset="0"/>
              </a:rPr>
              <a:t>başarılı proje ve çalışmaları olan,</a:t>
            </a:r>
            <a:r>
              <a:rPr lang="tr-TR" sz="2000" dirty="0">
                <a:solidFill>
                  <a:schemeClr val="tx1"/>
                </a:solidFill>
                <a:latin typeface="Century Gothic" panose="020B0502020202020204" pitchFamily="34" charset="0"/>
              </a:rPr>
              <a:t> risk altındaki öğrenci gruplarına yönelik </a:t>
            </a:r>
            <a:r>
              <a:rPr lang="tr-TR" sz="2000" b="1" dirty="0">
                <a:solidFill>
                  <a:schemeClr val="tx1"/>
                </a:solidFill>
                <a:latin typeface="Century Gothic" panose="020B0502020202020204" pitchFamily="34" charset="0"/>
              </a:rPr>
              <a:t>etkili ve örnek çalışmalarda bulunan</a:t>
            </a:r>
            <a:r>
              <a:rPr lang="tr-TR" sz="2000" dirty="0">
                <a:solidFill>
                  <a:schemeClr val="tx1"/>
                </a:solidFill>
                <a:latin typeface="Century Gothic" panose="020B0502020202020204" pitchFamily="34" charset="0"/>
              </a:rPr>
              <a:t>; öğrenciye, okula, aileye, topluma ve çevreye karşı duyarlılık içeren </a:t>
            </a:r>
            <a:r>
              <a:rPr lang="tr-TR" sz="2000" b="1" dirty="0">
                <a:solidFill>
                  <a:schemeClr val="tx1"/>
                </a:solidFill>
                <a:latin typeface="Century Gothic" panose="020B0502020202020204" pitchFamily="34" charset="0"/>
              </a:rPr>
              <a:t>örnek çalışmalar yapan</a:t>
            </a:r>
            <a:r>
              <a:rPr lang="tr-TR" sz="2000" dirty="0">
                <a:solidFill>
                  <a:schemeClr val="tx1"/>
                </a:solidFill>
                <a:latin typeface="Century Gothic" panose="020B0502020202020204" pitchFamily="34" charset="0"/>
              </a:rPr>
              <a:t> vb. etkinlikleri gerçekleştiren rehber öğretmene, </a:t>
            </a:r>
            <a:r>
              <a:rPr lang="tr-TR" sz="2000" dirty="0" smtClean="0">
                <a:solidFill>
                  <a:schemeClr val="tx1"/>
                </a:solidFill>
                <a:latin typeface="Century Gothic" panose="020B0502020202020204" pitchFamily="34" charset="0"/>
              </a:rPr>
              <a:t>Millî </a:t>
            </a:r>
            <a:r>
              <a:rPr lang="tr-TR" sz="2000" dirty="0">
                <a:solidFill>
                  <a:schemeClr val="tx1"/>
                </a:solidFill>
                <a:latin typeface="Century Gothic" panose="020B0502020202020204" pitchFamily="34" charset="0"/>
              </a:rPr>
              <a:t>Eğitim Bakanlığı Personeline Başarı, Üstün Başarı Belgesi ve Ödül Verilmesine </a:t>
            </a:r>
            <a:r>
              <a:rPr lang="tr-TR" sz="2000" dirty="0" smtClean="0">
                <a:solidFill>
                  <a:schemeClr val="tx1"/>
                </a:solidFill>
                <a:latin typeface="Century Gothic" panose="020B0502020202020204" pitchFamily="34" charset="0"/>
              </a:rPr>
              <a:t>Dair Yönergenin 5 inci maddesi kapsamında </a:t>
            </a:r>
            <a:r>
              <a:rPr lang="tr-TR" sz="2000" b="1" dirty="0" smtClean="0">
                <a:solidFill>
                  <a:srgbClr val="00B050"/>
                </a:solidFill>
                <a:latin typeface="Century Gothic" panose="020B0502020202020204" pitchFamily="34" charset="0"/>
              </a:rPr>
              <a:t>başarı belgesi verilmesi teklifinde  bulunulabilir</a:t>
            </a:r>
            <a:r>
              <a:rPr lang="tr-TR" sz="2000" dirty="0" smtClean="0">
                <a:solidFill>
                  <a:schemeClr val="tx1"/>
                </a:solidFill>
                <a:latin typeface="Century Gothic" panose="020B0502020202020204" pitchFamily="34" charset="0"/>
              </a:rPr>
              <a:t>.</a:t>
            </a:r>
          </a:p>
        </p:txBody>
      </p:sp>
    </p:spTree>
    <p:extLst>
      <p:ext uri="{BB962C8B-B14F-4D97-AF65-F5344CB8AC3E}">
        <p14:creationId xmlns:p14="http://schemas.microsoft.com/office/powerpoint/2010/main" xmlns="" val="3238014532"/>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Resim 28"/>
          <p:cNvPicPr>
            <a:picLocks noChangeAspect="1"/>
          </p:cNvPicPr>
          <p:nvPr/>
        </p:nvPicPr>
        <p:blipFill>
          <a:blip r:embed="rId3" cstate="print"/>
          <a:stretch>
            <a:fillRect/>
          </a:stretch>
        </p:blipFill>
        <p:spPr>
          <a:xfrm>
            <a:off x="66008" y="775077"/>
            <a:ext cx="3518431" cy="5692452"/>
          </a:xfrm>
          <a:prstGeom prst="rect">
            <a:avLst/>
          </a:prstGeom>
        </p:spPr>
      </p:pic>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75</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70953" y="47699"/>
            <a:ext cx="751438" cy="736665"/>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9156272" y="295064"/>
            <a:ext cx="2114681" cy="276999"/>
          </a:xfrm>
          <a:prstGeom prst="rect">
            <a:avLst/>
          </a:prstGeom>
        </p:spPr>
        <p:txBody>
          <a:bodyPr wrap="non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13" name="Rectangle 19">
            <a:extLst>
              <a:ext uri="{FF2B5EF4-FFF2-40B4-BE49-F238E27FC236}">
                <a16:creationId xmlns:a16="http://schemas.microsoft.com/office/drawing/2014/main" xmlns="" id="{7CB61DEF-5B3B-EE3E-31A7-697D49DC8FD2}"/>
              </a:ext>
            </a:extLst>
          </p:cNvPr>
          <p:cNvSpPr/>
          <p:nvPr/>
        </p:nvSpPr>
        <p:spPr>
          <a:xfrm>
            <a:off x="3683371" y="965012"/>
            <a:ext cx="8347934" cy="3441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r-TR" sz="2000" b="1" dirty="0" smtClean="0">
                <a:solidFill>
                  <a:schemeClr val="accent1"/>
                </a:solidFill>
              </a:rPr>
              <a:t>DEĞERLENDİRME</a:t>
            </a:r>
            <a:endParaRPr lang="en-US" sz="2000" b="1" dirty="0">
              <a:solidFill>
                <a:schemeClr val="accent1"/>
              </a:solidFill>
            </a:endParaRPr>
          </a:p>
        </p:txBody>
      </p:sp>
      <p:sp>
        <p:nvSpPr>
          <p:cNvPr id="15" name="Veri Yer Tutucusu 1"/>
          <p:cNvSpPr txBox="1">
            <a:spLocks/>
          </p:cNvSpPr>
          <p:nvPr/>
        </p:nvSpPr>
        <p:spPr>
          <a:xfrm>
            <a:off x="1215336" y="6471616"/>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35D566-AFE5-4E7C-B087-31E947C91AE7}" type="datetime1">
              <a:rPr lang="tr-TR" smtClean="0">
                <a:latin typeface="+mj-lt"/>
              </a:rPr>
              <a:pPr/>
              <a:t>4.9.2025</a:t>
            </a:fld>
            <a:endParaRPr lang="fr-FR" dirty="0">
              <a:latin typeface="+mj-lt"/>
            </a:endParaRPr>
          </a:p>
        </p:txBody>
      </p:sp>
      <p:sp>
        <p:nvSpPr>
          <p:cNvPr id="16" name="Altbilgi Yer Tutucusu 2"/>
          <p:cNvSpPr txBox="1">
            <a:spLocks/>
          </p:cNvSpPr>
          <p:nvPr/>
        </p:nvSpPr>
        <p:spPr>
          <a:xfrm>
            <a:off x="3536847" y="6492875"/>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latin typeface="+mj-lt"/>
              </a:rPr>
              <a:t>Teftiş Kurulu Başkanlığı</a:t>
            </a:r>
            <a:endParaRPr lang="fr-FR" dirty="0">
              <a:latin typeface="+mj-lt"/>
            </a:endParaRPr>
          </a:p>
        </p:txBody>
      </p:sp>
      <p:sp>
        <p:nvSpPr>
          <p:cNvPr id="18" name="Slayt Numarası Yer Tutucusu 3"/>
          <p:cNvSpPr txBox="1">
            <a:spLocks/>
          </p:cNvSpPr>
          <p:nvPr/>
        </p:nvSpPr>
        <p:spPr>
          <a:xfrm>
            <a:off x="7929644" y="6467529"/>
            <a:ext cx="3137117" cy="37858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7CEAE-32B0-4A04-8F8C-8ACC81803E6B}" type="slidenum">
              <a:rPr lang="fr-FR" smtClean="0"/>
              <a:pPr/>
              <a:t>75</a:t>
            </a:fld>
            <a:endParaRPr lang="fr-FR"/>
          </a:p>
        </p:txBody>
      </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2" name="Metin kutusu 21"/>
          <p:cNvSpPr txBox="1"/>
          <p:nvPr/>
        </p:nvSpPr>
        <p:spPr>
          <a:xfrm>
            <a:off x="2117692" y="151502"/>
            <a:ext cx="7407251" cy="513346"/>
          </a:xfrm>
          <a:prstGeom prst="rect">
            <a:avLst/>
          </a:prstGeom>
          <a:noFill/>
        </p:spPr>
        <p:txBody>
          <a:bodyPr wrap="square" rtlCol="0">
            <a:spAutoFit/>
          </a:bodyPr>
          <a:lstStyle/>
          <a:p>
            <a:pPr algn="ctr">
              <a:lnSpc>
                <a:spcPct val="114000"/>
              </a:lnSpc>
              <a:buClr>
                <a:srgbClr val="0BD0D9"/>
              </a:buClr>
              <a:buSzPct val="95000"/>
            </a:pPr>
            <a:r>
              <a:rPr lang="tr-TR" sz="2400" b="1" dirty="0">
                <a:solidFill>
                  <a:srgbClr val="C00000"/>
                </a:solidFill>
                <a:latin typeface="Century Gothic" panose="020B0502020202020204" pitchFamily="34" charset="0"/>
                <a:cs typeface="Times New Roman" panose="02020603050405020304" pitchFamily="18" charset="0"/>
              </a:rPr>
              <a:t>Değerlendirme Sonucu Yapılacak </a:t>
            </a:r>
            <a:r>
              <a:rPr lang="tr-TR" sz="2400" b="1" dirty="0" smtClean="0">
                <a:solidFill>
                  <a:srgbClr val="C00000"/>
                </a:solidFill>
                <a:latin typeface="Century Gothic" panose="020B0502020202020204" pitchFamily="34" charset="0"/>
                <a:cs typeface="Times New Roman" panose="02020603050405020304" pitchFamily="18" charset="0"/>
              </a:rPr>
              <a:t>Öneriler-3</a:t>
            </a:r>
            <a:endParaRPr lang="tr-TR" sz="2400" b="1" dirty="0">
              <a:solidFill>
                <a:srgbClr val="C00000"/>
              </a:solidFill>
              <a:latin typeface="Century Gothic" panose="020B0502020202020204" pitchFamily="34" charset="0"/>
              <a:cs typeface="Times New Roman" panose="02020603050405020304" pitchFamily="18" charset="0"/>
            </a:endParaRPr>
          </a:p>
        </p:txBody>
      </p:sp>
      <p:pic>
        <p:nvPicPr>
          <p:cNvPr id="36"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19">
            <a:extLst>
              <a:ext uri="{FF2B5EF4-FFF2-40B4-BE49-F238E27FC236}">
                <a16:creationId xmlns:a16="http://schemas.microsoft.com/office/drawing/2014/main" xmlns="" id="{7CB61DEF-5B3B-EE3E-31A7-697D49DC8FD2}"/>
              </a:ext>
            </a:extLst>
          </p:cNvPr>
          <p:cNvSpPr/>
          <p:nvPr/>
        </p:nvSpPr>
        <p:spPr>
          <a:xfrm>
            <a:off x="3683371" y="1392305"/>
            <a:ext cx="8347934" cy="235419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25000"/>
              </a:lnSpc>
            </a:pPr>
            <a:r>
              <a:rPr lang="en-US" sz="2000" dirty="0">
                <a:solidFill>
                  <a:schemeClr val="tx1"/>
                </a:solidFill>
                <a:latin typeface="Century Gothic" panose="020B0502020202020204" pitchFamily="34" charset="0"/>
              </a:rPr>
              <a:t>Yönetici </a:t>
            </a:r>
            <a:r>
              <a:rPr lang="en-US" sz="2000" dirty="0" err="1">
                <a:solidFill>
                  <a:schemeClr val="tx1"/>
                </a:solidFill>
                <a:latin typeface="Century Gothic" panose="020B0502020202020204" pitchFamily="34" charset="0"/>
              </a:rPr>
              <a:t>veya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rehber</a:t>
            </a:r>
            <a:r>
              <a:rPr lang="en-US" sz="2000" dirty="0">
                <a:solidFill>
                  <a:schemeClr val="tx1"/>
                </a:solidFill>
                <a:latin typeface="Century Gothic" panose="020B0502020202020204" pitchFamily="34" charset="0"/>
              </a:rPr>
              <a:t> öğretmene </a:t>
            </a:r>
            <a:r>
              <a:rPr lang="en-US" sz="2000" dirty="0" err="1">
                <a:solidFill>
                  <a:schemeClr val="tx1"/>
                </a:solidFill>
                <a:latin typeface="Century Gothic" panose="020B0502020202020204" pitchFamily="34" charset="0"/>
              </a:rPr>
              <a:t>Millî</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Eğitim</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Bakanlığı</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Personeline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Başarı</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Üstün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Başarı</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Belgesi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Ödül</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Verilmesine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Dair</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Yönergenin</a:t>
            </a:r>
            <a:r>
              <a:rPr lang="en-US" sz="2000" dirty="0">
                <a:solidFill>
                  <a:schemeClr val="tx1"/>
                </a:solidFill>
                <a:latin typeface="Century Gothic" panose="020B0502020202020204" pitchFamily="34" charset="0"/>
              </a:rPr>
              <a:t> 5 </a:t>
            </a:r>
            <a:r>
              <a:rPr lang="en-US" sz="2000" dirty="0" err="1">
                <a:solidFill>
                  <a:schemeClr val="tx1"/>
                </a:solidFill>
                <a:latin typeface="Century Gothic" panose="020B0502020202020204" pitchFamily="34" charset="0"/>
              </a:rPr>
              <a:t>inci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maddesi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kapsamında</a:t>
            </a:r>
            <a:r>
              <a:rPr lang="en-US" sz="2000" dirty="0">
                <a:solidFill>
                  <a:schemeClr val="tx1"/>
                </a:solidFill>
                <a:latin typeface="Century Gothic" panose="020B0502020202020204" pitchFamily="34" charset="0"/>
              </a:rPr>
              <a:t> </a:t>
            </a:r>
            <a:r>
              <a:rPr lang="en-US" sz="2000" b="1" dirty="0" err="1">
                <a:solidFill>
                  <a:srgbClr val="00B050"/>
                </a:solidFill>
                <a:latin typeface="Century Gothic" panose="020B0502020202020204" pitchFamily="34" charset="0"/>
              </a:rPr>
              <a:t>başarı</a:t>
            </a:r>
            <a:r>
              <a:rPr lang="en-US" sz="2000" b="1" dirty="0">
                <a:solidFill>
                  <a:srgbClr val="00B050"/>
                </a:solidFill>
                <a:latin typeface="Century Gothic" panose="020B0502020202020204" pitchFamily="34" charset="0"/>
              </a:rPr>
              <a:t> </a:t>
            </a:r>
            <a:r>
              <a:rPr lang="en-US" sz="2000" b="1" dirty="0" err="1">
                <a:solidFill>
                  <a:srgbClr val="00B050"/>
                </a:solidFill>
                <a:latin typeface="Century Gothic" panose="020B0502020202020204" pitchFamily="34" charset="0"/>
              </a:rPr>
              <a:t>belgesi</a:t>
            </a:r>
            <a:r>
              <a:rPr lang="en-US" sz="2000" b="1" dirty="0">
                <a:solidFill>
                  <a:srgbClr val="00B050"/>
                </a:solidFill>
                <a:latin typeface="Century Gothic" panose="020B0502020202020204" pitchFamily="34" charset="0"/>
              </a:rPr>
              <a:t> </a:t>
            </a:r>
            <a:r>
              <a:rPr lang="en-US" sz="2000" b="1" dirty="0" err="1">
                <a:solidFill>
                  <a:srgbClr val="00B050"/>
                </a:solidFill>
                <a:latin typeface="Century Gothic" panose="020B0502020202020204" pitchFamily="34" charset="0"/>
              </a:rPr>
              <a:t>verilmesi</a:t>
            </a:r>
            <a:r>
              <a:rPr lang="en-US" sz="2000" b="1" dirty="0">
                <a:solidFill>
                  <a:srgbClr val="00B050"/>
                </a:solidFill>
                <a:latin typeface="Century Gothic" panose="020B0502020202020204" pitchFamily="34" charset="0"/>
              </a:rPr>
              <a:t> </a:t>
            </a:r>
            <a:r>
              <a:rPr lang="en-US" sz="2000" b="1" dirty="0" err="1">
                <a:solidFill>
                  <a:srgbClr val="00B050"/>
                </a:solidFill>
                <a:latin typeface="Century Gothic" panose="020B0502020202020204" pitchFamily="34" charset="0"/>
              </a:rPr>
              <a:t>teklifinde</a:t>
            </a:r>
            <a:r>
              <a:rPr lang="en-US" sz="2000" b="1" dirty="0">
                <a:solidFill>
                  <a:srgbClr val="00B050"/>
                </a:solidFill>
                <a:latin typeface="Century Gothic" panose="020B0502020202020204" pitchFamily="34" charset="0"/>
              </a:rPr>
              <a:t> </a:t>
            </a:r>
            <a:r>
              <a:rPr lang="en-US" sz="2000" b="1" dirty="0" err="1">
                <a:solidFill>
                  <a:srgbClr val="00B050"/>
                </a:solidFill>
                <a:latin typeface="Century Gothic" panose="020B0502020202020204" pitchFamily="34" charset="0"/>
              </a:rPr>
              <a:t>bulunulacak</a:t>
            </a:r>
            <a:r>
              <a:rPr lang="en-US" sz="2000" b="1" dirty="0">
                <a:solidFill>
                  <a:srgbClr val="00B050"/>
                </a:solidFill>
                <a:latin typeface="Century Gothic" panose="020B0502020202020204" pitchFamily="34" charset="0"/>
              </a:rPr>
              <a:t> </a:t>
            </a:r>
            <a:r>
              <a:rPr lang="en-US" sz="2000" b="1" dirty="0" err="1">
                <a:solidFill>
                  <a:srgbClr val="00B050"/>
                </a:solidFill>
                <a:latin typeface="Century Gothic" panose="020B0502020202020204" pitchFamily="34" charset="0"/>
              </a:rPr>
              <a:t>ise</a:t>
            </a:r>
            <a:r>
              <a:rPr lang="en-US" sz="2000" b="1"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bu</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durumda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yönetici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rehber</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öğretmen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değerlendirme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formunun</a:t>
            </a:r>
            <a:r>
              <a:rPr lang="en-US" sz="2000" dirty="0">
                <a:solidFill>
                  <a:schemeClr val="tx1"/>
                </a:solidFill>
                <a:latin typeface="Century Gothic" panose="020B0502020202020204" pitchFamily="34" charset="0"/>
              </a:rPr>
              <a:t> </a:t>
            </a:r>
            <a:r>
              <a:rPr lang="en-US" sz="2000" b="1" dirty="0">
                <a:solidFill>
                  <a:schemeClr val="tx1"/>
                </a:solidFill>
                <a:latin typeface="Century Gothic" panose="020B0502020202020204" pitchFamily="34" charset="0"/>
              </a:rPr>
              <a:t>“</a:t>
            </a:r>
            <a:r>
              <a:rPr lang="en-US" sz="2000" b="1" dirty="0" err="1">
                <a:solidFill>
                  <a:schemeClr val="tx1"/>
                </a:solidFill>
                <a:latin typeface="Century Gothic" panose="020B0502020202020204" pitchFamily="34" charset="0"/>
              </a:rPr>
              <a:t>Değerlendirme</a:t>
            </a:r>
            <a:r>
              <a:rPr lang="en-US" sz="2000" b="1"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başlığı</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altında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yer</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alan</a:t>
            </a:r>
            <a:r>
              <a:rPr lang="en-US" sz="2000" dirty="0">
                <a:solidFill>
                  <a:schemeClr val="tx1"/>
                </a:solidFill>
                <a:latin typeface="Century Gothic" panose="020B0502020202020204" pitchFamily="34" charset="0"/>
              </a:rPr>
              <a:t> </a:t>
            </a:r>
            <a:r>
              <a:rPr lang="en-US" sz="2000" b="1" dirty="0">
                <a:solidFill>
                  <a:srgbClr val="00B0F0"/>
                </a:solidFill>
                <a:latin typeface="Century Gothic" panose="020B0502020202020204" pitchFamily="34" charset="0"/>
              </a:rPr>
              <a:t>“</a:t>
            </a:r>
            <a:r>
              <a:rPr lang="en-US" sz="2000" b="1" dirty="0" err="1">
                <a:solidFill>
                  <a:srgbClr val="00B0F0"/>
                </a:solidFill>
                <a:latin typeface="Century Gothic" panose="020B0502020202020204" pitchFamily="34" charset="0"/>
              </a:rPr>
              <a:t>Başarı</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belgesi</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verilmesi</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uygundur</a:t>
            </a:r>
            <a:r>
              <a:rPr lang="en-US" sz="2000" b="1" dirty="0">
                <a:solidFill>
                  <a:srgbClr val="00B0F0"/>
                </a:solidFill>
                <a:latin typeface="Century Gothic" panose="020B0502020202020204" pitchFamily="34" charset="0"/>
              </a:rPr>
              <a:t>.” </a:t>
            </a:r>
            <a:r>
              <a:rPr lang="en-US" sz="2000" dirty="0" err="1">
                <a:solidFill>
                  <a:schemeClr val="tx1"/>
                </a:solidFill>
                <a:latin typeface="Century Gothic" panose="020B0502020202020204" pitchFamily="34" charset="0"/>
              </a:rPr>
              <a:t>kutucuğu</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işaretlenir</a:t>
            </a:r>
            <a:r>
              <a:rPr lang="en-US" sz="2000" dirty="0">
                <a:solidFill>
                  <a:schemeClr val="tx1"/>
                </a:solidFill>
                <a:latin typeface="Century Gothic" panose="020B0502020202020204" pitchFamily="34" charset="0"/>
              </a:rPr>
              <a:t>.</a:t>
            </a:r>
          </a:p>
        </p:txBody>
      </p:sp>
      <p:sp>
        <p:nvSpPr>
          <p:cNvPr id="38" name="Rectangle 19">
            <a:extLst>
              <a:ext uri="{FF2B5EF4-FFF2-40B4-BE49-F238E27FC236}">
                <a16:creationId xmlns:a16="http://schemas.microsoft.com/office/drawing/2014/main" xmlns="" id="{7CB61DEF-5B3B-EE3E-31A7-697D49DC8FD2}"/>
              </a:ext>
            </a:extLst>
          </p:cNvPr>
          <p:cNvSpPr/>
          <p:nvPr/>
        </p:nvSpPr>
        <p:spPr>
          <a:xfrm>
            <a:off x="3696010" y="4749091"/>
            <a:ext cx="8347934" cy="169717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r>
              <a:rPr lang="tr-TR" sz="2000" dirty="0" smtClean="0">
                <a:solidFill>
                  <a:schemeClr val="tx1"/>
                </a:solidFill>
                <a:latin typeface="Century Gothic" panose="020B0502020202020204" pitchFamily="34" charset="0"/>
              </a:rPr>
              <a:t>Yönetici </a:t>
            </a:r>
            <a:r>
              <a:rPr lang="tr-TR" sz="2000" dirty="0">
                <a:solidFill>
                  <a:schemeClr val="tx1"/>
                </a:solidFill>
                <a:latin typeface="Century Gothic" panose="020B0502020202020204" pitchFamily="34" charset="0"/>
              </a:rPr>
              <a:t>ve rehber öğretmenin faaliyetlerine dair </a:t>
            </a:r>
            <a:r>
              <a:rPr lang="tr-TR" sz="2000" b="1" dirty="0">
                <a:solidFill>
                  <a:schemeClr val="tx1"/>
                </a:solidFill>
                <a:latin typeface="Century Gothic" panose="020B0502020202020204" pitchFamily="34" charset="0"/>
              </a:rPr>
              <a:t>gözlem, kanaat </a:t>
            </a:r>
            <a:r>
              <a:rPr lang="tr-TR" sz="2000" dirty="0">
                <a:solidFill>
                  <a:schemeClr val="tx1"/>
                </a:solidFill>
                <a:latin typeface="Century Gothic" panose="020B0502020202020204" pitchFamily="34" charset="0"/>
              </a:rPr>
              <a:t>ve </a:t>
            </a:r>
            <a:r>
              <a:rPr lang="tr-TR" sz="2000" b="1" dirty="0">
                <a:solidFill>
                  <a:schemeClr val="tx1"/>
                </a:solidFill>
                <a:latin typeface="Century Gothic" panose="020B0502020202020204" pitchFamily="34" charset="0"/>
              </a:rPr>
              <a:t>değerlendirme</a:t>
            </a:r>
            <a:r>
              <a:rPr lang="tr-TR" sz="2000" dirty="0">
                <a:solidFill>
                  <a:schemeClr val="tx1"/>
                </a:solidFill>
                <a:latin typeface="Century Gothic" panose="020B0502020202020204" pitchFamily="34" charset="0"/>
              </a:rPr>
              <a:t> sonucuna ilişkin gerekçelere, somut verilere dayalı olarak formun </a:t>
            </a:r>
            <a:r>
              <a:rPr lang="tr-TR" sz="2000" b="1" dirty="0">
                <a:solidFill>
                  <a:schemeClr val="tx1"/>
                </a:solidFill>
                <a:latin typeface="Century Gothic" panose="020B0502020202020204" pitchFamily="34" charset="0"/>
              </a:rPr>
              <a:t>“Değerlendirmeye Yönelik Kanaat ve Öneriler” </a:t>
            </a:r>
            <a:r>
              <a:rPr lang="tr-TR" sz="2000" dirty="0">
                <a:solidFill>
                  <a:schemeClr val="tx1"/>
                </a:solidFill>
                <a:latin typeface="Century Gothic" panose="020B0502020202020204" pitchFamily="34" charset="0"/>
              </a:rPr>
              <a:t>bölümünde yer verilir. </a:t>
            </a:r>
            <a:endParaRPr lang="tr-TR" sz="2000" dirty="0" smtClean="0">
              <a:solidFill>
                <a:schemeClr val="tx1"/>
              </a:solidFill>
              <a:latin typeface="Century Gothic" panose="020B0502020202020204" pitchFamily="34" charset="0"/>
            </a:endParaRPr>
          </a:p>
          <a:p>
            <a:pPr lvl="0" algn="just"/>
            <a:endParaRPr lang="tr-TR" sz="2000" dirty="0">
              <a:solidFill>
                <a:schemeClr val="tx1"/>
              </a:solidFill>
              <a:latin typeface="Century Gothic" panose="020B0502020202020204" pitchFamily="34" charset="0"/>
            </a:endParaRPr>
          </a:p>
        </p:txBody>
      </p:sp>
      <p:sp>
        <p:nvSpPr>
          <p:cNvPr id="26" name="Dikdörtgen 25"/>
          <p:cNvSpPr/>
          <p:nvPr/>
        </p:nvSpPr>
        <p:spPr>
          <a:xfrm>
            <a:off x="102234" y="4056232"/>
            <a:ext cx="3437604" cy="6928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26"/>
          <p:cNvSpPr/>
          <p:nvPr/>
        </p:nvSpPr>
        <p:spPr>
          <a:xfrm>
            <a:off x="102234" y="4787901"/>
            <a:ext cx="3437604" cy="16730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3" name="Düz Ok Bağlayıcısı 32"/>
          <p:cNvCxnSpPr/>
          <p:nvPr/>
        </p:nvCxnSpPr>
        <p:spPr>
          <a:xfrm flipH="1">
            <a:off x="2260600" y="5829700"/>
            <a:ext cx="4749800" cy="0"/>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graphicFrame>
        <p:nvGraphicFramePr>
          <p:cNvPr id="31" name="Diyagram 30"/>
          <p:cNvGraphicFramePr/>
          <p:nvPr>
            <p:extLst>
              <p:ext uri="{D42A27DB-BD31-4B8C-83A1-F6EECF244321}">
                <p14:modId xmlns:p14="http://schemas.microsoft.com/office/powerpoint/2010/main" xmlns="" val="809207483"/>
              </p:ext>
            </p:extLst>
          </p:nvPr>
        </p:nvGraphicFramePr>
        <p:xfrm>
          <a:off x="3536847" y="3736135"/>
          <a:ext cx="8494458" cy="109097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2" name="Rectangle 16">
            <a:extLst>
              <a:ext uri="{FF2B5EF4-FFF2-40B4-BE49-F238E27FC236}">
                <a16:creationId xmlns:a16="http://schemas.microsoft.com/office/drawing/2014/main" xmlns="" id="{65F3D3F5-CDBA-2DC1-84D2-25250BED6FB1}"/>
              </a:ext>
            </a:extLst>
          </p:cNvPr>
          <p:cNvSpPr/>
          <p:nvPr/>
        </p:nvSpPr>
        <p:spPr>
          <a:xfrm>
            <a:off x="3647762" y="4199334"/>
            <a:ext cx="380040" cy="422153"/>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smtClean="0">
                <a:solidFill>
                  <a:srgbClr val="00B050"/>
                </a:solidFill>
                <a:latin typeface="Century Gothic" panose="020B0502020202020204" pitchFamily="34" charset="0"/>
                <a:sym typeface="Wingdings" panose="05000000000000000000" pitchFamily="2" charset="2"/>
              </a:rPr>
              <a:t></a:t>
            </a:r>
            <a:endParaRPr lang="fr-FR" sz="8000" dirty="0">
              <a:solidFill>
                <a:srgbClr val="00B050"/>
              </a:solidFill>
              <a:latin typeface="Century Gothic" panose="020B0502020202020204" pitchFamily="34" charset="0"/>
            </a:endParaRPr>
          </a:p>
        </p:txBody>
      </p:sp>
      <p:cxnSp>
        <p:nvCxnSpPr>
          <p:cNvPr id="34" name="Düz Ok Bağlayıcısı 33"/>
          <p:cNvCxnSpPr/>
          <p:nvPr/>
        </p:nvCxnSpPr>
        <p:spPr>
          <a:xfrm flipH="1">
            <a:off x="2019300" y="4271441"/>
            <a:ext cx="1939236" cy="133668"/>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254321838"/>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Resim 28"/>
          <p:cNvPicPr>
            <a:picLocks noChangeAspect="1"/>
          </p:cNvPicPr>
          <p:nvPr/>
        </p:nvPicPr>
        <p:blipFill>
          <a:blip r:embed="rId3" cstate="print"/>
          <a:stretch>
            <a:fillRect/>
          </a:stretch>
        </p:blipFill>
        <p:spPr>
          <a:xfrm>
            <a:off x="66008" y="775077"/>
            <a:ext cx="3518431" cy="5692452"/>
          </a:xfrm>
          <a:prstGeom prst="rect">
            <a:avLst/>
          </a:prstGeom>
        </p:spPr>
      </p:pic>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76</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70953" y="47699"/>
            <a:ext cx="751438" cy="736665"/>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9156272" y="295064"/>
            <a:ext cx="2114681" cy="276999"/>
          </a:xfrm>
          <a:prstGeom prst="rect">
            <a:avLst/>
          </a:prstGeom>
        </p:spPr>
        <p:txBody>
          <a:bodyPr wrap="non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13" name="Rectangle 19">
            <a:extLst>
              <a:ext uri="{FF2B5EF4-FFF2-40B4-BE49-F238E27FC236}">
                <a16:creationId xmlns:a16="http://schemas.microsoft.com/office/drawing/2014/main" xmlns="" id="{7CB61DEF-5B3B-EE3E-31A7-697D49DC8FD2}"/>
              </a:ext>
            </a:extLst>
          </p:cNvPr>
          <p:cNvSpPr/>
          <p:nvPr/>
        </p:nvSpPr>
        <p:spPr>
          <a:xfrm>
            <a:off x="3683371" y="965012"/>
            <a:ext cx="8347934" cy="3441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r-TR" sz="2000" b="1" dirty="0" smtClean="0">
                <a:solidFill>
                  <a:schemeClr val="accent1"/>
                </a:solidFill>
              </a:rPr>
              <a:t>DEĞERLENDİRMEYE </a:t>
            </a:r>
            <a:r>
              <a:rPr lang="tr-TR" sz="2000" b="1" dirty="0">
                <a:solidFill>
                  <a:schemeClr val="accent1"/>
                </a:solidFill>
              </a:rPr>
              <a:t>YÖNELİK KANAAT VE </a:t>
            </a:r>
            <a:r>
              <a:rPr lang="tr-TR" sz="2000" b="1" dirty="0" smtClean="0">
                <a:solidFill>
                  <a:schemeClr val="accent1"/>
                </a:solidFill>
              </a:rPr>
              <a:t>ÖNERİLER</a:t>
            </a:r>
            <a:endParaRPr lang="tr-TR" sz="2000" b="1" dirty="0">
              <a:solidFill>
                <a:schemeClr val="accent1"/>
              </a:solidFill>
            </a:endParaRPr>
          </a:p>
        </p:txBody>
      </p:sp>
      <p:sp>
        <p:nvSpPr>
          <p:cNvPr id="15" name="Veri Yer Tutucusu 1"/>
          <p:cNvSpPr txBox="1">
            <a:spLocks/>
          </p:cNvSpPr>
          <p:nvPr/>
        </p:nvSpPr>
        <p:spPr>
          <a:xfrm>
            <a:off x="1215336" y="6471616"/>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35D566-AFE5-4E7C-B087-31E947C91AE7}" type="datetime1">
              <a:rPr lang="tr-TR" smtClean="0">
                <a:latin typeface="+mj-lt"/>
              </a:rPr>
              <a:pPr/>
              <a:t>4.9.2025</a:t>
            </a:fld>
            <a:endParaRPr lang="fr-FR" dirty="0">
              <a:latin typeface="+mj-lt"/>
            </a:endParaRPr>
          </a:p>
        </p:txBody>
      </p:sp>
      <p:sp>
        <p:nvSpPr>
          <p:cNvPr id="16" name="Altbilgi Yer Tutucusu 2"/>
          <p:cNvSpPr txBox="1">
            <a:spLocks/>
          </p:cNvSpPr>
          <p:nvPr/>
        </p:nvSpPr>
        <p:spPr>
          <a:xfrm>
            <a:off x="3536847" y="6492875"/>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latin typeface="+mj-lt"/>
              </a:rPr>
              <a:t>Teftiş Kurulu Başkanlığı</a:t>
            </a:r>
            <a:endParaRPr lang="fr-FR" dirty="0">
              <a:latin typeface="+mj-lt"/>
            </a:endParaRPr>
          </a:p>
        </p:txBody>
      </p:sp>
      <p:sp>
        <p:nvSpPr>
          <p:cNvPr id="18" name="Slayt Numarası Yer Tutucusu 3"/>
          <p:cNvSpPr txBox="1">
            <a:spLocks/>
          </p:cNvSpPr>
          <p:nvPr/>
        </p:nvSpPr>
        <p:spPr>
          <a:xfrm>
            <a:off x="7929644" y="6467529"/>
            <a:ext cx="3137117" cy="37858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7CEAE-32B0-4A04-8F8C-8ACC81803E6B}" type="slidenum">
              <a:rPr lang="fr-FR" smtClean="0"/>
              <a:pPr/>
              <a:t>76</a:t>
            </a:fld>
            <a:endParaRPr lang="fr-FR"/>
          </a:p>
        </p:txBody>
      </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2" name="Metin kutusu 21"/>
          <p:cNvSpPr txBox="1"/>
          <p:nvPr/>
        </p:nvSpPr>
        <p:spPr>
          <a:xfrm>
            <a:off x="2117692" y="151502"/>
            <a:ext cx="7407251" cy="513346"/>
          </a:xfrm>
          <a:prstGeom prst="rect">
            <a:avLst/>
          </a:prstGeom>
          <a:noFill/>
        </p:spPr>
        <p:txBody>
          <a:bodyPr wrap="square" rtlCol="0">
            <a:spAutoFit/>
          </a:bodyPr>
          <a:lstStyle/>
          <a:p>
            <a:pPr algn="ctr">
              <a:lnSpc>
                <a:spcPct val="114000"/>
              </a:lnSpc>
              <a:buClr>
                <a:srgbClr val="0BD0D9"/>
              </a:buClr>
              <a:buSzPct val="95000"/>
            </a:pPr>
            <a:r>
              <a:rPr lang="tr-TR" sz="2400" b="1" dirty="0">
                <a:solidFill>
                  <a:srgbClr val="C00000"/>
                </a:solidFill>
                <a:latin typeface="Century Gothic" panose="020B0502020202020204" pitchFamily="34" charset="0"/>
                <a:cs typeface="Times New Roman" panose="02020603050405020304" pitchFamily="18" charset="0"/>
              </a:rPr>
              <a:t>Değerlendirme Sonucu Yapılacak </a:t>
            </a:r>
            <a:r>
              <a:rPr lang="tr-TR" sz="2400" b="1" dirty="0" smtClean="0">
                <a:solidFill>
                  <a:srgbClr val="C00000"/>
                </a:solidFill>
                <a:latin typeface="Century Gothic" panose="020B0502020202020204" pitchFamily="34" charset="0"/>
                <a:cs typeface="Times New Roman" panose="02020603050405020304" pitchFamily="18" charset="0"/>
              </a:rPr>
              <a:t>Öneriler-4</a:t>
            </a:r>
            <a:endParaRPr lang="tr-TR" sz="2400" b="1" dirty="0">
              <a:solidFill>
                <a:srgbClr val="C00000"/>
              </a:solidFill>
              <a:latin typeface="Century Gothic" panose="020B0502020202020204" pitchFamily="34" charset="0"/>
              <a:cs typeface="Times New Roman" panose="02020603050405020304" pitchFamily="18" charset="0"/>
            </a:endParaRPr>
          </a:p>
        </p:txBody>
      </p:sp>
      <p:pic>
        <p:nvPicPr>
          <p:cNvPr id="36"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19">
            <a:extLst>
              <a:ext uri="{FF2B5EF4-FFF2-40B4-BE49-F238E27FC236}">
                <a16:creationId xmlns:a16="http://schemas.microsoft.com/office/drawing/2014/main" xmlns="" id="{7CB61DEF-5B3B-EE3E-31A7-697D49DC8FD2}"/>
              </a:ext>
            </a:extLst>
          </p:cNvPr>
          <p:cNvSpPr/>
          <p:nvPr/>
        </p:nvSpPr>
        <p:spPr>
          <a:xfrm>
            <a:off x="3683371" y="1443105"/>
            <a:ext cx="8347934" cy="274021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25000"/>
              </a:lnSpc>
            </a:pPr>
            <a:r>
              <a:rPr lang="en-US" sz="2000" dirty="0">
                <a:solidFill>
                  <a:schemeClr val="tx1"/>
                </a:solidFill>
                <a:latin typeface="Century Gothic" panose="020B0502020202020204" pitchFamily="34" charset="0"/>
              </a:rPr>
              <a:t>Yönetici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rehber</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öğretmen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hakkında</a:t>
            </a:r>
            <a:r>
              <a:rPr lang="en-US" sz="2000" dirty="0">
                <a:solidFill>
                  <a:schemeClr val="tx1"/>
                </a:solidFill>
                <a:latin typeface="Century Gothic" panose="020B0502020202020204" pitchFamily="34" charset="0"/>
              </a:rPr>
              <a:t> </a:t>
            </a:r>
            <a:r>
              <a:rPr lang="en-US" sz="2000" b="1" dirty="0">
                <a:solidFill>
                  <a:srgbClr val="00B0F0"/>
                </a:solidFill>
                <a:latin typeface="Century Gothic" panose="020B0502020202020204" pitchFamily="34" charset="0"/>
              </a:rPr>
              <a:t>“Kabul </a:t>
            </a:r>
            <a:r>
              <a:rPr lang="en-US" sz="2000" b="1" dirty="0" err="1">
                <a:solidFill>
                  <a:srgbClr val="00B0F0"/>
                </a:solidFill>
                <a:latin typeface="Century Gothic" panose="020B0502020202020204" pitchFamily="34" charset="0"/>
              </a:rPr>
              <a:t>Edilebilir</a:t>
            </a:r>
            <a:r>
              <a:rPr lang="en-US" sz="2000" b="1" dirty="0">
                <a:solidFill>
                  <a:srgbClr val="00B0F0"/>
                </a:solidFill>
                <a:latin typeface="Century Gothic" panose="020B0502020202020204" pitchFamily="34" charset="0"/>
              </a:rPr>
              <a:t>” </a:t>
            </a:r>
            <a:r>
              <a:rPr lang="en-US" sz="2000" dirty="0" err="1">
                <a:solidFill>
                  <a:schemeClr val="tx1"/>
                </a:solidFill>
                <a:latin typeface="Century Gothic" panose="020B0502020202020204" pitchFamily="34" charset="0"/>
              </a:rPr>
              <a:t>olduğu</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kanaatine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ulaşılan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göstergelerle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ilgili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gerekçeler</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formun</a:t>
            </a:r>
            <a:r>
              <a:rPr lang="en-US" sz="2000" dirty="0">
                <a:solidFill>
                  <a:schemeClr val="tx1"/>
                </a:solidFill>
                <a:latin typeface="Century Gothic" panose="020B0502020202020204" pitchFamily="34" charset="0"/>
              </a:rPr>
              <a:t> </a:t>
            </a:r>
            <a:r>
              <a:rPr lang="en-US" sz="2000" b="1" dirty="0">
                <a:solidFill>
                  <a:schemeClr val="tx1"/>
                </a:solidFill>
                <a:latin typeface="Century Gothic" panose="020B0502020202020204" pitchFamily="34" charset="0"/>
              </a:rPr>
              <a:t>“</a:t>
            </a:r>
            <a:r>
              <a:rPr lang="en-US" sz="2000" b="1" dirty="0" err="1">
                <a:solidFill>
                  <a:schemeClr val="tx1"/>
                </a:solidFill>
                <a:latin typeface="Century Gothic" panose="020B0502020202020204" pitchFamily="34" charset="0"/>
              </a:rPr>
              <a:t>Değerlendirmeye</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Yönelik</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Kanaat</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ve</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Öneriler</a:t>
            </a:r>
            <a:r>
              <a:rPr lang="en-US" sz="2000" b="1"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başlığı</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altına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yazılır</a:t>
            </a:r>
            <a:r>
              <a:rPr lang="en-US" sz="2000" dirty="0">
                <a:solidFill>
                  <a:schemeClr val="tx1"/>
                </a:solidFill>
                <a:latin typeface="Century Gothic" panose="020B0502020202020204" pitchFamily="34" charset="0"/>
              </a:rPr>
              <a:t>. </a:t>
            </a:r>
          </a:p>
          <a:p>
            <a:pPr algn="just">
              <a:lnSpc>
                <a:spcPct val="125000"/>
              </a:lnSpc>
            </a:pPr>
            <a:endParaRPr lang="en-US" sz="2000" dirty="0">
              <a:solidFill>
                <a:schemeClr val="tx1"/>
              </a:solidFill>
              <a:latin typeface="Century Gothic" panose="020B0502020202020204" pitchFamily="34" charset="0"/>
            </a:endParaRPr>
          </a:p>
          <a:p>
            <a:pPr algn="just">
              <a:lnSpc>
                <a:spcPct val="125000"/>
              </a:lnSpc>
            </a:pPr>
            <a:r>
              <a:rPr lang="en-US" sz="2000" dirty="0">
                <a:solidFill>
                  <a:schemeClr val="tx1"/>
                </a:solidFill>
                <a:latin typeface="Century Gothic" panose="020B0502020202020204" pitchFamily="34" charset="0"/>
              </a:rPr>
              <a:t>Yönetici/</a:t>
            </a:r>
            <a:r>
              <a:rPr lang="en-US" sz="2000" dirty="0" err="1">
                <a:solidFill>
                  <a:schemeClr val="tx1"/>
                </a:solidFill>
                <a:latin typeface="Century Gothic" panose="020B0502020202020204" pitchFamily="34" charset="0"/>
              </a:rPr>
              <a:t>rehber</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öğretmenler</a:t>
            </a:r>
            <a:r>
              <a:rPr lang="en-US" sz="2000" dirty="0">
                <a:solidFill>
                  <a:schemeClr val="tx1"/>
                </a:solidFill>
                <a:latin typeface="Century Gothic" panose="020B0502020202020204" pitchFamily="34" charset="0"/>
              </a:rPr>
              <a:t> </a:t>
            </a:r>
            <a:r>
              <a:rPr lang="en-US" sz="2000" b="1" dirty="0">
                <a:solidFill>
                  <a:srgbClr val="00B050"/>
                </a:solidFill>
                <a:latin typeface="Century Gothic" panose="020B0502020202020204" pitchFamily="34" charset="0"/>
              </a:rPr>
              <a:t>“</a:t>
            </a:r>
            <a:r>
              <a:rPr lang="en-US" sz="2000" b="1" dirty="0" err="1">
                <a:solidFill>
                  <a:srgbClr val="00B050"/>
                </a:solidFill>
                <a:latin typeface="Century Gothic" panose="020B0502020202020204" pitchFamily="34" charset="0"/>
              </a:rPr>
              <a:t>Yeterli</a:t>
            </a:r>
            <a:r>
              <a:rPr lang="en-US" sz="2000" b="1" dirty="0">
                <a:solidFill>
                  <a:srgbClr val="00B050"/>
                </a:solidFill>
                <a:latin typeface="Century Gothic" panose="020B0502020202020204" pitchFamily="34" charset="0"/>
              </a:rPr>
              <a:t>” </a:t>
            </a:r>
            <a:r>
              <a:rPr lang="en-US" sz="2000" dirty="0" err="1">
                <a:solidFill>
                  <a:schemeClr val="tx1"/>
                </a:solidFill>
                <a:latin typeface="Century Gothic" panose="020B0502020202020204" pitchFamily="34" charset="0"/>
              </a:rPr>
              <a:t>düzeye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ulaşabilmek</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için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yapacağı</a:t>
            </a:r>
            <a:r>
              <a:rPr lang="en-US" sz="2000"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bireysel</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gelişim</a:t>
            </a:r>
            <a:r>
              <a:rPr lang="en-US" sz="2000" b="1" dirty="0">
                <a:solidFill>
                  <a:schemeClr val="tx1"/>
                </a:solidFill>
                <a:latin typeface="Century Gothic" panose="020B0502020202020204" pitchFamily="34" charset="0"/>
              </a:rPr>
              <a:t> </a:t>
            </a:r>
            <a:r>
              <a:rPr lang="en-US" sz="2000" b="1" dirty="0" err="1">
                <a:solidFill>
                  <a:schemeClr val="tx1"/>
                </a:solidFill>
                <a:latin typeface="Century Gothic" panose="020B0502020202020204" pitchFamily="34" charset="0"/>
              </a:rPr>
              <a:t>çalışmalarını</a:t>
            </a:r>
            <a:r>
              <a:rPr lang="en-US" sz="2000" b="1"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bu</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gerekçe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öneriler</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çerçevesinde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yerine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getirir</a:t>
            </a:r>
            <a:r>
              <a:rPr lang="en-US" sz="2000" dirty="0">
                <a:solidFill>
                  <a:schemeClr val="tx1"/>
                </a:solidFill>
                <a:latin typeface="Century Gothic" panose="020B0502020202020204" pitchFamily="34" charset="0"/>
              </a:rPr>
              <a:t>.</a:t>
            </a:r>
          </a:p>
        </p:txBody>
      </p:sp>
      <p:sp>
        <p:nvSpPr>
          <p:cNvPr id="38" name="Rectangle 19">
            <a:extLst>
              <a:ext uri="{FF2B5EF4-FFF2-40B4-BE49-F238E27FC236}">
                <a16:creationId xmlns:a16="http://schemas.microsoft.com/office/drawing/2014/main" xmlns="" id="{7CB61DEF-5B3B-EE3E-31A7-697D49DC8FD2}"/>
              </a:ext>
            </a:extLst>
          </p:cNvPr>
          <p:cNvSpPr/>
          <p:nvPr/>
        </p:nvSpPr>
        <p:spPr>
          <a:xfrm>
            <a:off x="3696010" y="4749091"/>
            <a:ext cx="8347934" cy="169717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r>
              <a:rPr lang="tr-TR" sz="2000" b="1" dirty="0" smtClean="0">
                <a:solidFill>
                  <a:srgbClr val="00B050"/>
                </a:solidFill>
                <a:latin typeface="Century Gothic" panose="020B0502020202020204" pitchFamily="34" charset="0"/>
              </a:rPr>
              <a:t>Örneğin;</a:t>
            </a:r>
            <a:r>
              <a:rPr lang="tr-TR" sz="2000" dirty="0" smtClean="0">
                <a:solidFill>
                  <a:schemeClr val="tx1"/>
                </a:solidFill>
                <a:latin typeface="Century Gothic" panose="020B0502020202020204" pitchFamily="34" charset="0"/>
              </a:rPr>
              <a:t> Okul </a:t>
            </a:r>
            <a:r>
              <a:rPr lang="tr-TR" sz="2000" dirty="0">
                <a:solidFill>
                  <a:schemeClr val="tx1"/>
                </a:solidFill>
                <a:latin typeface="Century Gothic" panose="020B0502020202020204" pitchFamily="34" charset="0"/>
              </a:rPr>
              <a:t>müdürünün </a:t>
            </a:r>
            <a:r>
              <a:rPr lang="tr-TR" sz="2000" b="1" dirty="0">
                <a:solidFill>
                  <a:schemeClr val="tx1"/>
                </a:solidFill>
                <a:latin typeface="Century Gothic" panose="020B0502020202020204" pitchFamily="34" charset="0"/>
              </a:rPr>
              <a:t>“Kabul Edilebilir” </a:t>
            </a:r>
            <a:r>
              <a:rPr lang="tr-TR" sz="2000" dirty="0">
                <a:solidFill>
                  <a:schemeClr val="tx1"/>
                </a:solidFill>
                <a:latin typeface="Century Gothic" panose="020B0502020202020204" pitchFamily="34" charset="0"/>
              </a:rPr>
              <a:t>düzeyde değerlendirildiği göstergelerle ilgili olarak </a:t>
            </a:r>
            <a:r>
              <a:rPr lang="tr-TR" sz="2000" b="1" dirty="0">
                <a:solidFill>
                  <a:schemeClr val="tx1"/>
                </a:solidFill>
                <a:latin typeface="Century Gothic" panose="020B0502020202020204" pitchFamily="34" charset="0"/>
              </a:rPr>
              <a:t>bireysel gelişimine katkı sağlayacak</a:t>
            </a:r>
            <a:r>
              <a:rPr lang="tr-TR" sz="2000" dirty="0">
                <a:solidFill>
                  <a:schemeClr val="tx1"/>
                </a:solidFill>
                <a:latin typeface="Century Gothic" panose="020B0502020202020204" pitchFamily="34" charset="0"/>
              </a:rPr>
              <a:t> çalışmalar yapmasının uygun olduğu değerlendirilmektedir</a:t>
            </a:r>
            <a:r>
              <a:rPr lang="tr-TR" sz="2000" dirty="0" smtClean="0">
                <a:solidFill>
                  <a:schemeClr val="tx1"/>
                </a:solidFill>
                <a:latin typeface="Century Gothic" panose="020B0502020202020204" pitchFamily="34" charset="0"/>
              </a:rPr>
              <a:t>.</a:t>
            </a:r>
          </a:p>
          <a:p>
            <a:pPr lvl="0" algn="just"/>
            <a:endParaRPr lang="tr-TR" sz="2000" dirty="0">
              <a:solidFill>
                <a:schemeClr val="tx1"/>
              </a:solidFill>
              <a:latin typeface="Century Gothic" panose="020B0502020202020204" pitchFamily="34" charset="0"/>
            </a:endParaRPr>
          </a:p>
        </p:txBody>
      </p:sp>
      <p:sp>
        <p:nvSpPr>
          <p:cNvPr id="27" name="Dikdörtgen 26"/>
          <p:cNvSpPr/>
          <p:nvPr/>
        </p:nvSpPr>
        <p:spPr>
          <a:xfrm>
            <a:off x="102234" y="4787901"/>
            <a:ext cx="3437604" cy="16730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3" name="Düz Ok Bağlayıcısı 32"/>
          <p:cNvCxnSpPr/>
          <p:nvPr/>
        </p:nvCxnSpPr>
        <p:spPr>
          <a:xfrm flipH="1" flipV="1">
            <a:off x="2755900" y="5156200"/>
            <a:ext cx="1917700" cy="38100"/>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560195725"/>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Resim 28"/>
          <p:cNvPicPr>
            <a:picLocks noChangeAspect="1"/>
          </p:cNvPicPr>
          <p:nvPr/>
        </p:nvPicPr>
        <p:blipFill>
          <a:blip r:embed="rId3" cstate="print"/>
          <a:stretch>
            <a:fillRect/>
          </a:stretch>
        </p:blipFill>
        <p:spPr>
          <a:xfrm>
            <a:off x="66008" y="775077"/>
            <a:ext cx="3518431" cy="5692452"/>
          </a:xfrm>
          <a:prstGeom prst="rect">
            <a:avLst/>
          </a:prstGeom>
        </p:spPr>
      </p:pic>
      <p:sp>
        <p:nvSpPr>
          <p:cNvPr id="2"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3"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4"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77</a:t>
            </a:fld>
            <a:endParaRPr lang="fr-F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70953" y="47699"/>
            <a:ext cx="751438" cy="736665"/>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Dikdörtgen 22"/>
          <p:cNvSpPr/>
          <p:nvPr/>
        </p:nvSpPr>
        <p:spPr>
          <a:xfrm>
            <a:off x="9156272" y="295064"/>
            <a:ext cx="2114681" cy="276999"/>
          </a:xfrm>
          <a:prstGeom prst="rect">
            <a:avLst/>
          </a:prstGeom>
        </p:spPr>
        <p:txBody>
          <a:bodyPr wrap="none">
            <a:spAutoFit/>
          </a:bodyPr>
          <a:lstStyle/>
          <a:p>
            <a:pPr algn="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13" name="Rectangle 19">
            <a:extLst>
              <a:ext uri="{FF2B5EF4-FFF2-40B4-BE49-F238E27FC236}">
                <a16:creationId xmlns:a16="http://schemas.microsoft.com/office/drawing/2014/main" xmlns="" id="{7CB61DEF-5B3B-EE3E-31A7-697D49DC8FD2}"/>
              </a:ext>
            </a:extLst>
          </p:cNvPr>
          <p:cNvSpPr/>
          <p:nvPr/>
        </p:nvSpPr>
        <p:spPr>
          <a:xfrm>
            <a:off x="3683371" y="965012"/>
            <a:ext cx="8347934" cy="3441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r-TR" sz="2000" b="1" dirty="0" smtClean="0">
                <a:solidFill>
                  <a:schemeClr val="accent1"/>
                </a:solidFill>
              </a:rPr>
              <a:t>DEĞERLENDİRME</a:t>
            </a:r>
            <a:endParaRPr lang="tr-TR" sz="2000" b="1" dirty="0">
              <a:solidFill>
                <a:schemeClr val="accent1"/>
              </a:solidFill>
            </a:endParaRPr>
          </a:p>
        </p:txBody>
      </p:sp>
      <p:sp>
        <p:nvSpPr>
          <p:cNvPr id="15" name="Veri Yer Tutucusu 1"/>
          <p:cNvSpPr txBox="1">
            <a:spLocks/>
          </p:cNvSpPr>
          <p:nvPr/>
        </p:nvSpPr>
        <p:spPr>
          <a:xfrm>
            <a:off x="1215336" y="6471616"/>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35D566-AFE5-4E7C-B087-31E947C91AE7}" type="datetime1">
              <a:rPr lang="tr-TR" smtClean="0">
                <a:latin typeface="+mj-lt"/>
              </a:rPr>
              <a:pPr/>
              <a:t>4.9.2025</a:t>
            </a:fld>
            <a:endParaRPr lang="fr-FR" dirty="0">
              <a:latin typeface="+mj-lt"/>
            </a:endParaRPr>
          </a:p>
        </p:txBody>
      </p:sp>
      <p:sp>
        <p:nvSpPr>
          <p:cNvPr id="16" name="Altbilgi Yer Tutucusu 2"/>
          <p:cNvSpPr txBox="1">
            <a:spLocks/>
          </p:cNvSpPr>
          <p:nvPr/>
        </p:nvSpPr>
        <p:spPr>
          <a:xfrm>
            <a:off x="3536847" y="6492875"/>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latin typeface="+mj-lt"/>
              </a:rPr>
              <a:t>Teftiş Kurulu Başkanlığı</a:t>
            </a:r>
            <a:endParaRPr lang="fr-FR" dirty="0">
              <a:latin typeface="+mj-lt"/>
            </a:endParaRPr>
          </a:p>
        </p:txBody>
      </p:sp>
      <p:sp>
        <p:nvSpPr>
          <p:cNvPr id="18" name="Slayt Numarası Yer Tutucusu 3"/>
          <p:cNvSpPr txBox="1">
            <a:spLocks/>
          </p:cNvSpPr>
          <p:nvPr/>
        </p:nvSpPr>
        <p:spPr>
          <a:xfrm>
            <a:off x="7929644" y="6467529"/>
            <a:ext cx="3137117" cy="37858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7CEAE-32B0-4A04-8F8C-8ACC81803E6B}" type="slidenum">
              <a:rPr lang="fr-FR" smtClean="0"/>
              <a:pPr/>
              <a:t>77</a:t>
            </a:fld>
            <a:endParaRPr lang="fr-FR"/>
          </a:p>
        </p:txBody>
      </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2" name="Metin kutusu 21"/>
          <p:cNvSpPr txBox="1"/>
          <p:nvPr/>
        </p:nvSpPr>
        <p:spPr>
          <a:xfrm>
            <a:off x="2117692" y="151502"/>
            <a:ext cx="7407251" cy="513346"/>
          </a:xfrm>
          <a:prstGeom prst="rect">
            <a:avLst/>
          </a:prstGeom>
          <a:noFill/>
        </p:spPr>
        <p:txBody>
          <a:bodyPr wrap="square" rtlCol="0">
            <a:spAutoFit/>
          </a:bodyPr>
          <a:lstStyle/>
          <a:p>
            <a:pPr algn="ctr">
              <a:lnSpc>
                <a:spcPct val="114000"/>
              </a:lnSpc>
              <a:buClr>
                <a:srgbClr val="0BD0D9"/>
              </a:buClr>
              <a:buSzPct val="95000"/>
            </a:pPr>
            <a:r>
              <a:rPr lang="tr-TR" sz="2400" b="1" dirty="0">
                <a:solidFill>
                  <a:srgbClr val="C00000"/>
                </a:solidFill>
                <a:latin typeface="Century Gothic" panose="020B0502020202020204" pitchFamily="34" charset="0"/>
                <a:cs typeface="Times New Roman" panose="02020603050405020304" pitchFamily="18" charset="0"/>
              </a:rPr>
              <a:t>Değerlendirme Sonucu Yapılacak </a:t>
            </a:r>
            <a:r>
              <a:rPr lang="tr-TR" sz="2400" b="1" dirty="0" smtClean="0">
                <a:solidFill>
                  <a:srgbClr val="C00000"/>
                </a:solidFill>
                <a:latin typeface="Century Gothic" panose="020B0502020202020204" pitchFamily="34" charset="0"/>
                <a:cs typeface="Times New Roman" panose="02020603050405020304" pitchFamily="18" charset="0"/>
              </a:rPr>
              <a:t>Öneriler-5</a:t>
            </a:r>
            <a:endParaRPr lang="tr-TR" sz="2400" b="1" dirty="0">
              <a:solidFill>
                <a:srgbClr val="C00000"/>
              </a:solidFill>
              <a:latin typeface="Century Gothic" panose="020B0502020202020204" pitchFamily="34" charset="0"/>
              <a:cs typeface="Times New Roman" panose="02020603050405020304" pitchFamily="18" charset="0"/>
            </a:endParaRPr>
          </a:p>
        </p:txBody>
      </p:sp>
      <p:pic>
        <p:nvPicPr>
          <p:cNvPr id="36"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7634" y="-372078"/>
            <a:ext cx="2358729" cy="1496032"/>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19">
            <a:extLst>
              <a:ext uri="{FF2B5EF4-FFF2-40B4-BE49-F238E27FC236}">
                <a16:creationId xmlns:a16="http://schemas.microsoft.com/office/drawing/2014/main" xmlns="" id="{7CB61DEF-5B3B-EE3E-31A7-697D49DC8FD2}"/>
              </a:ext>
            </a:extLst>
          </p:cNvPr>
          <p:cNvSpPr/>
          <p:nvPr/>
        </p:nvSpPr>
        <p:spPr>
          <a:xfrm>
            <a:off x="3683371" y="1443105"/>
            <a:ext cx="8347934" cy="306874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25000"/>
              </a:lnSpc>
            </a:pPr>
            <a:r>
              <a:rPr lang="en-US" sz="2000" dirty="0">
                <a:solidFill>
                  <a:schemeClr val="tx1"/>
                </a:solidFill>
                <a:latin typeface="Century Gothic" panose="020B0502020202020204" pitchFamily="34" charset="0"/>
              </a:rPr>
              <a:t>Yönetici </a:t>
            </a:r>
            <a:r>
              <a:rPr lang="en-US" sz="2000" dirty="0" err="1">
                <a:solidFill>
                  <a:schemeClr val="tx1"/>
                </a:solidFill>
                <a:latin typeface="Century Gothic" panose="020B0502020202020204" pitchFamily="34" charset="0"/>
              </a:rPr>
              <a:t>ve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rehber</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öğretmen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hakkında</a:t>
            </a:r>
            <a:r>
              <a:rPr lang="en-US" sz="2000" dirty="0">
                <a:solidFill>
                  <a:schemeClr val="tx1"/>
                </a:solidFill>
                <a:latin typeface="Century Gothic" panose="020B0502020202020204" pitchFamily="34" charset="0"/>
              </a:rPr>
              <a:t> </a:t>
            </a:r>
            <a:r>
              <a:rPr lang="en-US" sz="2000" b="1" dirty="0">
                <a:solidFill>
                  <a:srgbClr val="FF0000"/>
                </a:solidFill>
                <a:latin typeface="Century Gothic" panose="020B0502020202020204" pitchFamily="34" charset="0"/>
              </a:rPr>
              <a:t>“Geliştirilmesi Gerek” </a:t>
            </a:r>
            <a:r>
              <a:rPr lang="en-US" sz="2000" dirty="0" err="1">
                <a:solidFill>
                  <a:schemeClr val="tx1"/>
                </a:solidFill>
                <a:latin typeface="Century Gothic" panose="020B0502020202020204" pitchFamily="34" charset="0"/>
              </a:rPr>
              <a:t>olduğu</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kanaatine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ulaşılan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göstergelerle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ilgili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gelişim</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ihtiyacının</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karşılanmasına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yönelik</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valilik</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veya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Millî</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Eğitim</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Akademisi</a:t>
            </a:r>
            <a:r>
              <a:rPr lang="en-US" sz="2000" dirty="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tarafından</a:t>
            </a:r>
            <a:r>
              <a:rPr lang="tr-TR" sz="2000" dirty="0" smtClean="0">
                <a:solidFill>
                  <a:schemeClr val="tx1"/>
                </a:solidFill>
                <a:latin typeface="Century Gothic" panose="020B0502020202020204" pitchFamily="34" charset="0"/>
              </a:rPr>
              <a:t> </a:t>
            </a:r>
            <a:r>
              <a:rPr lang="en-US" sz="2000" dirty="0" err="1" smtClean="0">
                <a:solidFill>
                  <a:schemeClr val="tx1"/>
                </a:solidFill>
                <a:latin typeface="Century Gothic" panose="020B0502020202020204" pitchFamily="34" charset="0"/>
              </a:rPr>
              <a:t>düzenlenecek</a:t>
            </a:r>
            <a:r>
              <a:rPr lang="en-US" sz="2000" dirty="0" smtClean="0">
                <a:solidFill>
                  <a:schemeClr val="tx1"/>
                </a:solidFill>
                <a:latin typeface="Century Gothic" panose="020B0502020202020204" pitchFamily="34" charset="0"/>
              </a:rPr>
              <a:t> </a:t>
            </a:r>
            <a:r>
              <a:rPr lang="en-US" sz="2000" b="1" dirty="0" err="1">
                <a:solidFill>
                  <a:srgbClr val="00B0F0"/>
                </a:solidFill>
                <a:latin typeface="Century Gothic" panose="020B0502020202020204" pitchFamily="34" charset="0"/>
              </a:rPr>
              <a:t>hizmet</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içi</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eğitim</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programlarına</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alınması</a:t>
            </a:r>
            <a:r>
              <a:rPr lang="en-US" sz="2000" b="1" dirty="0">
                <a:solidFill>
                  <a:srgbClr val="00B0F0"/>
                </a:solidFill>
                <a:latin typeface="Century Gothic" panose="020B0502020202020204" pitchFamily="34" charset="0"/>
              </a:rPr>
              <a:t> </a:t>
            </a:r>
            <a:r>
              <a:rPr lang="en-US" sz="2000" dirty="0" err="1">
                <a:solidFill>
                  <a:schemeClr val="tx1"/>
                </a:solidFill>
                <a:latin typeface="Century Gothic" panose="020B0502020202020204" pitchFamily="34" charset="0"/>
              </a:rPr>
              <a:t>teklifinde</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bulunulur</a:t>
            </a:r>
            <a:r>
              <a:rPr lang="en-US" sz="2000" dirty="0">
                <a:solidFill>
                  <a:schemeClr val="tx1"/>
                </a:solidFill>
                <a:latin typeface="Century Gothic" panose="020B0502020202020204" pitchFamily="34" charset="0"/>
              </a:rPr>
              <a:t>. </a:t>
            </a:r>
          </a:p>
          <a:p>
            <a:pPr algn="just">
              <a:lnSpc>
                <a:spcPct val="125000"/>
              </a:lnSpc>
            </a:pPr>
            <a:r>
              <a:rPr lang="en-US" sz="2000" dirty="0" smtClean="0">
                <a:solidFill>
                  <a:schemeClr val="tx1"/>
                </a:solidFill>
                <a:latin typeface="Century Gothic" panose="020B0502020202020204" pitchFamily="34" charset="0"/>
              </a:rPr>
              <a:t>Bu </a:t>
            </a:r>
            <a:r>
              <a:rPr lang="en-US" sz="2000" dirty="0" err="1">
                <a:solidFill>
                  <a:schemeClr val="tx1"/>
                </a:solidFill>
                <a:latin typeface="Century Gothic" panose="020B0502020202020204" pitchFamily="34" charset="0"/>
              </a:rPr>
              <a:t>durumda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ilgili</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formun</a:t>
            </a:r>
            <a:r>
              <a:rPr lang="en-US" sz="2000" dirty="0">
                <a:solidFill>
                  <a:schemeClr val="tx1"/>
                </a:solidFill>
                <a:latin typeface="Century Gothic" panose="020B0502020202020204" pitchFamily="34" charset="0"/>
              </a:rPr>
              <a:t> </a:t>
            </a:r>
            <a:r>
              <a:rPr lang="en-US" sz="2000" b="1" dirty="0">
                <a:solidFill>
                  <a:schemeClr val="tx1"/>
                </a:solidFill>
                <a:latin typeface="Century Gothic" panose="020B0502020202020204" pitchFamily="34" charset="0"/>
              </a:rPr>
              <a:t>“</a:t>
            </a:r>
            <a:r>
              <a:rPr lang="en-US" sz="2000" b="1" dirty="0" err="1">
                <a:solidFill>
                  <a:schemeClr val="tx1"/>
                </a:solidFill>
                <a:latin typeface="Century Gothic" panose="020B0502020202020204" pitchFamily="34" charset="0"/>
              </a:rPr>
              <a:t>Değerlendirme</a:t>
            </a:r>
            <a:r>
              <a:rPr lang="en-US" sz="2000" b="1"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başlığı</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altında</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yer</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alan</a:t>
            </a:r>
            <a:r>
              <a:rPr lang="en-US" sz="2000" dirty="0">
                <a:solidFill>
                  <a:schemeClr val="tx1"/>
                </a:solidFill>
                <a:latin typeface="Century Gothic" panose="020B0502020202020204" pitchFamily="34" charset="0"/>
              </a:rPr>
              <a:t> </a:t>
            </a:r>
            <a:r>
              <a:rPr lang="en-US" sz="2000" b="1" dirty="0">
                <a:solidFill>
                  <a:srgbClr val="00B0F0"/>
                </a:solidFill>
                <a:latin typeface="Century Gothic" panose="020B0502020202020204" pitchFamily="34" charset="0"/>
              </a:rPr>
              <a:t>“</a:t>
            </a:r>
            <a:r>
              <a:rPr lang="en-US" sz="2000" b="1" dirty="0" err="1">
                <a:solidFill>
                  <a:srgbClr val="00B0F0"/>
                </a:solidFill>
                <a:latin typeface="Century Gothic" panose="020B0502020202020204" pitchFamily="34" charset="0"/>
              </a:rPr>
              <a:t>Hizmet</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içi</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eğitim</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programına</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alınması</a:t>
            </a:r>
            <a:r>
              <a:rPr lang="en-US" sz="2000" b="1" dirty="0">
                <a:solidFill>
                  <a:srgbClr val="00B0F0"/>
                </a:solidFill>
                <a:latin typeface="Century Gothic" panose="020B0502020202020204" pitchFamily="34" charset="0"/>
              </a:rPr>
              <a:t> </a:t>
            </a:r>
            <a:r>
              <a:rPr lang="en-US" sz="2000" b="1" dirty="0" err="1">
                <a:solidFill>
                  <a:srgbClr val="00B0F0"/>
                </a:solidFill>
                <a:latin typeface="Century Gothic" panose="020B0502020202020204" pitchFamily="34" charset="0"/>
              </a:rPr>
              <a:t>uygundur</a:t>
            </a:r>
            <a:r>
              <a:rPr lang="en-US" sz="2000" b="1" dirty="0">
                <a:solidFill>
                  <a:srgbClr val="00B0F0"/>
                </a:solidFill>
                <a:latin typeface="Century Gothic" panose="020B0502020202020204" pitchFamily="34" charset="0"/>
              </a:rPr>
              <a:t>.” </a:t>
            </a:r>
            <a:r>
              <a:rPr lang="en-US" sz="2000" dirty="0" err="1">
                <a:solidFill>
                  <a:schemeClr val="tx1"/>
                </a:solidFill>
                <a:latin typeface="Century Gothic" panose="020B0502020202020204" pitchFamily="34" charset="0"/>
              </a:rPr>
              <a:t>kutucuğu</a:t>
            </a:r>
            <a:r>
              <a:rPr lang="en-US" sz="2000" dirty="0">
                <a:solidFill>
                  <a:schemeClr val="tx1"/>
                </a:solidFill>
                <a:latin typeface="Century Gothic" panose="020B0502020202020204" pitchFamily="34" charset="0"/>
              </a:rPr>
              <a:t> </a:t>
            </a:r>
            <a:r>
              <a:rPr lang="en-US" sz="2000" dirty="0" err="1">
                <a:solidFill>
                  <a:schemeClr val="tx1"/>
                </a:solidFill>
                <a:latin typeface="Century Gothic" panose="020B0502020202020204" pitchFamily="34" charset="0"/>
              </a:rPr>
              <a:t>işaretlenir</a:t>
            </a:r>
            <a:r>
              <a:rPr lang="en-US" sz="2000" dirty="0">
                <a:solidFill>
                  <a:schemeClr val="tx1"/>
                </a:solidFill>
                <a:latin typeface="Century Gothic" panose="020B0502020202020204" pitchFamily="34" charset="0"/>
              </a:rPr>
              <a:t>. </a:t>
            </a:r>
          </a:p>
        </p:txBody>
      </p:sp>
      <p:sp>
        <p:nvSpPr>
          <p:cNvPr id="38" name="Rectangle 19">
            <a:extLst>
              <a:ext uri="{FF2B5EF4-FFF2-40B4-BE49-F238E27FC236}">
                <a16:creationId xmlns:a16="http://schemas.microsoft.com/office/drawing/2014/main" xmlns="" id="{7CB61DEF-5B3B-EE3E-31A7-697D49DC8FD2}"/>
              </a:ext>
            </a:extLst>
          </p:cNvPr>
          <p:cNvSpPr/>
          <p:nvPr/>
        </p:nvSpPr>
        <p:spPr>
          <a:xfrm>
            <a:off x="3755677" y="5401628"/>
            <a:ext cx="8266714" cy="104872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lnSpc>
                <a:spcPct val="125000"/>
              </a:lnSpc>
              <a:spcBef>
                <a:spcPts val="600"/>
              </a:spcBef>
              <a:spcAft>
                <a:spcPts val="600"/>
              </a:spcAft>
            </a:pPr>
            <a:r>
              <a:rPr lang="tr-TR" b="1" dirty="0" smtClean="0">
                <a:solidFill>
                  <a:srgbClr val="00B050"/>
                </a:solidFill>
                <a:latin typeface="Century Gothic" panose="020B0502020202020204" pitchFamily="34" charset="0"/>
              </a:rPr>
              <a:t>Örneğin; </a:t>
            </a:r>
            <a:r>
              <a:rPr lang="tr-TR" dirty="0" smtClean="0">
                <a:solidFill>
                  <a:schemeClr val="tx1"/>
                </a:solidFill>
                <a:latin typeface="Century Gothic" panose="020B0502020202020204" pitchFamily="34" charset="0"/>
              </a:rPr>
              <a:t>Okul müdürünün "</a:t>
            </a:r>
            <a:r>
              <a:rPr lang="tr-TR" b="1" dirty="0" smtClean="0">
                <a:solidFill>
                  <a:schemeClr val="tx1"/>
                </a:solidFill>
                <a:latin typeface="Century Gothic" panose="020B0502020202020204" pitchFamily="34" charset="0"/>
              </a:rPr>
              <a:t>Geliştirilmesi </a:t>
            </a:r>
            <a:r>
              <a:rPr lang="tr-TR" b="1" dirty="0">
                <a:solidFill>
                  <a:schemeClr val="tx1"/>
                </a:solidFill>
                <a:latin typeface="Century Gothic" panose="020B0502020202020204" pitchFamily="34" charset="0"/>
              </a:rPr>
              <a:t>Gerek" </a:t>
            </a:r>
            <a:r>
              <a:rPr lang="tr-TR" dirty="0" smtClean="0">
                <a:solidFill>
                  <a:schemeClr val="tx1"/>
                </a:solidFill>
                <a:latin typeface="Century Gothic" panose="020B0502020202020204" pitchFamily="34" charset="0"/>
              </a:rPr>
              <a:t>düzeyinde </a:t>
            </a:r>
            <a:r>
              <a:rPr lang="tr-TR" dirty="0">
                <a:solidFill>
                  <a:schemeClr val="tx1"/>
                </a:solidFill>
                <a:latin typeface="Century Gothic" panose="020B0502020202020204" pitchFamily="34" charset="0"/>
              </a:rPr>
              <a:t>değerlendirildiği </a:t>
            </a:r>
            <a:r>
              <a:rPr lang="tr-TR" dirty="0" smtClean="0">
                <a:solidFill>
                  <a:schemeClr val="tx1"/>
                </a:solidFill>
                <a:latin typeface="Century Gothic" panose="020B0502020202020204" pitchFamily="34" charset="0"/>
              </a:rPr>
              <a:t>göstergelerle ilgili olarak …….. </a:t>
            </a:r>
            <a:r>
              <a:rPr lang="tr-TR" dirty="0">
                <a:solidFill>
                  <a:schemeClr val="tx1"/>
                </a:solidFill>
                <a:latin typeface="Century Gothic" panose="020B0502020202020204" pitchFamily="34" charset="0"/>
              </a:rPr>
              <a:t>k</a:t>
            </a:r>
            <a:r>
              <a:rPr lang="tr-TR" dirty="0" smtClean="0">
                <a:solidFill>
                  <a:schemeClr val="tx1"/>
                </a:solidFill>
                <a:latin typeface="Century Gothic" panose="020B0502020202020204" pitchFamily="34" charset="0"/>
              </a:rPr>
              <a:t>onularında </a:t>
            </a:r>
            <a:r>
              <a:rPr lang="tr-TR" b="1" dirty="0" smtClean="0">
                <a:solidFill>
                  <a:schemeClr val="tx1"/>
                </a:solidFill>
                <a:latin typeface="Century Gothic" panose="020B0502020202020204" pitchFamily="34" charset="0"/>
              </a:rPr>
              <a:t>hizmet </a:t>
            </a:r>
            <a:r>
              <a:rPr lang="tr-TR" b="1" dirty="0">
                <a:solidFill>
                  <a:schemeClr val="tx1"/>
                </a:solidFill>
                <a:latin typeface="Century Gothic" panose="020B0502020202020204" pitchFamily="34" charset="0"/>
              </a:rPr>
              <a:t>içi eğitim programına</a:t>
            </a:r>
            <a:r>
              <a:rPr lang="tr-TR" dirty="0">
                <a:solidFill>
                  <a:schemeClr val="tx1"/>
                </a:solidFill>
                <a:latin typeface="Century Gothic" panose="020B0502020202020204" pitchFamily="34" charset="0"/>
              </a:rPr>
              <a:t> alınmasının uygun olduğu değerlendirilmektedir.</a:t>
            </a:r>
          </a:p>
        </p:txBody>
      </p:sp>
      <p:sp>
        <p:nvSpPr>
          <p:cNvPr id="27" name="Dikdörtgen 26"/>
          <p:cNvSpPr/>
          <p:nvPr/>
        </p:nvSpPr>
        <p:spPr>
          <a:xfrm>
            <a:off x="102234" y="4051914"/>
            <a:ext cx="3437604" cy="713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1" name="Diyagram 20"/>
          <p:cNvGraphicFramePr/>
          <p:nvPr>
            <p:extLst>
              <p:ext uri="{D42A27DB-BD31-4B8C-83A1-F6EECF244321}">
                <p14:modId xmlns:p14="http://schemas.microsoft.com/office/powerpoint/2010/main" xmlns="" val="4144884062"/>
              </p:ext>
            </p:extLst>
          </p:nvPr>
        </p:nvGraphicFramePr>
        <p:xfrm>
          <a:off x="3527933" y="4416368"/>
          <a:ext cx="8494458" cy="109097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4" name="Rectangle 16">
            <a:extLst>
              <a:ext uri="{FF2B5EF4-FFF2-40B4-BE49-F238E27FC236}">
                <a16:creationId xmlns:a16="http://schemas.microsoft.com/office/drawing/2014/main" xmlns="" id="{65F3D3F5-CDBA-2DC1-84D2-25250BED6FB1}"/>
              </a:ext>
            </a:extLst>
          </p:cNvPr>
          <p:cNvSpPr/>
          <p:nvPr/>
        </p:nvSpPr>
        <p:spPr>
          <a:xfrm>
            <a:off x="3679033" y="4739408"/>
            <a:ext cx="380040" cy="422153"/>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smtClean="0">
                <a:solidFill>
                  <a:srgbClr val="00B050"/>
                </a:solidFill>
                <a:latin typeface="Century Gothic" panose="020B0502020202020204" pitchFamily="34" charset="0"/>
                <a:sym typeface="Wingdings" panose="05000000000000000000" pitchFamily="2" charset="2"/>
              </a:rPr>
              <a:t></a:t>
            </a:r>
            <a:endParaRPr lang="fr-FR" sz="8000" dirty="0">
              <a:solidFill>
                <a:srgbClr val="00B050"/>
              </a:solidFill>
              <a:latin typeface="Century Gothic" panose="020B0502020202020204" pitchFamily="34" charset="0"/>
            </a:endParaRPr>
          </a:p>
        </p:txBody>
      </p:sp>
      <p:cxnSp>
        <p:nvCxnSpPr>
          <p:cNvPr id="33" name="Düz Ok Bağlayıcısı 32"/>
          <p:cNvCxnSpPr/>
          <p:nvPr/>
        </p:nvCxnSpPr>
        <p:spPr>
          <a:xfrm flipH="1" flipV="1">
            <a:off x="1917700" y="4645765"/>
            <a:ext cx="1943100" cy="304720"/>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25" name="Düz Ok Bağlayıcısı 24"/>
          <p:cNvCxnSpPr/>
          <p:nvPr/>
        </p:nvCxnSpPr>
        <p:spPr>
          <a:xfrm flipH="1" flipV="1">
            <a:off x="3045163" y="5668371"/>
            <a:ext cx="1539537" cy="25819"/>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859083186"/>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205811" y="1103883"/>
            <a:ext cx="11789893" cy="5235387"/>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2878754" y="2125614"/>
            <a:ext cx="8824323" cy="3157760"/>
          </a:xfrm>
        </p:spPr>
        <p:txBody>
          <a:bodyPr>
            <a:noAutofit/>
          </a:bodyPr>
          <a:lstStyle/>
          <a:p>
            <a:pPr algn="ctr">
              <a:lnSpc>
                <a:spcPct val="150000"/>
              </a:lnSpc>
            </a:pPr>
            <a:r>
              <a:rPr lang="tr-TR" sz="3200" b="1" dirty="0" smtClean="0">
                <a:solidFill>
                  <a:srgbClr val="FF0000"/>
                </a:solidFill>
                <a:latin typeface="Century Gothic" panose="020B0502020202020204" pitchFamily="34" charset="0"/>
              </a:rPr>
              <a:t>DEĞERLENDİRME SONUCU GETİRİLEN ÖNERİLER İLE İLGİLİ YAPILACAK İŞLEMLER</a:t>
            </a:r>
            <a:endParaRPr lang="tr-TR" sz="3200" b="1" dirty="0">
              <a:solidFill>
                <a:srgbClr val="FF0000"/>
              </a:solidFill>
              <a:latin typeface="Century Gothic" panose="020B0502020202020204" pitchFamily="34" charset="0"/>
            </a:endParaRPr>
          </a:p>
        </p:txBody>
      </p:sp>
      <p:sp>
        <p:nvSpPr>
          <p:cNvPr id="3" name="Beşgen 2"/>
          <p:cNvSpPr/>
          <p:nvPr/>
        </p:nvSpPr>
        <p:spPr>
          <a:xfrm>
            <a:off x="448701" y="1403587"/>
            <a:ext cx="2383372" cy="4601815"/>
          </a:xfrm>
          <a:prstGeom prst="homePlate">
            <a:avLst/>
          </a:prstGeom>
          <a:solidFill>
            <a:schemeClr val="accent3">
              <a:lumMod val="60000"/>
              <a:lumOff val="40000"/>
            </a:schemeClr>
          </a:solidFill>
          <a:ln>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dirty="0"/>
          </a:p>
        </p:txBody>
      </p:sp>
      <p:sp>
        <p:nvSpPr>
          <p:cNvPr id="9" name="Akış Çizelgesi: Gecikme 8"/>
          <p:cNvSpPr/>
          <p:nvPr/>
        </p:nvSpPr>
        <p:spPr>
          <a:xfrm>
            <a:off x="225281" y="1086803"/>
            <a:ext cx="1968500" cy="5235387"/>
          </a:xfrm>
          <a:prstGeom prst="flowChartDelay">
            <a:avLst/>
          </a:prstGeom>
          <a:solidFill>
            <a:srgbClr val="DB001B"/>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dirty="0"/>
          </a:p>
        </p:txBody>
      </p:sp>
      <p:sp>
        <p:nvSpPr>
          <p:cNvPr id="7" name="Alt Başlık 2"/>
          <p:cNvSpPr txBox="1">
            <a:spLocks/>
          </p:cNvSpPr>
          <p:nvPr/>
        </p:nvSpPr>
        <p:spPr>
          <a:xfrm rot="16200000">
            <a:off x="-1733498" y="345261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tr-TR"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4" name="Slayt Numarası Yer Tutucusu 3"/>
          <p:cNvSpPr>
            <a:spLocks noGrp="1"/>
          </p:cNvSpPr>
          <p:nvPr>
            <p:ph type="sldNum" sz="quarter" idx="12"/>
          </p:nvPr>
        </p:nvSpPr>
        <p:spPr>
          <a:xfrm>
            <a:off x="8610600" y="6405778"/>
            <a:ext cx="2743200" cy="365125"/>
          </a:xfrm>
        </p:spPr>
        <p:txBody>
          <a:bodyPr/>
          <a:lstStyle/>
          <a:p>
            <a:fld id="{D63DBE84-8755-45B9-8C19-96EBE3498A16}" type="slidenum">
              <a:rPr lang="tr-TR" smtClean="0"/>
              <a:pPr/>
              <a:t>78</a:t>
            </a:fld>
            <a:endParaRPr lang="tr-TR" dirty="0"/>
          </a:p>
        </p:txBody>
      </p:sp>
      <p:sp>
        <p:nvSpPr>
          <p:cNvPr id="14" name="Alt Başlık 2">
            <a:extLst>
              <a:ext uri="{FF2B5EF4-FFF2-40B4-BE49-F238E27FC236}">
                <a16:creationId xmlns:a16="http://schemas.microsoft.com/office/drawing/2014/main" xmlns="" id="{71C07988-C9F2-445D-A028-8FBDBE63F715}"/>
              </a:ext>
            </a:extLst>
          </p:cNvPr>
          <p:cNvSpPr txBox="1">
            <a:spLocks/>
          </p:cNvSpPr>
          <p:nvPr/>
        </p:nvSpPr>
        <p:spPr>
          <a:xfrm>
            <a:off x="8277725" y="395026"/>
            <a:ext cx="2815279" cy="2947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11" name="Picture 3" descr="C:\Users\Oguz DEMIRBOGAN06\Desktop\muhakkik seminer\TKB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77656" y="108794"/>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Veri Yer Tutucusu 4"/>
          <p:cNvSpPr>
            <a:spLocks noGrp="1"/>
          </p:cNvSpPr>
          <p:nvPr>
            <p:ph type="dt" sz="half" idx="10"/>
          </p:nvPr>
        </p:nvSpPr>
        <p:spPr/>
        <p:txBody>
          <a:bodyPr/>
          <a:lstStyle/>
          <a:p>
            <a:fld id="{20AA5723-C89B-4C93-A3A0-2AF160B93600}" type="datetime1">
              <a:rPr lang="tr-TR" smtClean="0"/>
              <a:pPr/>
              <a:t>4.9.2025</a:t>
            </a:fld>
            <a:endParaRPr lang="tr-TR"/>
          </a:p>
        </p:txBody>
      </p:sp>
      <p:sp>
        <p:nvSpPr>
          <p:cNvPr id="6" name="Altbilgi Yer Tutucusu 5"/>
          <p:cNvSpPr>
            <a:spLocks noGrp="1"/>
          </p:cNvSpPr>
          <p:nvPr>
            <p:ph type="ftr" sz="quarter" idx="11"/>
          </p:nvPr>
        </p:nvSpPr>
        <p:spPr/>
        <p:txBody>
          <a:bodyPr/>
          <a:lstStyle/>
          <a:p>
            <a:r>
              <a:rPr lang="tr-TR" smtClean="0"/>
              <a:t>Teftiş Kurulu Başkanlığı</a:t>
            </a:r>
            <a:endParaRPr lang="tr-TR"/>
          </a:p>
        </p:txBody>
      </p:sp>
      <p:pic>
        <p:nvPicPr>
          <p:cNvPr id="15"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89162"/>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22546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197" y="-419851"/>
            <a:ext cx="2090539" cy="161541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53800" y="54418"/>
            <a:ext cx="707582" cy="69367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lt Başlık 2"/>
          <p:cNvSpPr txBox="1">
            <a:spLocks/>
          </p:cNvSpPr>
          <p:nvPr/>
        </p:nvSpPr>
        <p:spPr>
          <a:xfrm>
            <a:off x="8963369" y="248046"/>
            <a:ext cx="2390431" cy="3064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a:t>
            </a:r>
            <a:r>
              <a:rPr lang="tr-TR" sz="12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KURULU BAŞKANLIĞI</a:t>
            </a:r>
            <a:endPar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Dikdörtgen 15"/>
          <p:cNvSpPr/>
          <p:nvPr/>
        </p:nvSpPr>
        <p:spPr>
          <a:xfrm>
            <a:off x="1145610" y="733096"/>
            <a:ext cx="9822320" cy="513346"/>
          </a:xfrm>
          <a:prstGeom prst="rect">
            <a:avLst/>
          </a:prstGeom>
        </p:spPr>
        <p:txBody>
          <a:bodyPr wrap="square">
            <a:spAutoFit/>
          </a:bodyPr>
          <a:lstStyle/>
          <a:p>
            <a:pPr algn="ctr">
              <a:lnSpc>
                <a:spcPct val="114000"/>
              </a:lnSpc>
              <a:buClr>
                <a:srgbClr val="0BD0D9"/>
              </a:buClr>
              <a:buSzPct val="95000"/>
            </a:pPr>
            <a:r>
              <a:rPr lang="tr-TR" sz="2400" b="1" dirty="0">
                <a:solidFill>
                  <a:srgbClr val="C00000"/>
                </a:solidFill>
                <a:latin typeface="Century Gothic" panose="020B0502020202020204" pitchFamily="34" charset="0"/>
                <a:cs typeface="Times New Roman" panose="02020603050405020304" pitchFamily="18" charset="0"/>
              </a:rPr>
              <a:t>Okul Müdürlüğünce Yapılacak </a:t>
            </a:r>
            <a:r>
              <a:rPr lang="tr-TR" sz="2400" b="1" dirty="0" smtClean="0">
                <a:solidFill>
                  <a:srgbClr val="C00000"/>
                </a:solidFill>
                <a:latin typeface="Century Gothic" panose="020B0502020202020204" pitchFamily="34" charset="0"/>
                <a:cs typeface="Times New Roman" panose="02020603050405020304" pitchFamily="18" charset="0"/>
              </a:rPr>
              <a:t>İşlemler-1</a:t>
            </a:r>
            <a:endParaRPr lang="tr-TR" sz="2400" b="1" dirty="0">
              <a:solidFill>
                <a:srgbClr val="C00000"/>
              </a:solidFill>
              <a:latin typeface="Century Gothic" panose="020B0502020202020204" pitchFamily="34" charset="0"/>
              <a:cs typeface="Times New Roman" panose="02020603050405020304" pitchFamily="18" charset="0"/>
            </a:endParaRPr>
          </a:p>
        </p:txBody>
      </p:sp>
      <p:sp>
        <p:nvSpPr>
          <p:cNvPr id="17" name="Veri Yer Tutucusu 4"/>
          <p:cNvSpPr>
            <a:spLocks noGrp="1"/>
          </p:cNvSpPr>
          <p:nvPr>
            <p:ph type="dt" sz="half" idx="10"/>
          </p:nvPr>
        </p:nvSpPr>
        <p:spPr>
          <a:xfrm>
            <a:off x="838200" y="6356350"/>
            <a:ext cx="2743200" cy="365125"/>
          </a:xfrm>
        </p:spPr>
        <p:txBody>
          <a:bodyPr/>
          <a:lstStyle/>
          <a:p>
            <a:fld id="{6D87E3B0-9BA1-47DE-B753-6193E7263778}" type="datetime1">
              <a:rPr lang="tr-TR" smtClean="0"/>
              <a:pPr/>
              <a:t>4.9.2025</a:t>
            </a:fld>
            <a:endParaRPr lang="tr-TR" dirty="0"/>
          </a:p>
        </p:txBody>
      </p:sp>
      <p:sp>
        <p:nvSpPr>
          <p:cNvPr id="18" name="Altbilgi Yer Tutucusu 5"/>
          <p:cNvSpPr>
            <a:spLocks noGrp="1"/>
          </p:cNvSpPr>
          <p:nvPr>
            <p:ph type="ftr" sz="quarter" idx="11"/>
          </p:nvPr>
        </p:nvSpPr>
        <p:spPr>
          <a:xfrm>
            <a:off x="4038600" y="6356350"/>
            <a:ext cx="4114800" cy="365125"/>
          </a:xfrm>
        </p:spPr>
        <p:txBody>
          <a:bodyPr/>
          <a:lstStyle/>
          <a:p>
            <a:r>
              <a:rPr lang="tr-TR" dirty="0" smtClean="0"/>
              <a:t>Teftiş Kurulu Başkanlığı</a:t>
            </a:r>
            <a:endParaRPr lang="tr-TR" dirty="0"/>
          </a:p>
        </p:txBody>
      </p:sp>
      <p:sp>
        <p:nvSpPr>
          <p:cNvPr id="19" name="Slayt Numarası Yer Tutucusu 6"/>
          <p:cNvSpPr>
            <a:spLocks noGrp="1"/>
          </p:cNvSpPr>
          <p:nvPr>
            <p:ph type="sldNum" sz="quarter" idx="12"/>
          </p:nvPr>
        </p:nvSpPr>
        <p:spPr>
          <a:xfrm>
            <a:off x="8610600" y="6356350"/>
            <a:ext cx="2743200" cy="365125"/>
          </a:xfrm>
        </p:spPr>
        <p:txBody>
          <a:bodyPr/>
          <a:lstStyle/>
          <a:p>
            <a:fld id="{D63DBE84-8755-45B9-8C19-96EBE3498A16}" type="slidenum">
              <a:rPr lang="tr-TR" smtClean="0"/>
              <a:pPr/>
              <a:t>79</a:t>
            </a:fld>
            <a:endParaRPr lang="tr-TR" dirty="0"/>
          </a:p>
        </p:txBody>
      </p:sp>
      <p:sp>
        <p:nvSpPr>
          <p:cNvPr id="15" name="Rectangle 8">
            <a:extLst>
              <a:ext uri="{FF2B5EF4-FFF2-40B4-BE49-F238E27FC236}">
                <a16:creationId xmlns:a16="http://schemas.microsoft.com/office/drawing/2014/main" xmlns="" id="{9CC913BD-766E-B97F-6E5C-0CD8D7F6FE62}"/>
              </a:ext>
            </a:extLst>
          </p:cNvPr>
          <p:cNvSpPr/>
          <p:nvPr/>
        </p:nvSpPr>
        <p:spPr>
          <a:xfrm>
            <a:off x="371475" y="1744793"/>
            <a:ext cx="11370591" cy="3487607"/>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spcBef>
                <a:spcPts val="600"/>
              </a:spcBef>
              <a:spcAft>
                <a:spcPts val="600"/>
              </a:spcAft>
            </a:pPr>
            <a:r>
              <a:rPr lang="tr-TR" sz="2000" b="1" dirty="0">
                <a:solidFill>
                  <a:schemeClr val="tx1"/>
                </a:solidFill>
                <a:latin typeface="Century Gothic" panose="020B0502020202020204" pitchFamily="34" charset="0"/>
              </a:rPr>
              <a:t>Mesleki gelişim ihtiyacı tespit edilen öğretmenler için;</a:t>
            </a:r>
            <a:r>
              <a:rPr lang="tr-TR" sz="2000" dirty="0">
                <a:solidFill>
                  <a:schemeClr val="tx1"/>
                </a:solidFill>
                <a:latin typeface="Century Gothic" panose="020B0502020202020204" pitchFamily="34" charset="0"/>
              </a:rPr>
              <a:t> </a:t>
            </a:r>
            <a:endParaRPr lang="tr-TR" sz="2000" dirty="0" smtClean="0">
              <a:solidFill>
                <a:schemeClr val="tx1"/>
              </a:solidFill>
              <a:latin typeface="Century Gothic" panose="020B0502020202020204" pitchFamily="34" charset="0"/>
            </a:endParaRPr>
          </a:p>
          <a:p>
            <a:pPr marL="342900" indent="-342900" algn="just">
              <a:lnSpc>
                <a:spcPct val="150000"/>
              </a:lnSpc>
              <a:spcBef>
                <a:spcPts val="600"/>
              </a:spcBef>
              <a:spcAft>
                <a:spcPts val="600"/>
              </a:spcAft>
              <a:buFont typeface="Wingdings" panose="05000000000000000000" pitchFamily="2" charset="2"/>
              <a:buChar char="ü"/>
            </a:pPr>
            <a:r>
              <a:rPr lang="tr-TR" sz="2000" dirty="0" smtClean="0">
                <a:solidFill>
                  <a:schemeClr val="tx1"/>
                </a:solidFill>
                <a:latin typeface="Century Gothic" panose="020B0502020202020204" pitchFamily="34" charset="0"/>
              </a:rPr>
              <a:t>İç </a:t>
            </a:r>
            <a:r>
              <a:rPr lang="tr-TR" sz="2000" dirty="0">
                <a:solidFill>
                  <a:schemeClr val="tx1"/>
                </a:solidFill>
                <a:latin typeface="Century Gothic" panose="020B0502020202020204" pitchFamily="34" charset="0"/>
              </a:rPr>
              <a:t>değerlendirmenin yapıldığı tarihten, </a:t>
            </a:r>
            <a:endParaRPr lang="tr-TR" sz="2000" dirty="0" smtClean="0">
              <a:solidFill>
                <a:schemeClr val="tx1"/>
              </a:solidFill>
              <a:latin typeface="Century Gothic" panose="020B0502020202020204" pitchFamily="34" charset="0"/>
            </a:endParaRPr>
          </a:p>
          <a:p>
            <a:pPr marL="342900" indent="-342900" algn="just">
              <a:lnSpc>
                <a:spcPct val="150000"/>
              </a:lnSpc>
              <a:spcBef>
                <a:spcPts val="600"/>
              </a:spcBef>
              <a:spcAft>
                <a:spcPts val="600"/>
              </a:spcAft>
              <a:buFont typeface="Wingdings" panose="05000000000000000000" pitchFamily="2" charset="2"/>
              <a:buChar char="ü"/>
            </a:pPr>
            <a:r>
              <a:rPr lang="tr-TR" sz="2000" dirty="0">
                <a:solidFill>
                  <a:schemeClr val="tx1"/>
                </a:solidFill>
                <a:latin typeface="Century Gothic" panose="020B0502020202020204" pitchFamily="34" charset="0"/>
              </a:rPr>
              <a:t>D</a:t>
            </a:r>
            <a:r>
              <a:rPr lang="tr-TR" sz="2000" dirty="0" smtClean="0">
                <a:solidFill>
                  <a:schemeClr val="tx1"/>
                </a:solidFill>
                <a:latin typeface="Century Gothic" panose="020B0502020202020204" pitchFamily="34" charset="0"/>
              </a:rPr>
              <a:t>ış </a:t>
            </a:r>
            <a:r>
              <a:rPr lang="tr-TR" sz="2000" dirty="0">
                <a:solidFill>
                  <a:schemeClr val="tx1"/>
                </a:solidFill>
                <a:latin typeface="Century Gothic" panose="020B0502020202020204" pitchFamily="34" charset="0"/>
              </a:rPr>
              <a:t>değerlendirmeye ait  EK-3 “İzleme ve Öneri </a:t>
            </a:r>
            <a:r>
              <a:rPr lang="tr-TR" sz="2000" dirty="0" err="1">
                <a:solidFill>
                  <a:schemeClr val="tx1"/>
                </a:solidFill>
                <a:latin typeface="Century Gothic" panose="020B0502020202020204" pitchFamily="34" charset="0"/>
              </a:rPr>
              <a:t>Raporu”nun</a:t>
            </a:r>
            <a:r>
              <a:rPr lang="tr-TR" sz="2000" dirty="0">
                <a:solidFill>
                  <a:schemeClr val="tx1"/>
                </a:solidFill>
                <a:latin typeface="Century Gothic" panose="020B0502020202020204" pitchFamily="34" charset="0"/>
              </a:rPr>
              <a:t> okul müdürlüğüne intikalinden/MEBBİS üzerinden okul müdürlüğünün erişimine açılmasından </a:t>
            </a:r>
            <a:r>
              <a:rPr lang="tr-TR" sz="2000" dirty="0" smtClean="0">
                <a:solidFill>
                  <a:schemeClr val="tx1"/>
                </a:solidFill>
                <a:latin typeface="Century Gothic" panose="020B0502020202020204" pitchFamily="34" charset="0"/>
              </a:rPr>
              <a:t>itibaren,</a:t>
            </a:r>
          </a:p>
          <a:p>
            <a:pPr algn="just">
              <a:lnSpc>
                <a:spcPct val="150000"/>
              </a:lnSpc>
              <a:spcBef>
                <a:spcPts val="600"/>
              </a:spcBef>
              <a:spcAft>
                <a:spcPts val="600"/>
              </a:spcAft>
            </a:pPr>
            <a:r>
              <a:rPr lang="tr-TR" sz="2000" dirty="0" smtClean="0">
                <a:solidFill>
                  <a:schemeClr val="tx1"/>
                </a:solidFill>
                <a:latin typeface="Century Gothic" panose="020B0502020202020204" pitchFamily="34" charset="0"/>
              </a:rPr>
              <a:t> </a:t>
            </a:r>
            <a:r>
              <a:rPr lang="tr-TR" sz="2000" b="1" dirty="0">
                <a:solidFill>
                  <a:srgbClr val="00B050"/>
                </a:solidFill>
                <a:latin typeface="Century Gothic" panose="020B0502020202020204" pitchFamily="34" charset="0"/>
              </a:rPr>
              <a:t>en geç bir ay içerisinde </a:t>
            </a:r>
            <a:r>
              <a:rPr lang="tr-TR" sz="2000" b="1" dirty="0">
                <a:solidFill>
                  <a:schemeClr val="tx1"/>
                </a:solidFill>
                <a:latin typeface="Century Gothic" panose="020B0502020202020204" pitchFamily="34" charset="0"/>
              </a:rPr>
              <a:t>okul müdürlüğünce OTMG planı hazırlanır</a:t>
            </a:r>
            <a:r>
              <a:rPr lang="tr-TR" sz="2000" dirty="0">
                <a:solidFill>
                  <a:schemeClr val="tx1"/>
                </a:solidFill>
                <a:latin typeface="Century Gothic" panose="020B0502020202020204" pitchFamily="34" charset="0"/>
              </a:rPr>
              <a:t>/</a:t>
            </a:r>
            <a:r>
              <a:rPr lang="tr-TR" sz="2000" b="1" dirty="0">
                <a:solidFill>
                  <a:schemeClr val="tx1"/>
                </a:solidFill>
                <a:latin typeface="Century Gothic" panose="020B0502020202020204" pitchFamily="34" charset="0"/>
              </a:rPr>
              <a:t>revize edilir</a:t>
            </a:r>
            <a:r>
              <a:rPr lang="tr-TR" sz="2000" dirty="0">
                <a:solidFill>
                  <a:schemeClr val="tx1"/>
                </a:solidFill>
                <a:latin typeface="Century Gothic" panose="020B0502020202020204" pitchFamily="34" charset="0"/>
              </a:rPr>
              <a:t> ve </a:t>
            </a:r>
            <a:r>
              <a:rPr lang="tr-TR" sz="2000" b="1" dirty="0">
                <a:solidFill>
                  <a:schemeClr val="tx1"/>
                </a:solidFill>
                <a:latin typeface="Century Gothic" panose="020B0502020202020204" pitchFamily="34" charset="0"/>
              </a:rPr>
              <a:t>uygulamaya</a:t>
            </a:r>
            <a:r>
              <a:rPr lang="tr-TR" sz="2000" dirty="0">
                <a:solidFill>
                  <a:schemeClr val="tx1"/>
                </a:solidFill>
                <a:latin typeface="Century Gothic" panose="020B0502020202020204" pitchFamily="34" charset="0"/>
              </a:rPr>
              <a:t> konulur. </a:t>
            </a:r>
          </a:p>
        </p:txBody>
      </p:sp>
    </p:spTree>
    <p:extLst>
      <p:ext uri="{BB962C8B-B14F-4D97-AF65-F5344CB8AC3E}">
        <p14:creationId xmlns:p14="http://schemas.microsoft.com/office/powerpoint/2010/main" xmlns="" val="4218786210"/>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205811" y="1103883"/>
            <a:ext cx="11789893" cy="5235387"/>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2898595" y="2125614"/>
            <a:ext cx="8638085" cy="3157760"/>
          </a:xfrm>
        </p:spPr>
        <p:txBody>
          <a:bodyPr>
            <a:noAutofit/>
          </a:bodyPr>
          <a:lstStyle/>
          <a:p>
            <a:pPr algn="ctr">
              <a:lnSpc>
                <a:spcPct val="150000"/>
              </a:lnSpc>
            </a:pPr>
            <a:r>
              <a:rPr lang="tr-TR" sz="32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MODELİN KAPSAMI VE AMACI</a:t>
            </a:r>
            <a:endParaRPr lang="tr-TR" sz="3200" b="1" dirty="0">
              <a:solidFill>
                <a:srgbClr val="FF0000"/>
              </a:solidFill>
              <a:effectLst>
                <a:outerShdw blurRad="38100" dist="38100" dir="2700000" algn="tl">
                  <a:srgbClr val="000000">
                    <a:alpha val="43137"/>
                  </a:srgbClr>
                </a:outerShdw>
              </a:effectLst>
              <a:latin typeface="Century Gothic" panose="020B0502020202020204" pitchFamily="34" charset="0"/>
            </a:endParaRPr>
          </a:p>
        </p:txBody>
      </p:sp>
      <p:sp>
        <p:nvSpPr>
          <p:cNvPr id="3" name="Beşgen 2"/>
          <p:cNvSpPr/>
          <p:nvPr/>
        </p:nvSpPr>
        <p:spPr>
          <a:xfrm>
            <a:off x="448701" y="1403587"/>
            <a:ext cx="2383372" cy="4601815"/>
          </a:xfrm>
          <a:prstGeom prst="homePlate">
            <a:avLst/>
          </a:prstGeom>
          <a:solidFill>
            <a:schemeClr val="accent3">
              <a:lumMod val="60000"/>
              <a:lumOff val="40000"/>
            </a:schemeClr>
          </a:solidFill>
          <a:ln>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dirty="0"/>
          </a:p>
        </p:txBody>
      </p:sp>
      <p:sp>
        <p:nvSpPr>
          <p:cNvPr id="9" name="Akış Çizelgesi: Gecikme 8"/>
          <p:cNvSpPr/>
          <p:nvPr/>
        </p:nvSpPr>
        <p:spPr>
          <a:xfrm>
            <a:off x="225281" y="1086803"/>
            <a:ext cx="1968500" cy="5235387"/>
          </a:xfrm>
          <a:prstGeom prst="flowChartDelay">
            <a:avLst/>
          </a:prstGeom>
          <a:solidFill>
            <a:srgbClr val="DB001B"/>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dirty="0"/>
          </a:p>
        </p:txBody>
      </p:sp>
      <p:sp>
        <p:nvSpPr>
          <p:cNvPr id="7" name="Alt Başlık 2"/>
          <p:cNvSpPr txBox="1">
            <a:spLocks/>
          </p:cNvSpPr>
          <p:nvPr/>
        </p:nvSpPr>
        <p:spPr>
          <a:xfrm rot="16200000">
            <a:off x="-1733498" y="345261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tr-TR"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TEFTİŞ KURULU BAŞKANLIĞI</a:t>
            </a:r>
          </a:p>
        </p:txBody>
      </p:sp>
      <p:sp>
        <p:nvSpPr>
          <p:cNvPr id="4" name="Slayt Numarası Yer Tutucusu 3"/>
          <p:cNvSpPr>
            <a:spLocks noGrp="1"/>
          </p:cNvSpPr>
          <p:nvPr>
            <p:ph type="sldNum" sz="quarter" idx="12"/>
          </p:nvPr>
        </p:nvSpPr>
        <p:spPr>
          <a:xfrm>
            <a:off x="8610600" y="6405778"/>
            <a:ext cx="2743200" cy="365125"/>
          </a:xfrm>
        </p:spPr>
        <p:txBody>
          <a:bodyPr/>
          <a:lstStyle/>
          <a:p>
            <a:fld id="{D63DBE84-8755-45B9-8C19-96EBE3498A16}" type="slidenum">
              <a:rPr lang="tr-TR" smtClean="0"/>
              <a:pPr/>
              <a:t>8</a:t>
            </a:fld>
            <a:endParaRPr lang="tr-TR" dirty="0"/>
          </a:p>
        </p:txBody>
      </p:sp>
      <p:sp>
        <p:nvSpPr>
          <p:cNvPr id="14" name="Alt Başlık 2">
            <a:extLst>
              <a:ext uri="{FF2B5EF4-FFF2-40B4-BE49-F238E27FC236}">
                <a16:creationId xmlns:a16="http://schemas.microsoft.com/office/drawing/2014/main" xmlns="" id="{71C07988-C9F2-445D-A028-8FBDBE63F715}"/>
              </a:ext>
            </a:extLst>
          </p:cNvPr>
          <p:cNvSpPr txBox="1">
            <a:spLocks/>
          </p:cNvSpPr>
          <p:nvPr/>
        </p:nvSpPr>
        <p:spPr>
          <a:xfrm>
            <a:off x="8277725" y="395026"/>
            <a:ext cx="2815279" cy="2947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11" name="Picture 3" descr="C:\Users\Oguz DEMIRBOGAN06\Desktop\muhakkik seminer\TKB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77656" y="108794"/>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Veri Yer Tutucusu 4"/>
          <p:cNvSpPr>
            <a:spLocks noGrp="1"/>
          </p:cNvSpPr>
          <p:nvPr>
            <p:ph type="dt" sz="half" idx="10"/>
          </p:nvPr>
        </p:nvSpPr>
        <p:spPr/>
        <p:txBody>
          <a:bodyPr/>
          <a:lstStyle/>
          <a:p>
            <a:fld id="{20AA5723-C89B-4C93-A3A0-2AF160B93600}" type="datetime1">
              <a:rPr lang="tr-TR" smtClean="0"/>
              <a:pPr/>
              <a:t>4.9.2025</a:t>
            </a:fld>
            <a:endParaRPr lang="tr-TR"/>
          </a:p>
        </p:txBody>
      </p:sp>
      <p:sp>
        <p:nvSpPr>
          <p:cNvPr id="6" name="Altbilgi Yer Tutucusu 5"/>
          <p:cNvSpPr>
            <a:spLocks noGrp="1"/>
          </p:cNvSpPr>
          <p:nvPr>
            <p:ph type="ftr" sz="quarter" idx="11"/>
          </p:nvPr>
        </p:nvSpPr>
        <p:spPr/>
        <p:txBody>
          <a:bodyPr/>
          <a:lstStyle/>
          <a:p>
            <a:r>
              <a:rPr lang="tr-TR" smtClean="0"/>
              <a:t>Teftiş Kurulu Başkanlığı</a:t>
            </a:r>
            <a:endParaRPr lang="tr-TR"/>
          </a:p>
        </p:txBody>
      </p:sp>
      <p:pic>
        <p:nvPicPr>
          <p:cNvPr id="15"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89162"/>
            <a:ext cx="2712357" cy="20959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94535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197" y="-419851"/>
            <a:ext cx="2090539" cy="161541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53800" y="54418"/>
            <a:ext cx="707582" cy="69367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lt Başlık 2"/>
          <p:cNvSpPr txBox="1">
            <a:spLocks/>
          </p:cNvSpPr>
          <p:nvPr/>
        </p:nvSpPr>
        <p:spPr>
          <a:xfrm>
            <a:off x="8963369" y="248046"/>
            <a:ext cx="2390431" cy="3064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a:t>
            </a:r>
            <a:r>
              <a:rPr lang="tr-TR" sz="12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KURULU BAŞKANLIĞI</a:t>
            </a:r>
            <a:endPar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Dikdörtgen 15"/>
          <p:cNvSpPr/>
          <p:nvPr/>
        </p:nvSpPr>
        <p:spPr>
          <a:xfrm>
            <a:off x="1145610" y="733096"/>
            <a:ext cx="9822320" cy="513346"/>
          </a:xfrm>
          <a:prstGeom prst="rect">
            <a:avLst/>
          </a:prstGeom>
        </p:spPr>
        <p:txBody>
          <a:bodyPr wrap="square">
            <a:spAutoFit/>
          </a:bodyPr>
          <a:lstStyle/>
          <a:p>
            <a:pPr algn="ctr">
              <a:lnSpc>
                <a:spcPct val="114000"/>
              </a:lnSpc>
              <a:buClr>
                <a:srgbClr val="0BD0D9"/>
              </a:buClr>
              <a:buSzPct val="95000"/>
            </a:pPr>
            <a:r>
              <a:rPr lang="tr-TR" sz="2400" b="1" dirty="0">
                <a:solidFill>
                  <a:srgbClr val="C00000"/>
                </a:solidFill>
                <a:latin typeface="Century Gothic" panose="020B0502020202020204" pitchFamily="34" charset="0"/>
                <a:cs typeface="Times New Roman" panose="02020603050405020304" pitchFamily="18" charset="0"/>
              </a:rPr>
              <a:t>Okul Müdürlüğünce Yapılacak </a:t>
            </a:r>
            <a:r>
              <a:rPr lang="tr-TR" sz="2400" b="1" dirty="0" smtClean="0">
                <a:solidFill>
                  <a:srgbClr val="C00000"/>
                </a:solidFill>
                <a:latin typeface="Century Gothic" panose="020B0502020202020204" pitchFamily="34" charset="0"/>
                <a:cs typeface="Times New Roman" panose="02020603050405020304" pitchFamily="18" charset="0"/>
              </a:rPr>
              <a:t>İşlemler-2</a:t>
            </a:r>
            <a:endParaRPr lang="tr-TR" sz="2400" b="1" dirty="0">
              <a:solidFill>
                <a:srgbClr val="C00000"/>
              </a:solidFill>
              <a:latin typeface="Century Gothic" panose="020B0502020202020204" pitchFamily="34" charset="0"/>
              <a:cs typeface="Times New Roman" panose="02020603050405020304" pitchFamily="18" charset="0"/>
            </a:endParaRPr>
          </a:p>
        </p:txBody>
      </p:sp>
      <p:sp>
        <p:nvSpPr>
          <p:cNvPr id="17" name="Veri Yer Tutucusu 4"/>
          <p:cNvSpPr>
            <a:spLocks noGrp="1"/>
          </p:cNvSpPr>
          <p:nvPr>
            <p:ph type="dt" sz="half" idx="10"/>
          </p:nvPr>
        </p:nvSpPr>
        <p:spPr>
          <a:xfrm>
            <a:off x="838200" y="6356350"/>
            <a:ext cx="2743200" cy="365125"/>
          </a:xfrm>
        </p:spPr>
        <p:txBody>
          <a:bodyPr/>
          <a:lstStyle/>
          <a:p>
            <a:fld id="{6D87E3B0-9BA1-47DE-B753-6193E7263778}" type="datetime1">
              <a:rPr lang="tr-TR" smtClean="0"/>
              <a:pPr/>
              <a:t>4.9.2025</a:t>
            </a:fld>
            <a:endParaRPr lang="tr-TR" dirty="0"/>
          </a:p>
        </p:txBody>
      </p:sp>
      <p:sp>
        <p:nvSpPr>
          <p:cNvPr id="18" name="Altbilgi Yer Tutucusu 5"/>
          <p:cNvSpPr>
            <a:spLocks noGrp="1"/>
          </p:cNvSpPr>
          <p:nvPr>
            <p:ph type="ftr" sz="quarter" idx="11"/>
          </p:nvPr>
        </p:nvSpPr>
        <p:spPr>
          <a:xfrm>
            <a:off x="4038600" y="6356350"/>
            <a:ext cx="4114800" cy="365125"/>
          </a:xfrm>
        </p:spPr>
        <p:txBody>
          <a:bodyPr/>
          <a:lstStyle/>
          <a:p>
            <a:r>
              <a:rPr lang="tr-TR" dirty="0" smtClean="0"/>
              <a:t>Teftiş Kurulu Başkanlığı</a:t>
            </a:r>
            <a:endParaRPr lang="tr-TR" dirty="0"/>
          </a:p>
        </p:txBody>
      </p:sp>
      <p:sp>
        <p:nvSpPr>
          <p:cNvPr id="19" name="Slayt Numarası Yer Tutucusu 6"/>
          <p:cNvSpPr>
            <a:spLocks noGrp="1"/>
          </p:cNvSpPr>
          <p:nvPr>
            <p:ph type="sldNum" sz="quarter" idx="12"/>
          </p:nvPr>
        </p:nvSpPr>
        <p:spPr>
          <a:xfrm>
            <a:off x="8610600" y="6356350"/>
            <a:ext cx="2743200" cy="365125"/>
          </a:xfrm>
        </p:spPr>
        <p:txBody>
          <a:bodyPr/>
          <a:lstStyle/>
          <a:p>
            <a:fld id="{D63DBE84-8755-45B9-8C19-96EBE3498A16}" type="slidenum">
              <a:rPr lang="tr-TR" smtClean="0"/>
              <a:pPr/>
              <a:t>80</a:t>
            </a:fld>
            <a:endParaRPr lang="tr-TR" dirty="0"/>
          </a:p>
        </p:txBody>
      </p:sp>
      <p:sp>
        <p:nvSpPr>
          <p:cNvPr id="15" name="Rectangle 8">
            <a:extLst>
              <a:ext uri="{FF2B5EF4-FFF2-40B4-BE49-F238E27FC236}">
                <a16:creationId xmlns:a16="http://schemas.microsoft.com/office/drawing/2014/main" xmlns="" id="{9CC913BD-766E-B97F-6E5C-0CD8D7F6FE62}"/>
              </a:ext>
            </a:extLst>
          </p:cNvPr>
          <p:cNvSpPr/>
          <p:nvPr/>
        </p:nvSpPr>
        <p:spPr>
          <a:xfrm>
            <a:off x="371475" y="1744793"/>
            <a:ext cx="11370591" cy="3970454"/>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spcBef>
                <a:spcPts val="600"/>
              </a:spcBef>
              <a:spcAft>
                <a:spcPts val="600"/>
              </a:spcAft>
            </a:pPr>
            <a:r>
              <a:rPr lang="tr-TR" sz="2000" b="1" dirty="0" smtClean="0">
                <a:solidFill>
                  <a:schemeClr val="tx1"/>
                </a:solidFill>
                <a:latin typeface="Century Gothic" panose="020B0502020202020204" pitchFamily="34" charset="0"/>
              </a:rPr>
              <a:t>Mesleki gelişim ihtiyacı tespit edilen öğretmenlerle ilgili olarak;</a:t>
            </a:r>
            <a:r>
              <a:rPr lang="tr-TR" sz="2000" dirty="0" smtClean="0">
                <a:solidFill>
                  <a:schemeClr val="tx1"/>
                </a:solidFill>
                <a:latin typeface="Century Gothic" panose="020B0502020202020204" pitchFamily="34" charset="0"/>
              </a:rPr>
              <a:t> </a:t>
            </a:r>
          </a:p>
          <a:p>
            <a:pPr marL="342900" indent="-342900" algn="just">
              <a:lnSpc>
                <a:spcPct val="150000"/>
              </a:lnSpc>
              <a:spcBef>
                <a:spcPts val="600"/>
              </a:spcBef>
              <a:spcAft>
                <a:spcPts val="600"/>
              </a:spcAft>
              <a:buFont typeface="Wingdings" panose="05000000000000000000" pitchFamily="2" charset="2"/>
              <a:buChar char="ü"/>
            </a:pPr>
            <a:r>
              <a:rPr lang="tr-TR" sz="2000" b="1" dirty="0" smtClean="0">
                <a:solidFill>
                  <a:schemeClr val="tx1"/>
                </a:solidFill>
                <a:latin typeface="Century Gothic" panose="020B0502020202020204" pitchFamily="34" charset="0"/>
              </a:rPr>
              <a:t>OTMG planı hazırlanan öğretmenlerin listesi </a:t>
            </a:r>
            <a:r>
              <a:rPr lang="tr-TR" sz="2000" dirty="0" smtClean="0">
                <a:solidFill>
                  <a:schemeClr val="tx1"/>
                </a:solidFill>
                <a:latin typeface="Century Gothic" panose="020B0502020202020204" pitchFamily="34" charset="0"/>
              </a:rPr>
              <a:t>il/ilçe milli eğitim müdürlüklerine gönderilir.</a:t>
            </a:r>
          </a:p>
          <a:p>
            <a:pPr marL="342900" indent="-342900" algn="just">
              <a:lnSpc>
                <a:spcPct val="150000"/>
              </a:lnSpc>
              <a:spcBef>
                <a:spcPts val="600"/>
              </a:spcBef>
              <a:spcAft>
                <a:spcPts val="600"/>
              </a:spcAft>
              <a:buFont typeface="Wingdings" panose="05000000000000000000" pitchFamily="2" charset="2"/>
              <a:buChar char="ü"/>
            </a:pPr>
            <a:r>
              <a:rPr lang="tr-TR" sz="2000" b="1" dirty="0">
                <a:solidFill>
                  <a:schemeClr val="tx1"/>
                </a:solidFill>
                <a:latin typeface="Century Gothic" panose="020B0502020202020204" pitchFamily="34" charset="0"/>
              </a:rPr>
              <a:t>Hizmet içi eğitime alınması önerilen </a:t>
            </a:r>
            <a:r>
              <a:rPr lang="tr-TR" sz="2000" b="1" dirty="0" smtClean="0">
                <a:solidFill>
                  <a:schemeClr val="tx1"/>
                </a:solidFill>
                <a:latin typeface="Century Gothic" panose="020B0502020202020204" pitchFamily="34" charset="0"/>
              </a:rPr>
              <a:t>öğretmen, yönetici ve rehber öğretmenlerin listeleri </a:t>
            </a:r>
            <a:r>
              <a:rPr lang="tr-TR" sz="2000" dirty="0" smtClean="0">
                <a:solidFill>
                  <a:schemeClr val="tx1"/>
                </a:solidFill>
                <a:latin typeface="Century Gothic" panose="020B0502020202020204" pitchFamily="34" charset="0"/>
              </a:rPr>
              <a:t>il/ilçe </a:t>
            </a:r>
            <a:r>
              <a:rPr lang="tr-TR" sz="2000" dirty="0">
                <a:solidFill>
                  <a:schemeClr val="tx1"/>
                </a:solidFill>
                <a:latin typeface="Century Gothic" panose="020B0502020202020204" pitchFamily="34" charset="0"/>
              </a:rPr>
              <a:t>milli eğitim müdürlükleri kanalıyla Milli Eğitim </a:t>
            </a:r>
            <a:r>
              <a:rPr lang="tr-TR" sz="2000" dirty="0" smtClean="0">
                <a:solidFill>
                  <a:schemeClr val="tx1"/>
                </a:solidFill>
                <a:latin typeface="Century Gothic" panose="020B0502020202020204" pitchFamily="34" charset="0"/>
              </a:rPr>
              <a:t>Akademisine gönderilir. </a:t>
            </a:r>
            <a:endParaRPr lang="tr-TR" sz="2000" dirty="0">
              <a:solidFill>
                <a:schemeClr val="tx1"/>
              </a:solidFill>
              <a:latin typeface="Century Gothic" panose="020B0502020202020204" pitchFamily="34" charset="0"/>
            </a:endParaRPr>
          </a:p>
          <a:p>
            <a:pPr marL="342900" indent="-342900" algn="just">
              <a:lnSpc>
                <a:spcPct val="150000"/>
              </a:lnSpc>
              <a:spcBef>
                <a:spcPts val="600"/>
              </a:spcBef>
              <a:spcAft>
                <a:spcPts val="600"/>
              </a:spcAft>
              <a:buFont typeface="Wingdings" panose="05000000000000000000" pitchFamily="2" charset="2"/>
              <a:buChar char="ü"/>
            </a:pPr>
            <a:r>
              <a:rPr lang="tr-TR" sz="2000" dirty="0">
                <a:solidFill>
                  <a:schemeClr val="tx1"/>
                </a:solidFill>
                <a:latin typeface="Century Gothic" panose="020B0502020202020204" pitchFamily="34" charset="0"/>
              </a:rPr>
              <a:t>Öğretmenler için hazırlanan OTMG </a:t>
            </a:r>
            <a:r>
              <a:rPr lang="tr-TR" sz="2000" dirty="0" smtClean="0">
                <a:solidFill>
                  <a:schemeClr val="tx1"/>
                </a:solidFill>
                <a:latin typeface="Century Gothic" panose="020B0502020202020204" pitchFamily="34" charset="0"/>
              </a:rPr>
              <a:t>planları, </a:t>
            </a:r>
            <a:r>
              <a:rPr lang="tr-TR" sz="2000" dirty="0">
                <a:solidFill>
                  <a:schemeClr val="tx1"/>
                </a:solidFill>
                <a:latin typeface="Century Gothic" panose="020B0502020202020204" pitchFamily="34" charset="0"/>
              </a:rPr>
              <a:t>İl/İlçe milli eğitim müdürlüklerince takip edilmesi </a:t>
            </a:r>
            <a:r>
              <a:rPr lang="tr-TR" sz="2000" dirty="0" smtClean="0">
                <a:solidFill>
                  <a:schemeClr val="tx1"/>
                </a:solidFill>
                <a:latin typeface="Century Gothic" panose="020B0502020202020204" pitchFamily="34" charset="0"/>
              </a:rPr>
              <a:t>için </a:t>
            </a:r>
            <a:r>
              <a:rPr lang="tr-TR" sz="2000" b="1" dirty="0" err="1">
                <a:solidFill>
                  <a:schemeClr val="tx1"/>
                </a:solidFill>
                <a:latin typeface="Century Gothic" panose="020B0502020202020204" pitchFamily="34" charset="0"/>
              </a:rPr>
              <a:t>MEBBİS’te</a:t>
            </a:r>
            <a:r>
              <a:rPr lang="tr-TR" sz="2000" b="1" dirty="0">
                <a:solidFill>
                  <a:schemeClr val="tx1"/>
                </a:solidFill>
                <a:latin typeface="Century Gothic" panose="020B0502020202020204" pitchFamily="34" charset="0"/>
              </a:rPr>
              <a:t> </a:t>
            </a:r>
            <a:r>
              <a:rPr lang="tr-TR" sz="2000" b="1" dirty="0" smtClean="0">
                <a:solidFill>
                  <a:schemeClr val="tx1"/>
                </a:solidFill>
                <a:latin typeface="Century Gothic" panose="020B0502020202020204" pitchFamily="34" charset="0"/>
              </a:rPr>
              <a:t>Öğretmen İzleme ve Değerlendirme Modülündeki OTMG bölümüne işlenir</a:t>
            </a:r>
            <a:r>
              <a:rPr lang="tr-TR" sz="2000" dirty="0" smtClean="0">
                <a:solidFill>
                  <a:schemeClr val="tx1"/>
                </a:solidFill>
                <a:latin typeface="Century Gothic" panose="020B0502020202020204" pitchFamily="34" charset="0"/>
              </a:rPr>
              <a:t>.</a:t>
            </a:r>
          </a:p>
        </p:txBody>
      </p:sp>
    </p:spTree>
    <p:extLst>
      <p:ext uri="{BB962C8B-B14F-4D97-AF65-F5344CB8AC3E}">
        <p14:creationId xmlns:p14="http://schemas.microsoft.com/office/powerpoint/2010/main" xmlns="" val="696652866"/>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197" y="-419851"/>
            <a:ext cx="2090539" cy="161541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53800" y="54418"/>
            <a:ext cx="707582" cy="69367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lt Başlık 2"/>
          <p:cNvSpPr txBox="1">
            <a:spLocks/>
          </p:cNvSpPr>
          <p:nvPr/>
        </p:nvSpPr>
        <p:spPr>
          <a:xfrm>
            <a:off x="8963369" y="248046"/>
            <a:ext cx="2390431" cy="3064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a:t>
            </a:r>
            <a:r>
              <a:rPr lang="tr-TR" sz="12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KURULU BAŞKANLIĞI</a:t>
            </a:r>
            <a:endPar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Dikdörtgen 15"/>
          <p:cNvSpPr/>
          <p:nvPr/>
        </p:nvSpPr>
        <p:spPr>
          <a:xfrm>
            <a:off x="1145610" y="733096"/>
            <a:ext cx="9822320" cy="475195"/>
          </a:xfrm>
          <a:prstGeom prst="rect">
            <a:avLst/>
          </a:prstGeom>
        </p:spPr>
        <p:txBody>
          <a:bodyPr wrap="square">
            <a:spAutoFit/>
          </a:bodyPr>
          <a:lstStyle/>
          <a:p>
            <a:pPr algn="ctr">
              <a:lnSpc>
                <a:spcPct val="114000"/>
              </a:lnSpc>
              <a:buClr>
                <a:srgbClr val="0BD0D9"/>
              </a:buClr>
              <a:buSzPct val="95000"/>
            </a:pPr>
            <a:r>
              <a:rPr lang="tr-TR" sz="2400" b="1" dirty="0">
                <a:solidFill>
                  <a:srgbClr val="C00000"/>
                </a:solidFill>
                <a:latin typeface="Century Gothic" panose="020B0502020202020204" pitchFamily="34" charset="0"/>
                <a:cs typeface="Times New Roman" panose="02020603050405020304" pitchFamily="18" charset="0"/>
              </a:rPr>
              <a:t>İl/İlçe Milli Eğitim Müdürlüklerince Yapılacak İşlemler</a:t>
            </a:r>
          </a:p>
        </p:txBody>
      </p:sp>
      <p:sp>
        <p:nvSpPr>
          <p:cNvPr id="17" name="Veri Yer Tutucusu 4"/>
          <p:cNvSpPr>
            <a:spLocks noGrp="1"/>
          </p:cNvSpPr>
          <p:nvPr>
            <p:ph type="dt" sz="half" idx="10"/>
          </p:nvPr>
        </p:nvSpPr>
        <p:spPr>
          <a:xfrm>
            <a:off x="838200" y="6356350"/>
            <a:ext cx="2743200" cy="365125"/>
          </a:xfrm>
        </p:spPr>
        <p:txBody>
          <a:bodyPr/>
          <a:lstStyle/>
          <a:p>
            <a:fld id="{6D87E3B0-9BA1-47DE-B753-6193E7263778}" type="datetime1">
              <a:rPr lang="tr-TR" smtClean="0"/>
              <a:pPr/>
              <a:t>4.9.2025</a:t>
            </a:fld>
            <a:endParaRPr lang="tr-TR" dirty="0"/>
          </a:p>
        </p:txBody>
      </p:sp>
      <p:sp>
        <p:nvSpPr>
          <p:cNvPr id="18" name="Altbilgi Yer Tutucusu 5"/>
          <p:cNvSpPr>
            <a:spLocks noGrp="1"/>
          </p:cNvSpPr>
          <p:nvPr>
            <p:ph type="ftr" sz="quarter" idx="11"/>
          </p:nvPr>
        </p:nvSpPr>
        <p:spPr>
          <a:xfrm>
            <a:off x="4038600" y="6356350"/>
            <a:ext cx="4114800" cy="365125"/>
          </a:xfrm>
        </p:spPr>
        <p:txBody>
          <a:bodyPr/>
          <a:lstStyle/>
          <a:p>
            <a:r>
              <a:rPr lang="tr-TR" dirty="0" smtClean="0"/>
              <a:t>Teftiş Kurulu Başkanlığı</a:t>
            </a:r>
            <a:endParaRPr lang="tr-TR" dirty="0"/>
          </a:p>
        </p:txBody>
      </p:sp>
      <p:sp>
        <p:nvSpPr>
          <p:cNvPr id="19" name="Slayt Numarası Yer Tutucusu 6"/>
          <p:cNvSpPr>
            <a:spLocks noGrp="1"/>
          </p:cNvSpPr>
          <p:nvPr>
            <p:ph type="sldNum" sz="quarter" idx="12"/>
          </p:nvPr>
        </p:nvSpPr>
        <p:spPr>
          <a:xfrm>
            <a:off x="8610600" y="6356350"/>
            <a:ext cx="2743200" cy="365125"/>
          </a:xfrm>
        </p:spPr>
        <p:txBody>
          <a:bodyPr/>
          <a:lstStyle/>
          <a:p>
            <a:fld id="{D63DBE84-8755-45B9-8C19-96EBE3498A16}" type="slidenum">
              <a:rPr lang="tr-TR" smtClean="0"/>
              <a:pPr/>
              <a:t>81</a:t>
            </a:fld>
            <a:endParaRPr lang="tr-TR" dirty="0"/>
          </a:p>
        </p:txBody>
      </p:sp>
      <p:sp>
        <p:nvSpPr>
          <p:cNvPr id="15" name="Rectangle 8">
            <a:extLst>
              <a:ext uri="{FF2B5EF4-FFF2-40B4-BE49-F238E27FC236}">
                <a16:creationId xmlns:a16="http://schemas.microsoft.com/office/drawing/2014/main" xmlns="" id="{9CC913BD-766E-B97F-6E5C-0CD8D7F6FE62}"/>
              </a:ext>
            </a:extLst>
          </p:cNvPr>
          <p:cNvSpPr/>
          <p:nvPr/>
        </p:nvSpPr>
        <p:spPr>
          <a:xfrm>
            <a:off x="358774" y="1374199"/>
            <a:ext cx="11370591" cy="4700584"/>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spcBef>
                <a:spcPts val="600"/>
              </a:spcBef>
              <a:spcAft>
                <a:spcPts val="600"/>
              </a:spcAft>
            </a:pPr>
            <a:r>
              <a:rPr lang="tr-TR" sz="2000" b="1" dirty="0" smtClean="0">
                <a:solidFill>
                  <a:schemeClr val="tx1"/>
                </a:solidFill>
                <a:latin typeface="Century Gothic" panose="020B0502020202020204" pitchFamily="34" charset="0"/>
              </a:rPr>
              <a:t>Mesleki Gelişim Şubesi tarafından;</a:t>
            </a:r>
          </a:p>
          <a:p>
            <a:pPr marL="342900" indent="-342900" algn="just">
              <a:lnSpc>
                <a:spcPct val="150000"/>
              </a:lnSpc>
              <a:spcBef>
                <a:spcPts val="600"/>
              </a:spcBef>
              <a:spcAft>
                <a:spcPts val="600"/>
              </a:spcAft>
              <a:buFont typeface="Wingdings" panose="05000000000000000000" pitchFamily="2" charset="2"/>
              <a:buChar char="ü"/>
            </a:pPr>
            <a:r>
              <a:rPr lang="tr-TR" sz="2000" dirty="0" smtClean="0">
                <a:solidFill>
                  <a:schemeClr val="tx1"/>
                </a:solidFill>
                <a:latin typeface="Century Gothic" panose="020B0502020202020204" pitchFamily="34" charset="0"/>
              </a:rPr>
              <a:t>Okul </a:t>
            </a:r>
            <a:r>
              <a:rPr lang="tr-TR" sz="2000" dirty="0">
                <a:solidFill>
                  <a:schemeClr val="tx1"/>
                </a:solidFill>
                <a:latin typeface="Century Gothic" panose="020B0502020202020204" pitchFamily="34" charset="0"/>
              </a:rPr>
              <a:t>Müdürlükleri tarafından </a:t>
            </a:r>
            <a:r>
              <a:rPr lang="tr-TR" sz="2000" b="1" dirty="0">
                <a:solidFill>
                  <a:schemeClr val="accent1"/>
                </a:solidFill>
                <a:latin typeface="Century Gothic" panose="020B0502020202020204" pitchFamily="34" charset="0"/>
              </a:rPr>
              <a:t>OTMG planı </a:t>
            </a:r>
            <a:r>
              <a:rPr lang="tr-TR" sz="2000" dirty="0">
                <a:solidFill>
                  <a:schemeClr val="tx1"/>
                </a:solidFill>
                <a:latin typeface="Century Gothic" panose="020B0502020202020204" pitchFamily="34" charset="0"/>
              </a:rPr>
              <a:t>hazırlanarak </a:t>
            </a:r>
            <a:r>
              <a:rPr lang="tr-TR" sz="2000" dirty="0" err="1">
                <a:solidFill>
                  <a:schemeClr val="tx1"/>
                </a:solidFill>
                <a:latin typeface="Century Gothic" panose="020B0502020202020204" pitchFamily="34" charset="0"/>
              </a:rPr>
              <a:t>MEBBİS’e</a:t>
            </a:r>
            <a:r>
              <a:rPr lang="tr-TR" sz="2000" dirty="0">
                <a:solidFill>
                  <a:schemeClr val="tx1"/>
                </a:solidFill>
                <a:latin typeface="Century Gothic" panose="020B0502020202020204" pitchFamily="34" charset="0"/>
              </a:rPr>
              <a:t> işlenen öğretmenlerle ilgili iş ve işlemlerin yürütülüp yürütülmediğinin </a:t>
            </a:r>
            <a:r>
              <a:rPr lang="tr-TR" sz="2000" b="1" dirty="0">
                <a:solidFill>
                  <a:schemeClr val="tx1"/>
                </a:solidFill>
                <a:latin typeface="Century Gothic" panose="020B0502020202020204" pitchFamily="34" charset="0"/>
              </a:rPr>
              <a:t>izlemesi yapılacak </a:t>
            </a:r>
            <a:r>
              <a:rPr lang="tr-TR" sz="2000" dirty="0">
                <a:solidFill>
                  <a:schemeClr val="tx1"/>
                </a:solidFill>
                <a:latin typeface="Century Gothic" panose="020B0502020202020204" pitchFamily="34" charset="0"/>
              </a:rPr>
              <a:t>ve OTMG ile </a:t>
            </a:r>
            <a:r>
              <a:rPr lang="tr-TR" sz="2000" dirty="0" smtClean="0">
                <a:solidFill>
                  <a:schemeClr val="tx1"/>
                </a:solidFill>
                <a:latin typeface="Century Gothic" panose="020B0502020202020204" pitchFamily="34" charset="0"/>
              </a:rPr>
              <a:t>ilgili yerel </a:t>
            </a:r>
            <a:r>
              <a:rPr lang="tr-TR" sz="2000" b="1" dirty="0" smtClean="0">
                <a:solidFill>
                  <a:schemeClr val="accent2"/>
                </a:solidFill>
                <a:latin typeface="Century Gothic" panose="020B0502020202020204" pitchFamily="34" charset="0"/>
              </a:rPr>
              <a:t>hizmet içi  eğitim </a:t>
            </a:r>
            <a:r>
              <a:rPr lang="tr-TR" sz="2000" dirty="0" smtClean="0">
                <a:solidFill>
                  <a:schemeClr val="tx1"/>
                </a:solidFill>
                <a:latin typeface="Century Gothic" panose="020B0502020202020204" pitchFamily="34" charset="0"/>
              </a:rPr>
              <a:t>iş </a:t>
            </a:r>
            <a:r>
              <a:rPr lang="tr-TR" sz="2000" dirty="0">
                <a:solidFill>
                  <a:schemeClr val="tx1"/>
                </a:solidFill>
                <a:latin typeface="Century Gothic" panose="020B0502020202020204" pitchFamily="34" charset="0"/>
              </a:rPr>
              <a:t>ve işlemleri </a:t>
            </a:r>
            <a:r>
              <a:rPr lang="tr-TR" sz="2000" dirty="0" smtClean="0">
                <a:solidFill>
                  <a:schemeClr val="tx1"/>
                </a:solidFill>
                <a:latin typeface="Century Gothic" panose="020B0502020202020204" pitchFamily="34" charset="0"/>
              </a:rPr>
              <a:t>yürütülecektir.</a:t>
            </a:r>
          </a:p>
          <a:p>
            <a:pPr marL="342900" indent="-342900" algn="just">
              <a:lnSpc>
                <a:spcPct val="150000"/>
              </a:lnSpc>
              <a:spcBef>
                <a:spcPts val="600"/>
              </a:spcBef>
              <a:spcAft>
                <a:spcPts val="600"/>
              </a:spcAft>
              <a:buFont typeface="Wingdings" panose="05000000000000000000" pitchFamily="2" charset="2"/>
              <a:buChar char="ü"/>
            </a:pPr>
            <a:r>
              <a:rPr lang="tr-TR" sz="2000" dirty="0" smtClean="0">
                <a:solidFill>
                  <a:schemeClr val="tx1"/>
                </a:solidFill>
                <a:latin typeface="Century Gothic" panose="020B0502020202020204" pitchFamily="34" charset="0"/>
              </a:rPr>
              <a:t>Okul </a:t>
            </a:r>
            <a:r>
              <a:rPr lang="tr-TR" sz="2000" dirty="0">
                <a:solidFill>
                  <a:schemeClr val="tx1"/>
                </a:solidFill>
                <a:latin typeface="Century Gothic" panose="020B0502020202020204" pitchFamily="34" charset="0"/>
              </a:rPr>
              <a:t>müdürlüğünce gönderilen ve </a:t>
            </a:r>
            <a:r>
              <a:rPr lang="tr-TR" sz="2000" b="1" dirty="0">
                <a:solidFill>
                  <a:schemeClr val="accent2"/>
                </a:solidFill>
                <a:latin typeface="Century Gothic" panose="020B0502020202020204" pitchFamily="34" charset="0"/>
              </a:rPr>
              <a:t>hizmet içi eğitime </a:t>
            </a:r>
            <a:r>
              <a:rPr lang="tr-TR" sz="2000" dirty="0">
                <a:solidFill>
                  <a:schemeClr val="tx1"/>
                </a:solidFill>
                <a:latin typeface="Century Gothic" panose="020B0502020202020204" pitchFamily="34" charset="0"/>
              </a:rPr>
              <a:t>alınması önerilen öğretmen </a:t>
            </a:r>
            <a:r>
              <a:rPr lang="tr-TR" sz="2000" dirty="0" smtClean="0">
                <a:solidFill>
                  <a:schemeClr val="tx1"/>
                </a:solidFill>
                <a:latin typeface="Century Gothic" panose="020B0502020202020204" pitchFamily="34" charset="0"/>
              </a:rPr>
              <a:t>listeleri </a:t>
            </a:r>
            <a:r>
              <a:rPr lang="tr-TR" sz="2000" dirty="0">
                <a:solidFill>
                  <a:schemeClr val="tx1"/>
                </a:solidFill>
                <a:latin typeface="Century Gothic" panose="020B0502020202020204" pitchFamily="34" charset="0"/>
              </a:rPr>
              <a:t>Milli Eğitim </a:t>
            </a:r>
            <a:r>
              <a:rPr lang="tr-TR" sz="2000" dirty="0" smtClean="0">
                <a:solidFill>
                  <a:schemeClr val="tx1"/>
                </a:solidFill>
                <a:latin typeface="Century Gothic" panose="020B0502020202020204" pitchFamily="34" charset="0"/>
              </a:rPr>
              <a:t>Akademisine gönderilerek talep edilen </a:t>
            </a:r>
            <a:r>
              <a:rPr lang="tr-TR" sz="2000" b="1" dirty="0" smtClean="0">
                <a:solidFill>
                  <a:schemeClr val="tx1"/>
                </a:solidFill>
                <a:latin typeface="Century Gothic" panose="020B0502020202020204" pitchFamily="34" charset="0"/>
              </a:rPr>
              <a:t>eğitimlerin </a:t>
            </a:r>
            <a:r>
              <a:rPr lang="tr-TR" sz="2000" b="1" dirty="0">
                <a:solidFill>
                  <a:schemeClr val="tx1"/>
                </a:solidFill>
                <a:latin typeface="Century Gothic" panose="020B0502020202020204" pitchFamily="34" charset="0"/>
              </a:rPr>
              <a:t>verilmesi sağlanacaktır</a:t>
            </a:r>
            <a:r>
              <a:rPr lang="tr-TR" sz="2000" dirty="0">
                <a:solidFill>
                  <a:schemeClr val="tx1"/>
                </a:solidFill>
                <a:latin typeface="Century Gothic" panose="020B0502020202020204" pitchFamily="34" charset="0"/>
              </a:rPr>
              <a:t>. </a:t>
            </a:r>
            <a:endParaRPr lang="tr-TR" sz="2000" dirty="0" smtClean="0">
              <a:solidFill>
                <a:schemeClr val="tx1"/>
              </a:solidFill>
              <a:latin typeface="Century Gothic" panose="020B0502020202020204" pitchFamily="34" charset="0"/>
            </a:endParaRPr>
          </a:p>
          <a:p>
            <a:pPr marL="342900" indent="-342900" algn="just">
              <a:lnSpc>
                <a:spcPct val="150000"/>
              </a:lnSpc>
              <a:spcBef>
                <a:spcPts val="600"/>
              </a:spcBef>
              <a:spcAft>
                <a:spcPts val="600"/>
              </a:spcAft>
              <a:buFont typeface="Wingdings" panose="05000000000000000000" pitchFamily="2" charset="2"/>
              <a:buChar char="ü"/>
            </a:pPr>
            <a:r>
              <a:rPr lang="tr-TR" sz="2000" dirty="0" smtClean="0">
                <a:solidFill>
                  <a:schemeClr val="tx1"/>
                </a:solidFill>
                <a:latin typeface="Century Gothic" panose="020B0502020202020204" pitchFamily="34" charset="0"/>
              </a:rPr>
              <a:t>Yapılan </a:t>
            </a:r>
            <a:r>
              <a:rPr lang="tr-TR" sz="2000" dirty="0">
                <a:solidFill>
                  <a:schemeClr val="tx1"/>
                </a:solidFill>
                <a:latin typeface="Century Gothic" panose="020B0502020202020204" pitchFamily="34" charset="0"/>
              </a:rPr>
              <a:t>okul/kurum denetimleri sonrasında </a:t>
            </a:r>
            <a:r>
              <a:rPr lang="tr-TR" sz="2000" b="1" dirty="0" smtClean="0">
                <a:solidFill>
                  <a:schemeClr val="accent2"/>
                </a:solidFill>
                <a:latin typeface="Century Gothic" panose="020B0502020202020204" pitchFamily="34" charset="0"/>
              </a:rPr>
              <a:t>hizmet </a:t>
            </a:r>
            <a:r>
              <a:rPr lang="tr-TR" sz="2000" b="1" dirty="0">
                <a:solidFill>
                  <a:schemeClr val="accent2"/>
                </a:solidFill>
                <a:latin typeface="Century Gothic" panose="020B0502020202020204" pitchFamily="34" charset="0"/>
              </a:rPr>
              <a:t>içi eğitime </a:t>
            </a:r>
            <a:r>
              <a:rPr lang="tr-TR" sz="2000" dirty="0">
                <a:solidFill>
                  <a:schemeClr val="tx1"/>
                </a:solidFill>
                <a:latin typeface="Century Gothic" panose="020B0502020202020204" pitchFamily="34" charset="0"/>
              </a:rPr>
              <a:t>alınması önerilen </a:t>
            </a:r>
            <a:r>
              <a:rPr lang="tr-TR" sz="2000" b="1" dirty="0">
                <a:solidFill>
                  <a:schemeClr val="tx1"/>
                </a:solidFill>
                <a:latin typeface="Century Gothic" panose="020B0502020202020204" pitchFamily="34" charset="0"/>
              </a:rPr>
              <a:t>yönetici</a:t>
            </a:r>
            <a:r>
              <a:rPr lang="tr-TR" sz="2000" dirty="0">
                <a:solidFill>
                  <a:schemeClr val="tx1"/>
                </a:solidFill>
                <a:latin typeface="Century Gothic" panose="020B0502020202020204" pitchFamily="34" charset="0"/>
              </a:rPr>
              <a:t> ve </a:t>
            </a:r>
            <a:r>
              <a:rPr lang="tr-TR" sz="2000" b="1" dirty="0">
                <a:solidFill>
                  <a:schemeClr val="tx1"/>
                </a:solidFill>
                <a:latin typeface="Century Gothic" panose="020B0502020202020204" pitchFamily="34" charset="0"/>
              </a:rPr>
              <a:t>rehber öğretmenlerin </a:t>
            </a:r>
            <a:r>
              <a:rPr lang="tr-TR" sz="2000" dirty="0">
                <a:solidFill>
                  <a:schemeClr val="tx1"/>
                </a:solidFill>
                <a:latin typeface="Century Gothic" panose="020B0502020202020204" pitchFamily="34" charset="0"/>
              </a:rPr>
              <a:t>listesi Milli Eğitim </a:t>
            </a:r>
            <a:r>
              <a:rPr lang="tr-TR" sz="2000" dirty="0" smtClean="0">
                <a:solidFill>
                  <a:schemeClr val="tx1"/>
                </a:solidFill>
                <a:latin typeface="Century Gothic" panose="020B0502020202020204" pitchFamily="34" charset="0"/>
              </a:rPr>
              <a:t>Akademisine </a:t>
            </a:r>
            <a:r>
              <a:rPr lang="tr-TR" sz="2000" dirty="0">
                <a:solidFill>
                  <a:schemeClr val="tx1"/>
                </a:solidFill>
                <a:latin typeface="Century Gothic" panose="020B0502020202020204" pitchFamily="34" charset="0"/>
              </a:rPr>
              <a:t>gönderilerek gerekli </a:t>
            </a:r>
            <a:r>
              <a:rPr lang="tr-TR" sz="2000" b="1" dirty="0">
                <a:solidFill>
                  <a:schemeClr val="tx1"/>
                </a:solidFill>
                <a:latin typeface="Century Gothic" panose="020B0502020202020204" pitchFamily="34" charset="0"/>
              </a:rPr>
              <a:t>eğitimlerin alınması sağlanacaktır</a:t>
            </a:r>
            <a:r>
              <a:rPr lang="tr-TR" sz="2000" dirty="0">
                <a:solidFill>
                  <a:schemeClr val="tx1"/>
                </a:solidFill>
                <a:latin typeface="Century Gothic" panose="020B0502020202020204" pitchFamily="34" charset="0"/>
              </a:rPr>
              <a:t>.</a:t>
            </a:r>
          </a:p>
          <a:p>
            <a:pPr marL="342900" indent="-342900" algn="just">
              <a:lnSpc>
                <a:spcPct val="150000"/>
              </a:lnSpc>
              <a:spcBef>
                <a:spcPts val="600"/>
              </a:spcBef>
              <a:spcAft>
                <a:spcPts val="600"/>
              </a:spcAft>
              <a:buFont typeface="Wingdings" panose="05000000000000000000" pitchFamily="2" charset="2"/>
              <a:buChar char="ü"/>
            </a:pPr>
            <a:endParaRPr lang="tr-TR" sz="2000" dirty="0" smtClean="0">
              <a:solidFill>
                <a:schemeClr val="tx1"/>
              </a:solidFill>
              <a:latin typeface="Century Gothic" panose="020B0502020202020204" pitchFamily="34" charset="0"/>
            </a:endParaRPr>
          </a:p>
          <a:p>
            <a:pPr marL="342900" indent="-342900" algn="just">
              <a:lnSpc>
                <a:spcPct val="150000"/>
              </a:lnSpc>
              <a:spcBef>
                <a:spcPts val="600"/>
              </a:spcBef>
              <a:spcAft>
                <a:spcPts val="600"/>
              </a:spcAft>
              <a:buFont typeface="Wingdings" panose="05000000000000000000" pitchFamily="2" charset="2"/>
              <a:buChar char="ü"/>
            </a:pPr>
            <a:endParaRPr lang="tr-TR" sz="2000" dirty="0" smtClean="0">
              <a:solidFill>
                <a:schemeClr val="tx1"/>
              </a:solidFill>
              <a:latin typeface="Century Gothic" panose="020B0502020202020204" pitchFamily="34" charset="0"/>
            </a:endParaRPr>
          </a:p>
          <a:p>
            <a:pPr algn="just">
              <a:lnSpc>
                <a:spcPct val="150000"/>
              </a:lnSpc>
              <a:spcBef>
                <a:spcPts val="600"/>
              </a:spcBef>
              <a:spcAft>
                <a:spcPts val="600"/>
              </a:spcAft>
            </a:pPr>
            <a:endParaRPr lang="tr-TR" sz="2000" dirty="0" smtClean="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721588177"/>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197" y="-419851"/>
            <a:ext cx="2090539" cy="161541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53800" y="54418"/>
            <a:ext cx="707582" cy="69367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lt Başlık 2"/>
          <p:cNvSpPr txBox="1">
            <a:spLocks/>
          </p:cNvSpPr>
          <p:nvPr/>
        </p:nvSpPr>
        <p:spPr>
          <a:xfrm>
            <a:off x="8963369" y="248046"/>
            <a:ext cx="2390431" cy="3064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a:t>
            </a:r>
            <a:r>
              <a:rPr lang="tr-TR" sz="12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KURULU BAŞKANLIĞI</a:t>
            </a:r>
            <a:endParaRPr lang="tr-TR" sz="12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7" name="Veri Yer Tutucusu 4"/>
          <p:cNvSpPr>
            <a:spLocks noGrp="1"/>
          </p:cNvSpPr>
          <p:nvPr>
            <p:ph type="dt" sz="half" idx="10"/>
          </p:nvPr>
        </p:nvSpPr>
        <p:spPr>
          <a:xfrm>
            <a:off x="838200" y="6356350"/>
            <a:ext cx="2743200" cy="365125"/>
          </a:xfrm>
        </p:spPr>
        <p:txBody>
          <a:bodyPr/>
          <a:lstStyle/>
          <a:p>
            <a:fld id="{6D87E3B0-9BA1-47DE-B753-6193E7263778}" type="datetime1">
              <a:rPr lang="tr-TR" smtClean="0"/>
              <a:pPr/>
              <a:t>4.9.2025</a:t>
            </a:fld>
            <a:endParaRPr lang="tr-TR" dirty="0"/>
          </a:p>
        </p:txBody>
      </p:sp>
      <p:sp>
        <p:nvSpPr>
          <p:cNvPr id="18" name="Altbilgi Yer Tutucusu 5"/>
          <p:cNvSpPr>
            <a:spLocks noGrp="1"/>
          </p:cNvSpPr>
          <p:nvPr>
            <p:ph type="ftr" sz="quarter" idx="11"/>
          </p:nvPr>
        </p:nvSpPr>
        <p:spPr>
          <a:xfrm>
            <a:off x="4038600" y="6356350"/>
            <a:ext cx="4114800" cy="365125"/>
          </a:xfrm>
        </p:spPr>
        <p:txBody>
          <a:bodyPr/>
          <a:lstStyle/>
          <a:p>
            <a:r>
              <a:rPr lang="tr-TR" dirty="0" smtClean="0"/>
              <a:t>Teftiş Kurulu Başkanlığı</a:t>
            </a:r>
            <a:endParaRPr lang="tr-TR" dirty="0"/>
          </a:p>
        </p:txBody>
      </p:sp>
      <p:sp>
        <p:nvSpPr>
          <p:cNvPr id="19" name="Slayt Numarası Yer Tutucusu 6"/>
          <p:cNvSpPr>
            <a:spLocks noGrp="1"/>
          </p:cNvSpPr>
          <p:nvPr>
            <p:ph type="sldNum" sz="quarter" idx="12"/>
          </p:nvPr>
        </p:nvSpPr>
        <p:spPr>
          <a:xfrm>
            <a:off x="8610600" y="6356350"/>
            <a:ext cx="2743200" cy="365125"/>
          </a:xfrm>
        </p:spPr>
        <p:txBody>
          <a:bodyPr/>
          <a:lstStyle/>
          <a:p>
            <a:fld id="{D63DBE84-8755-45B9-8C19-96EBE3498A16}" type="slidenum">
              <a:rPr lang="tr-TR" smtClean="0"/>
              <a:pPr/>
              <a:t>82</a:t>
            </a:fld>
            <a:endParaRPr lang="tr-TR" dirty="0"/>
          </a:p>
        </p:txBody>
      </p:sp>
      <p:sp>
        <p:nvSpPr>
          <p:cNvPr id="15" name="Rectangle 8">
            <a:extLst>
              <a:ext uri="{FF2B5EF4-FFF2-40B4-BE49-F238E27FC236}">
                <a16:creationId xmlns:a16="http://schemas.microsoft.com/office/drawing/2014/main" xmlns="" id="{9CC913BD-766E-B97F-6E5C-0CD8D7F6FE62}"/>
              </a:ext>
            </a:extLst>
          </p:cNvPr>
          <p:cNvSpPr/>
          <p:nvPr/>
        </p:nvSpPr>
        <p:spPr>
          <a:xfrm>
            <a:off x="2045342" y="925762"/>
            <a:ext cx="9684023" cy="5341687"/>
          </a:xfrm>
          <a:prstGeom prst="rect">
            <a:avLst/>
          </a:prstGeom>
          <a:solidFill>
            <a:schemeClr val="bg1">
              <a:alpha val="50196"/>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lnSpc>
                <a:spcPct val="150000"/>
              </a:lnSpc>
              <a:spcBef>
                <a:spcPts val="600"/>
              </a:spcBef>
              <a:spcAft>
                <a:spcPts val="600"/>
              </a:spcAft>
              <a:buFont typeface="Wingdings" panose="05000000000000000000" pitchFamily="2" charset="2"/>
              <a:buChar char="ü"/>
            </a:pPr>
            <a:r>
              <a:rPr lang="tr-TR" sz="2000" b="1" dirty="0" smtClean="0">
                <a:solidFill>
                  <a:schemeClr val="tx1"/>
                </a:solidFill>
                <a:latin typeface="Century Gothic" panose="020B0502020202020204" pitchFamily="34" charset="0"/>
              </a:rPr>
              <a:t>Müfettişler tarafından</a:t>
            </a:r>
            <a:r>
              <a:rPr lang="tr-TR" sz="2000" dirty="0" smtClean="0">
                <a:solidFill>
                  <a:schemeClr val="tx1"/>
                </a:solidFill>
                <a:latin typeface="Century Gothic" panose="020B0502020202020204" pitchFamily="34" charset="0"/>
              </a:rPr>
              <a:t>, yönetici ve rehber öğretmen değerlendirme formları doldurulurken, okul/kurum denetiminde tespit edilerek denetim raporuna yazılan </a:t>
            </a:r>
            <a:r>
              <a:rPr lang="tr-TR" sz="2000" b="1" dirty="0" smtClean="0">
                <a:solidFill>
                  <a:schemeClr val="tx1"/>
                </a:solidFill>
                <a:latin typeface="Century Gothic" panose="020B0502020202020204" pitchFamily="34" charset="0"/>
              </a:rPr>
              <a:t>BULGULAR</a:t>
            </a:r>
            <a:r>
              <a:rPr lang="tr-TR" sz="2000" dirty="0" smtClean="0">
                <a:solidFill>
                  <a:schemeClr val="tx1"/>
                </a:solidFill>
                <a:latin typeface="Century Gothic" panose="020B0502020202020204" pitchFamily="34" charset="0"/>
              </a:rPr>
              <a:t> ile </a:t>
            </a:r>
            <a:r>
              <a:rPr lang="tr-TR" sz="2000" dirty="0">
                <a:solidFill>
                  <a:schemeClr val="tx1"/>
                </a:solidFill>
                <a:latin typeface="Century Gothic" panose="020B0502020202020204" pitchFamily="34" charset="0"/>
              </a:rPr>
              <a:t>örtüşen </a:t>
            </a:r>
            <a:r>
              <a:rPr lang="tr-TR" sz="2000" dirty="0" smtClean="0">
                <a:solidFill>
                  <a:schemeClr val="tx1"/>
                </a:solidFill>
                <a:latin typeface="Century Gothic" panose="020B0502020202020204" pitchFamily="34" charset="0"/>
              </a:rPr>
              <a:t>göstergeler </a:t>
            </a:r>
            <a:r>
              <a:rPr lang="tr-TR" sz="2000" b="1" dirty="0" smtClean="0">
                <a:solidFill>
                  <a:srgbClr val="00B050"/>
                </a:solidFill>
                <a:latin typeface="Century Gothic" panose="020B0502020202020204" pitchFamily="34" charset="0"/>
              </a:rPr>
              <a:t>‘Yeterli’ </a:t>
            </a:r>
            <a:r>
              <a:rPr lang="tr-TR" sz="2000" dirty="0" smtClean="0">
                <a:solidFill>
                  <a:schemeClr val="tx1"/>
                </a:solidFill>
                <a:latin typeface="Century Gothic" panose="020B0502020202020204" pitchFamily="34" charset="0"/>
              </a:rPr>
              <a:t>olarak </a:t>
            </a:r>
            <a:r>
              <a:rPr lang="tr-TR" sz="2000" b="1" dirty="0" smtClean="0">
                <a:solidFill>
                  <a:schemeClr val="tx1"/>
                </a:solidFill>
                <a:latin typeface="Century Gothic" panose="020B0502020202020204" pitchFamily="34" charset="0"/>
              </a:rPr>
              <a:t>değerlendirilmeyecektir</a:t>
            </a:r>
            <a:r>
              <a:rPr lang="tr-TR" sz="2000" dirty="0" smtClean="0">
                <a:solidFill>
                  <a:schemeClr val="tx1"/>
                </a:solidFill>
                <a:latin typeface="Century Gothic" panose="020B0502020202020204" pitchFamily="34" charset="0"/>
              </a:rPr>
              <a:t>. </a:t>
            </a:r>
            <a:endParaRPr lang="tr-TR" sz="2000" dirty="0">
              <a:solidFill>
                <a:schemeClr val="tx1"/>
              </a:solidFill>
              <a:latin typeface="Century Gothic" panose="020B0502020202020204" pitchFamily="34" charset="0"/>
            </a:endParaRPr>
          </a:p>
          <a:p>
            <a:pPr marL="342900" indent="-342900" algn="just">
              <a:lnSpc>
                <a:spcPct val="150000"/>
              </a:lnSpc>
              <a:spcBef>
                <a:spcPts val="600"/>
              </a:spcBef>
              <a:spcAft>
                <a:spcPts val="600"/>
              </a:spcAft>
              <a:buFont typeface="Wingdings" panose="05000000000000000000" pitchFamily="2" charset="2"/>
              <a:buChar char="ü"/>
            </a:pPr>
            <a:r>
              <a:rPr lang="tr-TR" sz="2000" dirty="0">
                <a:solidFill>
                  <a:schemeClr val="tx1"/>
                </a:solidFill>
                <a:latin typeface="Century Gothic" panose="020B0502020202020204" pitchFamily="34" charset="0"/>
              </a:rPr>
              <a:t>Ancak, okul  yöneticilerinin </a:t>
            </a:r>
            <a:r>
              <a:rPr lang="tr-TR" sz="2000" dirty="0" smtClean="0">
                <a:solidFill>
                  <a:schemeClr val="tx1"/>
                </a:solidFill>
                <a:latin typeface="Century Gothic" panose="020B0502020202020204" pitchFamily="34" charset="0"/>
              </a:rPr>
              <a:t>veya rehber öğretmenin yetki ve iradelerini </a:t>
            </a:r>
            <a:r>
              <a:rPr lang="tr-TR" sz="2000" dirty="0">
                <a:solidFill>
                  <a:schemeClr val="tx1"/>
                </a:solidFill>
                <a:latin typeface="Century Gothic" panose="020B0502020202020204" pitchFamily="34" charset="0"/>
              </a:rPr>
              <a:t>aşan </a:t>
            </a:r>
            <a:r>
              <a:rPr lang="tr-TR" sz="2000" dirty="0" smtClean="0">
                <a:solidFill>
                  <a:schemeClr val="tx1"/>
                </a:solidFill>
                <a:latin typeface="Century Gothic" panose="020B0502020202020204" pitchFamily="34" charset="0"/>
              </a:rPr>
              <a:t>durumlarda, </a:t>
            </a:r>
            <a:r>
              <a:rPr lang="tr-TR" sz="2000" dirty="0">
                <a:solidFill>
                  <a:schemeClr val="tx1"/>
                </a:solidFill>
                <a:latin typeface="Century Gothic" panose="020B0502020202020204" pitchFamily="34" charset="0"/>
              </a:rPr>
              <a:t>gerekli </a:t>
            </a:r>
            <a:r>
              <a:rPr lang="tr-TR" sz="2000" dirty="0" smtClean="0">
                <a:solidFill>
                  <a:schemeClr val="tx1"/>
                </a:solidFill>
                <a:latin typeface="Century Gothic" panose="020B0502020202020204" pitchFamily="34" charset="0"/>
              </a:rPr>
              <a:t>yazışmaların yapılmış ve tedbirlerin alınmış olması kaydıyla bu durumlar istisnadır</a:t>
            </a:r>
            <a:r>
              <a:rPr lang="tr-TR" sz="2000" dirty="0">
                <a:solidFill>
                  <a:schemeClr val="tx1"/>
                </a:solidFill>
                <a:latin typeface="Century Gothic" panose="020B0502020202020204" pitchFamily="34" charset="0"/>
              </a:rPr>
              <a:t>.</a:t>
            </a:r>
          </a:p>
          <a:p>
            <a:pPr algn="just">
              <a:lnSpc>
                <a:spcPct val="150000"/>
              </a:lnSpc>
              <a:spcBef>
                <a:spcPts val="600"/>
              </a:spcBef>
              <a:spcAft>
                <a:spcPts val="600"/>
              </a:spcAft>
            </a:pPr>
            <a:r>
              <a:rPr lang="tr-TR" sz="2000" b="1" u="sng" dirty="0" smtClean="0">
                <a:solidFill>
                  <a:schemeClr val="tx1"/>
                </a:solidFill>
                <a:latin typeface="Century Gothic" panose="020B0502020202020204" pitchFamily="34" charset="0"/>
              </a:rPr>
              <a:t>Örneğin;</a:t>
            </a:r>
            <a:r>
              <a:rPr lang="tr-TR" sz="2000" dirty="0" smtClean="0">
                <a:solidFill>
                  <a:schemeClr val="tx1"/>
                </a:solidFill>
                <a:latin typeface="Century Gothic" panose="020B0502020202020204" pitchFamily="34" charset="0"/>
              </a:rPr>
              <a:t> Okulda </a:t>
            </a:r>
            <a:r>
              <a:rPr lang="tr-TR" sz="2000" b="1" dirty="0">
                <a:solidFill>
                  <a:schemeClr val="tx1"/>
                </a:solidFill>
                <a:latin typeface="Century Gothic" panose="020B0502020202020204" pitchFamily="34" charset="0"/>
              </a:rPr>
              <a:t>engelli rampası bulunmuyor </a:t>
            </a:r>
            <a:r>
              <a:rPr lang="tr-TR" sz="2000" dirty="0" smtClean="0">
                <a:solidFill>
                  <a:schemeClr val="tx1"/>
                </a:solidFill>
                <a:latin typeface="Century Gothic" panose="020B0502020202020204" pitchFamily="34" charset="0"/>
              </a:rPr>
              <a:t>ya da </a:t>
            </a:r>
            <a:r>
              <a:rPr lang="tr-TR" sz="2000" b="1" dirty="0" smtClean="0">
                <a:solidFill>
                  <a:schemeClr val="tx1"/>
                </a:solidFill>
                <a:latin typeface="Century Gothic" panose="020B0502020202020204" pitchFamily="34" charset="0"/>
              </a:rPr>
              <a:t>öğretmen ihtiyacı bulunuyor </a:t>
            </a:r>
            <a:r>
              <a:rPr lang="tr-TR" sz="2000" dirty="0" smtClean="0">
                <a:solidFill>
                  <a:schemeClr val="tx1"/>
                </a:solidFill>
                <a:latin typeface="Century Gothic" panose="020B0502020202020204" pitchFamily="34" charset="0"/>
              </a:rPr>
              <a:t>ancak okul </a:t>
            </a:r>
            <a:r>
              <a:rPr lang="tr-TR" sz="2000" dirty="0">
                <a:solidFill>
                  <a:schemeClr val="tx1"/>
                </a:solidFill>
                <a:latin typeface="Century Gothic" panose="020B0502020202020204" pitchFamily="34" charset="0"/>
              </a:rPr>
              <a:t>müdürü </a:t>
            </a:r>
            <a:r>
              <a:rPr lang="tr-TR" sz="2000" dirty="0" smtClean="0">
                <a:solidFill>
                  <a:schemeClr val="tx1"/>
                </a:solidFill>
                <a:latin typeface="Century Gothic" panose="020B0502020202020204" pitchFamily="34" charset="0"/>
              </a:rPr>
              <a:t>konu ile ilgili yetkili mercilerle gerekli </a:t>
            </a:r>
            <a:r>
              <a:rPr lang="tr-TR" sz="2000" dirty="0">
                <a:solidFill>
                  <a:schemeClr val="tx1"/>
                </a:solidFill>
                <a:latin typeface="Century Gothic" panose="020B0502020202020204" pitchFamily="34" charset="0"/>
              </a:rPr>
              <a:t>yazışmaları </a:t>
            </a:r>
            <a:r>
              <a:rPr lang="tr-TR" sz="2000" dirty="0" smtClean="0">
                <a:solidFill>
                  <a:schemeClr val="tx1"/>
                </a:solidFill>
                <a:latin typeface="Century Gothic" panose="020B0502020202020204" pitchFamily="34" charset="0"/>
              </a:rPr>
              <a:t>yapmış olmasına rağmen eksiklik giderilememiş ise bu durumda ilgili gösterge </a:t>
            </a:r>
            <a:r>
              <a:rPr lang="tr-TR" sz="2000" b="1" dirty="0" smtClean="0">
                <a:solidFill>
                  <a:srgbClr val="00B050"/>
                </a:solidFill>
                <a:latin typeface="Century Gothic" panose="020B0502020202020204" pitchFamily="34" charset="0"/>
              </a:rPr>
              <a:t>‘Yeterli’ </a:t>
            </a:r>
            <a:r>
              <a:rPr lang="tr-TR" sz="2000" dirty="0" smtClean="0">
                <a:solidFill>
                  <a:schemeClr val="tx1"/>
                </a:solidFill>
                <a:latin typeface="Century Gothic" panose="020B0502020202020204" pitchFamily="34" charset="0"/>
              </a:rPr>
              <a:t>düzeyde değerlendirilebilecektir.</a:t>
            </a:r>
            <a:endParaRPr lang="tr-TR" sz="2000" dirty="0">
              <a:solidFill>
                <a:schemeClr val="tx1"/>
              </a:solidFill>
              <a:latin typeface="Century Gothic" panose="020B0502020202020204" pitchFamily="34" charset="0"/>
            </a:endParaRPr>
          </a:p>
          <a:p>
            <a:pPr marL="342900" indent="-342900" algn="just">
              <a:lnSpc>
                <a:spcPct val="150000"/>
              </a:lnSpc>
              <a:spcBef>
                <a:spcPts val="600"/>
              </a:spcBef>
              <a:spcAft>
                <a:spcPts val="600"/>
              </a:spcAft>
              <a:buFont typeface="Wingdings" panose="05000000000000000000" pitchFamily="2" charset="2"/>
              <a:buChar char="ü"/>
            </a:pPr>
            <a:endParaRPr lang="tr-TR" sz="2000" dirty="0" smtClean="0">
              <a:solidFill>
                <a:schemeClr val="tx1"/>
              </a:solidFill>
              <a:latin typeface="Century Gothic" panose="020B0502020202020204" pitchFamily="34" charset="0"/>
            </a:endParaRPr>
          </a:p>
          <a:p>
            <a:pPr algn="just">
              <a:lnSpc>
                <a:spcPct val="150000"/>
              </a:lnSpc>
              <a:spcBef>
                <a:spcPts val="600"/>
              </a:spcBef>
              <a:spcAft>
                <a:spcPts val="600"/>
              </a:spcAft>
            </a:pPr>
            <a:endParaRPr lang="tr-TR" sz="2000" dirty="0" smtClean="0">
              <a:solidFill>
                <a:schemeClr val="tx1"/>
              </a:solidFill>
              <a:latin typeface="Century Gothic" panose="020B0502020202020204" pitchFamily="34" charset="0"/>
            </a:endParaRPr>
          </a:p>
        </p:txBody>
      </p:sp>
      <p:pic>
        <p:nvPicPr>
          <p:cNvPr id="10" name="Resim 9"/>
          <p:cNvPicPr>
            <a:picLocks noChangeAspect="1"/>
          </p:cNvPicPr>
          <p:nvPr/>
        </p:nvPicPr>
        <p:blipFill>
          <a:blip r:embed="rId5" cstate="print"/>
          <a:stretch>
            <a:fillRect/>
          </a:stretch>
        </p:blipFill>
        <p:spPr>
          <a:xfrm>
            <a:off x="91271" y="938463"/>
            <a:ext cx="1817604" cy="1783741"/>
          </a:xfrm>
          <a:prstGeom prst="rect">
            <a:avLst/>
          </a:prstGeom>
        </p:spPr>
      </p:pic>
    </p:spTree>
    <p:extLst>
      <p:ext uri="{BB962C8B-B14F-4D97-AF65-F5344CB8AC3E}">
        <p14:creationId xmlns:p14="http://schemas.microsoft.com/office/powerpoint/2010/main" xmlns="" val="536029438"/>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71EBE62-1D78-45DF-B7EE-7799AF20A61A}"/>
              </a:ext>
            </a:extLst>
          </p:cNvPr>
          <p:cNvSpPr/>
          <p:nvPr/>
        </p:nvSpPr>
        <p:spPr>
          <a:xfrm>
            <a:off x="486459" y="3959397"/>
            <a:ext cx="8343216" cy="2651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tr-TR" sz="1600" b="1" dirty="0" smtClean="0">
                <a:solidFill>
                  <a:srgbClr val="000091"/>
                </a:solidFill>
                <a:effectLst>
                  <a:outerShdw blurRad="38100" dist="38100" dir="2700000" algn="tl">
                    <a:srgbClr val="000000">
                      <a:alpha val="43137"/>
                    </a:srgbClr>
                  </a:outerShdw>
                </a:effectLst>
              </a:rPr>
              <a:t>İletişim</a:t>
            </a:r>
            <a:endParaRPr lang="fr-FR" sz="1600" b="1" dirty="0">
              <a:solidFill>
                <a:srgbClr val="000091"/>
              </a:solidFill>
              <a:effectLst>
                <a:outerShdw blurRad="38100" dist="38100" dir="2700000" algn="tl">
                  <a:srgbClr val="000000">
                    <a:alpha val="43137"/>
                  </a:srgbClr>
                </a:outerShdw>
              </a:effectLst>
            </a:endParaRPr>
          </a:p>
          <a:p>
            <a:r>
              <a:rPr lang="fr-FR" sz="1600" dirty="0" err="1">
                <a:solidFill>
                  <a:schemeClr val="tx1"/>
                </a:solidFill>
              </a:rPr>
              <a:t>Emniyet</a:t>
            </a:r>
            <a:r>
              <a:rPr lang="fr-FR" sz="1600" dirty="0">
                <a:solidFill>
                  <a:schemeClr val="tx1"/>
                </a:solidFill>
              </a:rPr>
              <a:t> </a:t>
            </a:r>
            <a:r>
              <a:rPr lang="fr-FR" sz="1600" dirty="0" err="1">
                <a:solidFill>
                  <a:schemeClr val="tx1"/>
                </a:solidFill>
              </a:rPr>
              <a:t>Mahallesi</a:t>
            </a:r>
            <a:r>
              <a:rPr lang="fr-FR" sz="1600" dirty="0">
                <a:solidFill>
                  <a:schemeClr val="tx1"/>
                </a:solidFill>
              </a:rPr>
              <a:t> </a:t>
            </a:r>
            <a:endParaRPr lang="tr-TR" sz="1600" dirty="0" smtClean="0">
              <a:solidFill>
                <a:schemeClr val="tx1"/>
              </a:solidFill>
            </a:endParaRPr>
          </a:p>
          <a:p>
            <a:r>
              <a:rPr lang="fr-FR" sz="1600" dirty="0" err="1" smtClean="0">
                <a:solidFill>
                  <a:schemeClr val="tx1"/>
                </a:solidFill>
              </a:rPr>
              <a:t>Gazeteci</a:t>
            </a:r>
            <a:r>
              <a:rPr lang="fr-FR" sz="1600" dirty="0" smtClean="0">
                <a:solidFill>
                  <a:schemeClr val="tx1"/>
                </a:solidFill>
              </a:rPr>
              <a:t> </a:t>
            </a:r>
            <a:r>
              <a:rPr lang="fr-FR" sz="1600" dirty="0" err="1">
                <a:solidFill>
                  <a:schemeClr val="tx1"/>
                </a:solidFill>
              </a:rPr>
              <a:t>Yazar</a:t>
            </a:r>
            <a:r>
              <a:rPr lang="fr-FR" sz="1600" dirty="0">
                <a:solidFill>
                  <a:schemeClr val="tx1"/>
                </a:solidFill>
              </a:rPr>
              <a:t> </a:t>
            </a:r>
            <a:r>
              <a:rPr lang="fr-FR" sz="1600" dirty="0" err="1">
                <a:solidFill>
                  <a:schemeClr val="tx1"/>
                </a:solidFill>
              </a:rPr>
              <a:t>Muammer</a:t>
            </a:r>
            <a:r>
              <a:rPr lang="fr-FR" sz="1600" dirty="0">
                <a:solidFill>
                  <a:schemeClr val="tx1"/>
                </a:solidFill>
              </a:rPr>
              <a:t> </a:t>
            </a:r>
            <a:r>
              <a:rPr lang="fr-FR" sz="1600" dirty="0" err="1">
                <a:solidFill>
                  <a:schemeClr val="tx1"/>
                </a:solidFill>
              </a:rPr>
              <a:t>Yaşar</a:t>
            </a:r>
            <a:r>
              <a:rPr lang="fr-FR" sz="1600" dirty="0">
                <a:solidFill>
                  <a:schemeClr val="tx1"/>
                </a:solidFill>
              </a:rPr>
              <a:t> </a:t>
            </a:r>
            <a:r>
              <a:rPr lang="fr-FR" sz="1600" dirty="0" err="1">
                <a:solidFill>
                  <a:schemeClr val="tx1"/>
                </a:solidFill>
              </a:rPr>
              <a:t>Bostancı</a:t>
            </a:r>
            <a:r>
              <a:rPr lang="fr-FR" sz="1600" dirty="0">
                <a:solidFill>
                  <a:schemeClr val="tx1"/>
                </a:solidFill>
              </a:rPr>
              <a:t> </a:t>
            </a:r>
            <a:r>
              <a:rPr lang="fr-FR" sz="1600" dirty="0" err="1">
                <a:solidFill>
                  <a:schemeClr val="tx1"/>
                </a:solidFill>
              </a:rPr>
              <a:t>Caddesi</a:t>
            </a:r>
            <a:r>
              <a:rPr lang="fr-FR" sz="1600" dirty="0">
                <a:solidFill>
                  <a:schemeClr val="tx1"/>
                </a:solidFill>
              </a:rPr>
              <a:t> </a:t>
            </a:r>
            <a:endParaRPr lang="tr-TR" sz="1600" dirty="0" smtClean="0">
              <a:solidFill>
                <a:schemeClr val="tx1"/>
              </a:solidFill>
            </a:endParaRPr>
          </a:p>
          <a:p>
            <a:r>
              <a:rPr lang="fr-FR" sz="1600" dirty="0" smtClean="0">
                <a:solidFill>
                  <a:schemeClr val="tx1"/>
                </a:solidFill>
              </a:rPr>
              <a:t>MEB </a:t>
            </a:r>
            <a:r>
              <a:rPr lang="fr-FR" sz="1600" dirty="0" err="1">
                <a:solidFill>
                  <a:schemeClr val="tx1"/>
                </a:solidFill>
              </a:rPr>
              <a:t>Beşevler</a:t>
            </a:r>
            <a:r>
              <a:rPr lang="fr-FR" sz="1600" dirty="0">
                <a:solidFill>
                  <a:schemeClr val="tx1"/>
                </a:solidFill>
              </a:rPr>
              <a:t> </a:t>
            </a:r>
            <a:r>
              <a:rPr lang="fr-FR" sz="1600" dirty="0" err="1" smtClean="0">
                <a:solidFill>
                  <a:schemeClr val="tx1"/>
                </a:solidFill>
              </a:rPr>
              <a:t>Kampüsü</a:t>
            </a:r>
            <a:r>
              <a:rPr lang="fr-FR" sz="1600" dirty="0" smtClean="0">
                <a:solidFill>
                  <a:schemeClr val="tx1"/>
                </a:solidFill>
              </a:rPr>
              <a:t> </a:t>
            </a:r>
            <a:r>
              <a:rPr lang="tr-TR" sz="1600" dirty="0" smtClean="0">
                <a:solidFill>
                  <a:schemeClr val="tx1"/>
                </a:solidFill>
              </a:rPr>
              <a:t>D</a:t>
            </a:r>
            <a:r>
              <a:rPr lang="fr-FR" sz="1600" dirty="0" smtClean="0">
                <a:solidFill>
                  <a:schemeClr val="tx1"/>
                </a:solidFill>
              </a:rPr>
              <a:t> </a:t>
            </a:r>
            <a:r>
              <a:rPr lang="fr-FR" sz="1600" dirty="0">
                <a:solidFill>
                  <a:schemeClr val="tx1"/>
                </a:solidFill>
              </a:rPr>
              <a:t>Blok </a:t>
            </a:r>
            <a:endParaRPr lang="tr-TR" sz="1600" dirty="0" smtClean="0">
              <a:solidFill>
                <a:schemeClr val="tx1"/>
              </a:solidFill>
            </a:endParaRPr>
          </a:p>
          <a:p>
            <a:r>
              <a:rPr lang="fr-FR" sz="1600" dirty="0" err="1" smtClean="0">
                <a:solidFill>
                  <a:schemeClr val="tx1"/>
                </a:solidFill>
              </a:rPr>
              <a:t>Yenimahalle</a:t>
            </a:r>
            <a:r>
              <a:rPr lang="fr-FR" sz="1600" dirty="0" smtClean="0">
                <a:solidFill>
                  <a:schemeClr val="tx1"/>
                </a:solidFill>
              </a:rPr>
              <a:t> ANKARA</a:t>
            </a:r>
            <a:endParaRPr lang="tr-TR" sz="1600" dirty="0" smtClean="0">
              <a:solidFill>
                <a:schemeClr val="tx1"/>
              </a:solidFill>
            </a:endParaRPr>
          </a:p>
          <a:p>
            <a:endParaRPr lang="tr-TR" sz="1600" dirty="0" smtClean="0">
              <a:solidFill>
                <a:schemeClr val="tx1"/>
              </a:solidFill>
            </a:endParaRPr>
          </a:p>
          <a:p>
            <a:r>
              <a:rPr lang="fr-FR" sz="1600" dirty="0" smtClean="0">
                <a:solidFill>
                  <a:srgbClr val="000091"/>
                </a:solidFill>
                <a:hlinkClick r:id="rId2"/>
              </a:rPr>
              <a:t>https</a:t>
            </a:r>
            <a:r>
              <a:rPr lang="fr-FR" sz="1600" dirty="0">
                <a:solidFill>
                  <a:srgbClr val="000091"/>
                </a:solidFill>
                <a:hlinkClick r:id="rId2"/>
              </a:rPr>
              <a:t>://</a:t>
            </a:r>
            <a:r>
              <a:rPr lang="fr-FR" sz="1600" dirty="0" smtClean="0">
                <a:solidFill>
                  <a:srgbClr val="000091"/>
                </a:solidFill>
                <a:hlinkClick r:id="rId2"/>
              </a:rPr>
              <a:t>tkb.meb.gov.tr/www/degerlendirme-klavuzlari/icerik/334</a:t>
            </a:r>
            <a:endParaRPr lang="tr-TR" sz="1600" dirty="0" smtClean="0">
              <a:solidFill>
                <a:srgbClr val="000091"/>
              </a:solidFill>
            </a:endParaRPr>
          </a:p>
          <a:p>
            <a:r>
              <a:rPr lang="tr-TR" sz="1600" dirty="0" smtClean="0">
                <a:solidFill>
                  <a:srgbClr val="000091"/>
                </a:solidFill>
                <a:hlinkClick r:id="rId3"/>
              </a:rPr>
              <a:t>https</a:t>
            </a:r>
            <a:r>
              <a:rPr lang="tr-TR" sz="1600" dirty="0">
                <a:solidFill>
                  <a:srgbClr val="000091"/>
                </a:solidFill>
                <a:hlinkClick r:id="rId3"/>
              </a:rPr>
              <a:t>://</a:t>
            </a:r>
            <a:r>
              <a:rPr lang="tr-TR" sz="1600" dirty="0" smtClean="0">
                <a:solidFill>
                  <a:srgbClr val="000091"/>
                </a:solidFill>
                <a:hlinkClick r:id="rId3"/>
              </a:rPr>
              <a:t>mevzuat.meb.gov.tr/dosyalar/2264.pdf</a:t>
            </a:r>
            <a:endParaRPr lang="tr-TR" sz="1600" dirty="0" smtClean="0">
              <a:solidFill>
                <a:srgbClr val="000091"/>
              </a:solidFill>
            </a:endParaRPr>
          </a:p>
          <a:p>
            <a:r>
              <a:rPr lang="fr-FR" sz="1600" dirty="0">
                <a:solidFill>
                  <a:srgbClr val="000091"/>
                </a:solidFill>
                <a:hlinkClick r:id="rId4"/>
              </a:rPr>
              <a:t>https://</a:t>
            </a:r>
            <a:r>
              <a:rPr lang="fr-FR" sz="1600" dirty="0" smtClean="0">
                <a:solidFill>
                  <a:srgbClr val="000091"/>
                </a:solidFill>
                <a:hlinkClick r:id="rId4"/>
              </a:rPr>
              <a:t>tkb.meb.gov.tr</a:t>
            </a:r>
            <a:endParaRPr lang="tr-TR" sz="1600" dirty="0" smtClean="0">
              <a:solidFill>
                <a:srgbClr val="000091"/>
              </a:solidFill>
            </a:endParaRPr>
          </a:p>
          <a:p>
            <a:endParaRPr lang="tr-TR" dirty="0">
              <a:solidFill>
                <a:srgbClr val="000091"/>
              </a:solidFill>
              <a:latin typeface="+mj-lt"/>
            </a:endParaRPr>
          </a:p>
        </p:txBody>
      </p:sp>
      <p:pic>
        <p:nvPicPr>
          <p:cNvPr id="19" name="Resim 18"/>
          <p:cNvPicPr>
            <a:picLocks noChangeAspect="1"/>
          </p:cNvPicPr>
          <p:nvPr/>
        </p:nvPicPr>
        <p:blipFill>
          <a:blip r:embed="rId5" cstate="print"/>
          <a:stretch>
            <a:fillRect/>
          </a:stretch>
        </p:blipFill>
        <p:spPr>
          <a:xfrm>
            <a:off x="690422" y="151850"/>
            <a:ext cx="2306601" cy="1678243"/>
          </a:xfrm>
          <a:prstGeom prst="rect">
            <a:avLst/>
          </a:prstGeom>
        </p:spPr>
      </p:pic>
      <p:cxnSp>
        <p:nvCxnSpPr>
          <p:cNvPr id="20" name="Düz Bağlayıcı 19"/>
          <p:cNvCxnSpPr/>
          <p:nvPr/>
        </p:nvCxnSpPr>
        <p:spPr>
          <a:xfrm>
            <a:off x="3098623" y="733814"/>
            <a:ext cx="5520" cy="51431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1" name="Resim 20"/>
          <p:cNvPicPr>
            <a:picLocks noChangeAspect="1"/>
          </p:cNvPicPr>
          <p:nvPr/>
        </p:nvPicPr>
        <p:blipFill>
          <a:blip r:embed="rId6" cstate="print"/>
          <a:stretch>
            <a:fillRect/>
          </a:stretch>
        </p:blipFill>
        <p:spPr>
          <a:xfrm>
            <a:off x="3327364" y="623826"/>
            <a:ext cx="750981" cy="734294"/>
          </a:xfrm>
          <a:prstGeom prst="rect">
            <a:avLst/>
          </a:prstGeom>
        </p:spPr>
      </p:pic>
      <p:sp>
        <p:nvSpPr>
          <p:cNvPr id="24" name="Metin kutusu 23"/>
          <p:cNvSpPr txBox="1"/>
          <p:nvPr/>
        </p:nvSpPr>
        <p:spPr>
          <a:xfrm>
            <a:off x="8441632" y="3959397"/>
            <a:ext cx="3267075" cy="1077218"/>
          </a:xfrm>
          <a:prstGeom prst="rect">
            <a:avLst/>
          </a:prstGeom>
          <a:noFill/>
        </p:spPr>
        <p:txBody>
          <a:bodyPr wrap="square" rtlCol="0">
            <a:spAutoFit/>
          </a:bodyPr>
          <a:lstStyle/>
          <a:p>
            <a:endParaRPr lang="tr-TR" sz="1600" dirty="0"/>
          </a:p>
          <a:p>
            <a:r>
              <a:rPr lang="tr-TR" sz="1600" b="1" dirty="0" smtClean="0"/>
              <a:t>Telefon</a:t>
            </a:r>
          </a:p>
          <a:p>
            <a:r>
              <a:rPr lang="tr-TR" sz="1600" dirty="0" smtClean="0"/>
              <a:t>0 </a:t>
            </a:r>
            <a:r>
              <a:rPr lang="tr-TR" sz="1600" dirty="0"/>
              <a:t>312 413 16 61 / 413 27 80</a:t>
            </a:r>
          </a:p>
          <a:p>
            <a:r>
              <a:rPr lang="tr-TR" sz="1600" dirty="0" smtClean="0"/>
              <a:t>0 312 </a:t>
            </a:r>
            <a:r>
              <a:rPr lang="tr-TR" sz="1600" dirty="0"/>
              <a:t>417 14 37 (faks)</a:t>
            </a:r>
          </a:p>
        </p:txBody>
      </p:sp>
      <p:sp>
        <p:nvSpPr>
          <p:cNvPr id="25" name="Metin kutusu 24"/>
          <p:cNvSpPr txBox="1"/>
          <p:nvPr/>
        </p:nvSpPr>
        <p:spPr>
          <a:xfrm>
            <a:off x="4078345" y="698585"/>
            <a:ext cx="3068340" cy="584775"/>
          </a:xfrm>
          <a:prstGeom prst="rect">
            <a:avLst/>
          </a:prstGeom>
          <a:noFill/>
        </p:spPr>
        <p:txBody>
          <a:bodyPr wrap="square" rtlCol="0">
            <a:spAutoFit/>
          </a:bodyPr>
          <a:lstStyle/>
          <a:p>
            <a:r>
              <a:rPr lang="tr-TR" sz="1600" b="1" dirty="0" smtClean="0">
                <a:solidFill>
                  <a:srgbClr val="000091"/>
                </a:solidFill>
              </a:rPr>
              <a:t>TEFTİŞ KURULU BAŞKANLIĞI</a:t>
            </a:r>
          </a:p>
          <a:p>
            <a:r>
              <a:rPr lang="tr-TR" sz="1600" b="1" dirty="0" smtClean="0">
                <a:solidFill>
                  <a:srgbClr val="000091"/>
                </a:solidFill>
              </a:rPr>
              <a:t>REHBERLİK VE DENETİM BİRİMİ</a:t>
            </a:r>
            <a:endParaRPr lang="tr-TR" sz="1600" b="1" dirty="0">
              <a:solidFill>
                <a:srgbClr val="000091"/>
              </a:solidFill>
            </a:endParaRPr>
          </a:p>
        </p:txBody>
      </p:sp>
      <p:sp>
        <p:nvSpPr>
          <p:cNvPr id="10" name="Veri Yer Tutucusu 1"/>
          <p:cNvSpPr>
            <a:spLocks noGrp="1"/>
          </p:cNvSpPr>
          <p:nvPr>
            <p:ph type="dt" sz="half" idx="10"/>
          </p:nvPr>
        </p:nvSpPr>
        <p:spPr>
          <a:xfrm>
            <a:off x="1215336" y="6471616"/>
            <a:ext cx="2743200" cy="365125"/>
          </a:xfrm>
        </p:spPr>
        <p:txBody>
          <a:bodyPr/>
          <a:lstStyle/>
          <a:p>
            <a:fld id="{C635D566-AFE5-4E7C-B087-31E947C91AE7}" type="datetime1">
              <a:rPr lang="tr-TR" smtClean="0">
                <a:latin typeface="+mj-lt"/>
              </a:rPr>
              <a:pPr/>
              <a:t>4.9.2025</a:t>
            </a:fld>
            <a:endParaRPr lang="fr-FR" dirty="0">
              <a:latin typeface="+mj-lt"/>
            </a:endParaRPr>
          </a:p>
        </p:txBody>
      </p:sp>
      <p:sp>
        <p:nvSpPr>
          <p:cNvPr id="12" name="Altbilgi Yer Tutucusu 2"/>
          <p:cNvSpPr>
            <a:spLocks noGrp="1"/>
          </p:cNvSpPr>
          <p:nvPr>
            <p:ph type="ftr" sz="quarter" idx="11"/>
          </p:nvPr>
        </p:nvSpPr>
        <p:spPr>
          <a:xfrm>
            <a:off x="3536847" y="6492875"/>
            <a:ext cx="4114800" cy="365125"/>
          </a:xfrm>
        </p:spPr>
        <p:txBody>
          <a:bodyPr/>
          <a:lstStyle/>
          <a:p>
            <a:r>
              <a:rPr lang="fr-FR" dirty="0" err="1" smtClean="0">
                <a:latin typeface="+mj-lt"/>
              </a:rPr>
              <a:t>Teftiş</a:t>
            </a:r>
            <a:r>
              <a:rPr lang="fr-FR" dirty="0" smtClean="0">
                <a:latin typeface="+mj-lt"/>
              </a:rPr>
              <a:t> </a:t>
            </a:r>
            <a:r>
              <a:rPr lang="fr-FR" dirty="0" err="1" smtClean="0">
                <a:latin typeface="+mj-lt"/>
              </a:rPr>
              <a:t>Kurulu</a:t>
            </a:r>
            <a:r>
              <a:rPr lang="fr-FR" dirty="0" smtClean="0">
                <a:latin typeface="+mj-lt"/>
              </a:rPr>
              <a:t> </a:t>
            </a:r>
            <a:r>
              <a:rPr lang="fr-FR" dirty="0" err="1" smtClean="0">
                <a:latin typeface="+mj-lt"/>
              </a:rPr>
              <a:t>Başkanlığı</a:t>
            </a:r>
            <a:endParaRPr lang="fr-FR" dirty="0">
              <a:latin typeface="+mj-lt"/>
            </a:endParaRPr>
          </a:p>
        </p:txBody>
      </p:sp>
      <p:sp>
        <p:nvSpPr>
          <p:cNvPr id="13" name="Slayt Numarası Yer Tutucusu 3"/>
          <p:cNvSpPr>
            <a:spLocks noGrp="1"/>
          </p:cNvSpPr>
          <p:nvPr>
            <p:ph type="sldNum" sz="quarter" idx="12"/>
          </p:nvPr>
        </p:nvSpPr>
        <p:spPr>
          <a:xfrm>
            <a:off x="7929644" y="6467529"/>
            <a:ext cx="3137117" cy="378581"/>
          </a:xfrm>
        </p:spPr>
        <p:txBody>
          <a:bodyPr/>
          <a:lstStyle/>
          <a:p>
            <a:fld id="{9137CEAE-32B0-4A04-8F8C-8ACC81803E6B}" type="slidenum">
              <a:rPr lang="fr-FR" smtClean="0"/>
              <a:pPr/>
              <a:t>83</a:t>
            </a:fld>
            <a:endParaRPr lang="fr-FR" dirty="0"/>
          </a:p>
        </p:txBody>
      </p:sp>
      <p:sp>
        <p:nvSpPr>
          <p:cNvPr id="14" name="Metin kutusu 13"/>
          <p:cNvSpPr txBox="1"/>
          <p:nvPr/>
        </p:nvSpPr>
        <p:spPr>
          <a:xfrm>
            <a:off x="3327364" y="2496646"/>
            <a:ext cx="6255244" cy="584775"/>
          </a:xfrm>
          <a:prstGeom prst="rect">
            <a:avLst/>
          </a:prstGeom>
          <a:noFill/>
        </p:spPr>
        <p:txBody>
          <a:bodyPr wrap="square" rtlCol="0">
            <a:spAutoFit/>
          </a:bodyPr>
          <a:lstStyle/>
          <a:p>
            <a:r>
              <a:rPr lang="tr-TR" sz="3200" dirty="0" smtClean="0">
                <a:solidFill>
                  <a:srgbClr val="FF0000"/>
                </a:solidFill>
              </a:rPr>
              <a:t>Dinlediğiniz için teşekkür ederim…</a:t>
            </a:r>
            <a:endParaRPr lang="tr-TR" sz="3200" dirty="0">
              <a:solidFill>
                <a:srgbClr val="FF0000"/>
              </a:solidFill>
            </a:endParaRPr>
          </a:p>
        </p:txBody>
      </p:sp>
    </p:spTree>
    <p:extLst>
      <p:ext uri="{BB962C8B-B14F-4D97-AF65-F5344CB8AC3E}">
        <p14:creationId xmlns:p14="http://schemas.microsoft.com/office/powerpoint/2010/main" xmlns="" val="3826203934"/>
      </p:ext>
    </p:extLst>
  </p:cSld>
  <p:clrMapOvr>
    <a:masterClrMapping/>
  </p:clrMapOvr>
  <mc:AlternateContent xmlns:mc="http://schemas.openxmlformats.org/markup-compatibility/2006">
    <mc:Choice xmlns:p14="http://schemas.microsoft.com/office/powerpoint/2010/main" xmlns="" Requires="p14">
      <p:transition p14:dur="10">
        <p:push dir="u"/>
      </p:transition>
    </mc:Choice>
    <mc:Fallback>
      <p:transition>
        <p:push dir="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lt Başlık 2"/>
          <p:cNvSpPr txBox="1">
            <a:spLocks/>
          </p:cNvSpPr>
          <p:nvPr/>
        </p:nvSpPr>
        <p:spPr>
          <a:xfrm>
            <a:off x="7722568" y="387265"/>
            <a:ext cx="3101450" cy="2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TEFTİŞ KURULU </a:t>
            </a:r>
            <a:r>
              <a:rPr lang="tr-TR" sz="1600" b="1" dirty="0" smtClean="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BAŞKANLIĞI</a:t>
            </a:r>
            <a:endParaRPr lang="tr-TR" sz="1600" b="1"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60375" y="1949133"/>
            <a:ext cx="8150225" cy="3228203"/>
          </a:xfrm>
          <a:ln>
            <a:solidFill>
              <a:srgbClr val="00B0F0"/>
            </a:solidFill>
          </a:ln>
        </p:spPr>
        <p:txBody>
          <a:bodyPr>
            <a:normAutofit/>
          </a:bodyPr>
          <a:lstStyle/>
          <a:p>
            <a:pPr marL="0" indent="0" algn="just">
              <a:lnSpc>
                <a:spcPct val="150000"/>
              </a:lnSpc>
              <a:spcBef>
                <a:spcPct val="20000"/>
              </a:spcBef>
              <a:buClr>
                <a:srgbClr val="0BD0D9"/>
              </a:buClr>
              <a:buSzPct val="95000"/>
              <a:buNone/>
            </a:pPr>
            <a:r>
              <a:rPr lang="tr-TR" sz="2400" b="1" dirty="0" smtClean="0">
                <a:latin typeface="Century Gothic" panose="020B0502020202020204" pitchFamily="34" charset="0"/>
              </a:rPr>
              <a:t>Bakanlığa </a:t>
            </a:r>
            <a:r>
              <a:rPr lang="tr-TR" sz="2400" b="1" dirty="0">
                <a:latin typeface="Century Gothic" panose="020B0502020202020204" pitchFamily="34" charset="0"/>
              </a:rPr>
              <a:t>bağlı her derece ve türdeki </a:t>
            </a:r>
            <a:r>
              <a:rPr lang="tr-TR" sz="2400" b="1" dirty="0">
                <a:solidFill>
                  <a:schemeClr val="accent4"/>
                </a:solidFill>
                <a:latin typeface="Century Gothic" panose="020B0502020202020204" pitchFamily="34" charset="0"/>
              </a:rPr>
              <a:t>resmî ve özel örgün </a:t>
            </a:r>
            <a:r>
              <a:rPr lang="tr-TR" sz="2400" b="1" dirty="0">
                <a:latin typeface="Century Gothic" panose="020B0502020202020204" pitchFamily="34" charset="0"/>
              </a:rPr>
              <a:t>eğitim kurumlarında görevli öğretmenlerin </a:t>
            </a:r>
            <a:r>
              <a:rPr lang="tr-TR" sz="2400" b="1" dirty="0">
                <a:solidFill>
                  <a:srgbClr val="00B0F0"/>
                </a:solidFill>
                <a:latin typeface="Century Gothic" panose="020B0502020202020204" pitchFamily="34" charset="0"/>
              </a:rPr>
              <a:t>sınıf içi etkinlikleri ve öğretim faaliyetlerinin izlenmesi, değerlendirilmesi ve geliştirilmesine</a:t>
            </a:r>
            <a:r>
              <a:rPr lang="tr-TR" sz="2400" b="1" dirty="0">
                <a:solidFill>
                  <a:srgbClr val="FF0000"/>
                </a:solidFill>
                <a:latin typeface="Century Gothic" panose="020B0502020202020204" pitchFamily="34" charset="0"/>
              </a:rPr>
              <a:t> </a:t>
            </a:r>
            <a:r>
              <a:rPr lang="tr-TR" sz="2400" b="1" dirty="0">
                <a:latin typeface="Century Gothic" panose="020B0502020202020204" pitchFamily="34" charset="0"/>
              </a:rPr>
              <a:t>ilişkin usul ve </a:t>
            </a:r>
            <a:r>
              <a:rPr lang="tr-TR" sz="2400" b="1" dirty="0" smtClean="0">
                <a:latin typeface="Century Gothic" panose="020B0502020202020204" pitchFamily="34" charset="0"/>
              </a:rPr>
              <a:t>esasları kapsamaktadır. </a:t>
            </a:r>
            <a:endParaRPr lang="tr-TR" sz="2400" b="1" dirty="0">
              <a:latin typeface="Century Gothic" panose="020B0502020202020204" pitchFamily="34" charset="0"/>
              <a:ea typeface="Times New Roman" panose="02020603050405020304" pitchFamily="18" charset="0"/>
              <a:cs typeface="Arial" panose="020B0604020202020204" pitchFamily="34" charset="0"/>
            </a:endParaRPr>
          </a:p>
          <a:p>
            <a:pPr marL="0" indent="0" algn="just">
              <a:buNone/>
            </a:pPr>
            <a:endParaRPr lang="tr-TR" sz="2400" dirty="0"/>
          </a:p>
        </p:txBody>
      </p:sp>
      <p:sp>
        <p:nvSpPr>
          <p:cNvPr id="5" name="Veri Yer Tutucusu 4"/>
          <p:cNvSpPr>
            <a:spLocks noGrp="1"/>
          </p:cNvSpPr>
          <p:nvPr>
            <p:ph type="dt" sz="half" idx="10"/>
          </p:nvPr>
        </p:nvSpPr>
        <p:spPr/>
        <p:txBody>
          <a:bodyPr/>
          <a:lstStyle/>
          <a:p>
            <a:fld id="{356FC6AF-CED8-40D2-AD8E-BE9F8162C35D}" type="datetime1">
              <a:rPr lang="tr-TR" smtClean="0"/>
              <a:pPr/>
              <a:t>4.9.2025</a:t>
            </a:fld>
            <a:endParaRPr lang="tr-TR" dirty="0"/>
          </a:p>
        </p:txBody>
      </p:sp>
      <p:sp>
        <p:nvSpPr>
          <p:cNvPr id="6" name="Altbilgi Yer Tutucusu 5"/>
          <p:cNvSpPr>
            <a:spLocks noGrp="1"/>
          </p:cNvSpPr>
          <p:nvPr>
            <p:ph type="ftr" sz="quarter" idx="11"/>
          </p:nvPr>
        </p:nvSpPr>
        <p:spPr/>
        <p:txBody>
          <a:bodyPr/>
          <a:lstStyle/>
          <a:p>
            <a:r>
              <a:rPr lang="tr-TR" dirty="0" smtClean="0"/>
              <a:t>Teftiş Kurulu Başkanlığı</a:t>
            </a:r>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9</a:t>
            </a:fld>
            <a:endParaRPr lang="tr-TR" dirty="0"/>
          </a:p>
        </p:txBody>
      </p:sp>
      <p:sp>
        <p:nvSpPr>
          <p:cNvPr id="9" name="AutoShape 2" descr="C:\Users\Turgut BUYUKTEPE\Desktop\bilgisayar g%C3%B6rseli.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yemek dedektifi"/>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838746" y="1478019"/>
            <a:ext cx="3013048" cy="4288824"/>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Dikdörtgen 11"/>
          <p:cNvSpPr/>
          <p:nvPr/>
        </p:nvSpPr>
        <p:spPr>
          <a:xfrm>
            <a:off x="2042998" y="1035402"/>
            <a:ext cx="4984978" cy="523220"/>
          </a:xfrm>
          <a:prstGeom prst="rect">
            <a:avLst/>
          </a:prstGeom>
        </p:spPr>
        <p:txBody>
          <a:bodyPr wrap="square">
            <a:spAutoFit/>
          </a:bodyPr>
          <a:lstStyle/>
          <a:p>
            <a:pPr algn="ctr"/>
            <a:r>
              <a:rPr lang="tr-TR" sz="2800" b="1" dirty="0" smtClean="0">
                <a:solidFill>
                  <a:srgbClr val="C00000"/>
                </a:solidFill>
                <a:latin typeface="Century Gothic" panose="020B0502020202020204" pitchFamily="34" charset="0"/>
              </a:rPr>
              <a:t>Kapsam </a:t>
            </a:r>
            <a:endParaRPr lang="fr-FR" sz="28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xmlns="" val="22232636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pt_ministeriel_marianne" id="{5F0B8B09-9A99-4083-B883-79F2388C6E1D}" vid="{F8005780-5DEF-4BE0-805B-EA49FB1EABC6}"/>
    </a:ext>
  </a:extLst>
</a:theme>
</file>

<file path=ppt/theme/theme3.xml><?xml version="1.0" encoding="utf-8"?>
<a:theme xmlns:a="http://schemas.openxmlformats.org/drawingml/2006/main" name="1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pt_ministeriel_marianne" id="{5F0B8B09-9A99-4083-B883-79F2388C6E1D}" vid="{F8005780-5DEF-4BE0-805B-EA49FB1EABC6}"/>
    </a:ext>
  </a:extLst>
</a:theme>
</file>

<file path=ppt/theme/theme4.xml><?xml version="1.0" encoding="utf-8"?>
<a:theme xmlns:a="http://schemas.openxmlformats.org/drawingml/2006/main" name="2_MINISTÈRIEL">
  <a:themeElements>
    <a:clrScheme name="CEE">
      <a:dk1>
        <a:sysClr val="windowText" lastClr="000000"/>
      </a:dk1>
      <a:lt1>
        <a:sysClr val="window" lastClr="FFFFFF"/>
      </a:lt1>
      <a:dk2>
        <a:srgbClr val="000091"/>
      </a:dk2>
      <a:lt2>
        <a:srgbClr val="FFE800"/>
      </a:lt2>
      <a:accent1>
        <a:srgbClr val="000091"/>
      </a:accent1>
      <a:accent2>
        <a:srgbClr val="FFE800"/>
      </a:accent2>
      <a:accent3>
        <a:srgbClr val="A5A5A5"/>
      </a:accent3>
      <a:accent4>
        <a:srgbClr val="FFC000"/>
      </a:accent4>
      <a:accent5>
        <a:srgbClr val="4472C4"/>
      </a:accent5>
      <a:accent6>
        <a:srgbClr val="70AD47"/>
      </a:accent6>
      <a:hlink>
        <a:srgbClr val="666468"/>
      </a:hlink>
      <a:folHlink>
        <a:srgbClr val="954F72"/>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EE - Présentation_powerpoint.potx" id="{8FCD1094-7BBE-4DA3-BEB0-79586630168B}" vid="{57D42C8B-961A-4A4D-A78D-E8218F7666E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9832</TotalTime>
  <Words>7132</Words>
  <Application>Microsoft Office PowerPoint</Application>
  <PresentationFormat>Özel</PresentationFormat>
  <Paragraphs>1010</Paragraphs>
  <Slides>83</Slides>
  <Notes>72</Notes>
  <HiddenSlides>0</HiddenSlides>
  <MMClips>0</MMClips>
  <ScaleCrop>false</ScaleCrop>
  <HeadingPairs>
    <vt:vector size="4" baseType="variant">
      <vt:variant>
        <vt:lpstr>Tema</vt:lpstr>
      </vt:variant>
      <vt:variant>
        <vt:i4>4</vt:i4>
      </vt:variant>
      <vt:variant>
        <vt:lpstr>Slayt Başlıkları</vt:lpstr>
      </vt:variant>
      <vt:variant>
        <vt:i4>83</vt:i4>
      </vt:variant>
    </vt:vector>
  </HeadingPairs>
  <TitlesOfParts>
    <vt:vector size="87" baseType="lpstr">
      <vt:lpstr>1_Thème Office</vt:lpstr>
      <vt:lpstr>MINISTÈRIEL</vt:lpstr>
      <vt:lpstr>1_MINISTÈRIEL</vt:lpstr>
      <vt:lpstr>2_MINISTÈRIEL</vt:lpstr>
      <vt:lpstr>Slayt 1</vt:lpstr>
      <vt:lpstr>ÖĞRETMENLERİN SINIF İÇİ ETKİNLİKLERİ  VE ÖĞRETİM FAALİYETLERİNİN  İZLENMESİ, DEĞERLENDİRİLMESİ VE GELİŞTİRİLMESİ MODELİ</vt:lpstr>
      <vt:lpstr>Slayt 3</vt:lpstr>
      <vt:lpstr>MODELİN UYGULANMASI ÖNCESİNDE YAPILAN MEVZUAT DEĞİŞİKLİKLERİ</vt:lpstr>
      <vt:lpstr>Slayt 5</vt:lpstr>
      <vt:lpstr>Slayt 6</vt:lpstr>
      <vt:lpstr>Slayt 7</vt:lpstr>
      <vt:lpstr>MODELİN KAPSAMI VE AMACI</vt:lpstr>
      <vt:lpstr>Slayt 9</vt:lpstr>
      <vt:lpstr>Slayt 10</vt:lpstr>
      <vt:lpstr>MODELİN TYMM KAPSAMINDA KADEMELİ OLARAK UYGULANMASI</vt:lpstr>
      <vt:lpstr>Slayt 12</vt:lpstr>
      <vt:lpstr>Slayt 13</vt:lpstr>
      <vt:lpstr>Slayt 14</vt:lpstr>
      <vt:lpstr>Slayt 15</vt:lpstr>
      <vt:lpstr>Slayt 16</vt:lpstr>
      <vt:lpstr>Slayt 17</vt:lpstr>
      <vt:lpstr>Slayt 18</vt:lpstr>
      <vt:lpstr>Slayt 19</vt:lpstr>
      <vt:lpstr>Slayt 20</vt:lpstr>
      <vt:lpstr>MODELİN YAPISI</vt:lpstr>
      <vt:lpstr>Slayt 22</vt:lpstr>
      <vt:lpstr>Slayt 23</vt:lpstr>
      <vt:lpstr>Slayt 24</vt:lpstr>
      <vt:lpstr>Slayt 25</vt:lpstr>
      <vt:lpstr>Slayt 26</vt:lpstr>
      <vt:lpstr>Slayt 27</vt:lpstr>
      <vt:lpstr>ÖĞRETMEN İZLEME, DEĞERLENDİRME VE GELİŞTİRME ÇALIŞMALARI</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FORM VE RAPORLARIN DOLDURULMASI</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EĞİTİM KURUMU YÖNETİCİLERİNİN VE REHBER ÖĞRETMENLERİN DEĞERLENDİRİLMESİ</vt:lpstr>
      <vt:lpstr>Slayt 69</vt:lpstr>
      <vt:lpstr>Slayt 70</vt:lpstr>
      <vt:lpstr>Slayt 71</vt:lpstr>
      <vt:lpstr>Slayt 72</vt:lpstr>
      <vt:lpstr>Slayt 73</vt:lpstr>
      <vt:lpstr>Slayt 74</vt:lpstr>
      <vt:lpstr>Slayt 75</vt:lpstr>
      <vt:lpstr>Slayt 76</vt:lpstr>
      <vt:lpstr>Slayt 77</vt:lpstr>
      <vt:lpstr>DEĞERLENDİRME SONUCU GETİRİLEN ÖNERİLER İLE İLGİLİ YAPILACAK İŞLEMLER</vt:lpstr>
      <vt:lpstr>Slayt 79</vt:lpstr>
      <vt:lpstr>Slayt 80</vt:lpstr>
      <vt:lpstr>Slayt 81</vt:lpstr>
      <vt:lpstr>Slayt 82</vt:lpstr>
      <vt:lpstr>Slayt 83</vt:lpstr>
    </vt:vector>
  </TitlesOfParts>
  <Company>Ministere de l'Education Nationale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 REHEL</dc:creator>
  <cp:lastModifiedBy>maximum-2109</cp:lastModifiedBy>
  <cp:revision>937</cp:revision>
  <cp:lastPrinted>2025-06-23T11:49:13Z</cp:lastPrinted>
  <dcterms:created xsi:type="dcterms:W3CDTF">2022-02-28T10:19:46Z</dcterms:created>
  <dcterms:modified xsi:type="dcterms:W3CDTF">2025-09-04T10:20:17Z</dcterms:modified>
</cp:coreProperties>
</file>